
<file path=[Content_Types].xml><?xml version="1.0" encoding="utf-8"?>
<Types xmlns="http://schemas.openxmlformats.org/package/2006/content-types">
  <Default Extension="jpeg" ContentType="image/jpe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65" r:id="rId4"/>
  </p:sldMasterIdLst>
  <p:notesMasterIdLst>
    <p:notesMasterId r:id="rId7"/>
  </p:notesMasterIdLst>
  <p:sldIdLst>
    <p:sldId id="329" r:id="rId5"/>
    <p:sldId id="262" r:id="rId6"/>
    <p:sldId id="264" r:id="rId8"/>
    <p:sldId id="314" r:id="rId9"/>
    <p:sldId id="315" r:id="rId10"/>
    <p:sldId id="312" r:id="rId11"/>
    <p:sldId id="316" r:id="rId12"/>
    <p:sldId id="317" r:id="rId13"/>
    <p:sldId id="318" r:id="rId14"/>
    <p:sldId id="319" r:id="rId15"/>
    <p:sldId id="313" r:id="rId16"/>
    <p:sldId id="325" r:id="rId17"/>
    <p:sldId id="331" r:id="rId18"/>
    <p:sldId id="332" r:id="rId19"/>
    <p:sldId id="333"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微软用户" initials="微软用户" lastIdx="0" clrIdx="0"/>
  <p:cmAuthor id="1" name="Administrator" initials="A"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showPr>
  <p:clrMru>
    <a:srgbClr val="FFF9D2"/>
    <a:srgbClr val="FAEED8"/>
    <a:srgbClr val="BA1219"/>
    <a:srgbClr val="CF2021"/>
    <a:srgbClr val="F12325"/>
    <a:srgbClr val="252435"/>
    <a:srgbClr val="C20316"/>
    <a:srgbClr val="AA2E28"/>
    <a:srgbClr val="C7020C"/>
    <a:srgbClr val="E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119" autoAdjust="0"/>
    <p:restoredTop sz="94630"/>
  </p:normalViewPr>
  <p:slideViewPr>
    <p:cSldViewPr snapToGrid="0">
      <p:cViewPr>
        <p:scale>
          <a:sx n="66" d="100"/>
          <a:sy n="66" d="100"/>
        </p:scale>
        <p:origin x="-2592" y="-1008"/>
      </p:cViewPr>
      <p:guideLst>
        <p:guide orient="horz" pos="392"/>
        <p:guide orient="horz" pos="3770"/>
        <p:guide pos="550"/>
        <p:guide pos="712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notesMaster" Target="notesMasters/notesMaster1.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4" Type="http://schemas.openxmlformats.org/officeDocument/2006/relationships/commentAuthors" Target="commentAuthors.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85E012-C334-402D-B613-AF231B29B06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A24FEC-7483-462E-BE7F-85BB0E7286F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1ppt.com/jieri/"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5" Type="http://schemas.openxmlformats.org/officeDocument/2006/relationships/image" Target="../media/image6.png"/><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BEBA8EAE-BF5A-486C-A8C5-ECC9F3942E4B}">
                <a14:imgProps xmlns:a14="http://schemas.microsoft.com/office/drawing/2010/main">
                  <a14:imgLayer r:embed="rId3">
                    <a14:imgEffect>
                      <a14:artisticBlur radius="19"/>
                    </a14:imgEffect>
                  </a14:imgLayer>
                </a14:imgProps>
              </a:ext>
            </a:extLst>
          </a:blip>
          <a:stretch>
            <a:fillRect/>
          </a:stretch>
        </p:blipFill>
        <p:spPr>
          <a:xfrm>
            <a:off x="1" y="-2989"/>
            <a:ext cx="12222664" cy="6860989"/>
          </a:xfrm>
          <a:prstGeom prst="rect">
            <a:avLst/>
          </a:prstGeom>
        </p:spPr>
      </p:pic>
      <p:sp>
        <p:nvSpPr>
          <p:cNvPr id="3" name="矩形 2"/>
          <p:cNvSpPr/>
          <p:nvPr userDrawn="1"/>
        </p:nvSpPr>
        <p:spPr>
          <a:xfrm>
            <a:off x="2" y="0"/>
            <a:ext cx="12222663" cy="6858000"/>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4" name="TextBox 3"/>
          <p:cNvSpPr txBox="1"/>
          <p:nvPr userDrawn="1"/>
        </p:nvSpPr>
        <p:spPr>
          <a:xfrm>
            <a:off x="311133" y="6560059"/>
            <a:ext cx="1440159"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black"/>
                </a:solidFill>
                <a:effectLst/>
                <a:uLnTx/>
                <a:uFillTx/>
                <a:hlinkClick r:id="rId2"/>
              </a:rPr>
              <a:t>节日</a:t>
            </a: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http://www.1ppt.com/jieri/</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3"/>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pPr defTabSz="914400"/>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pPr defTabSz="914400"/>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pPr defTabSz="914400"/>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1"/>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41"/>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pPr defTabSz="914400"/>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pPr defTabSz="914400"/>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pPr defTabSz="914400"/>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showMasterSp="0">
  <p:cSld name="1_标题幻灯片">
    <p:bg>
      <p:bgRef idx="1001">
        <a:schemeClr val="bg1"/>
      </p:bgRef>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457200" indent="0" defTabSz="914400" eaLnBrk="1" fontAlgn="auto" latinLnBrk="0" hangingPunct="1">
              <a:buNone/>
              <a:tabLst>
                <a:tab pos="1609725" algn="l"/>
                <a:tab pos="1609725" algn="l"/>
                <a:tab pos="1609725" algn="l"/>
                <a:tab pos="1609725" algn="l"/>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6_两栏内容">
    <p:spTree>
      <p:nvGrpSpPr>
        <p:cNvPr id="1" name=""/>
        <p:cNvGrpSpPr/>
        <p:nvPr/>
      </p:nvGrpSpPr>
      <p:grpSpPr>
        <a:xfrm>
          <a:off x="0" y="0"/>
          <a:ext cx="0" cy="0"/>
          <a:chOff x="0" y="0"/>
          <a:chExt cx="0" cy="0"/>
        </a:xfrm>
      </p:grpSpPr>
      <p:grpSp>
        <p:nvGrpSpPr>
          <p:cNvPr id="11" name="组合 10"/>
          <p:cNvGrpSpPr/>
          <p:nvPr userDrawn="1"/>
        </p:nvGrpSpPr>
        <p:grpSpPr>
          <a:xfrm>
            <a:off x="-8206798" y="-3720600"/>
            <a:ext cx="28605599" cy="16210225"/>
            <a:chOff x="-8206798" y="-3720600"/>
            <a:chExt cx="28605599" cy="16210225"/>
          </a:xfrm>
        </p:grpSpPr>
        <p:sp>
          <p:nvSpPr>
            <p:cNvPr id="12" name="任意多边形: 形状 11"/>
            <p:cNvSpPr/>
            <p:nvPr userDrawn="1"/>
          </p:nvSpPr>
          <p:spPr>
            <a:xfrm>
              <a:off x="-8206798" y="-3720600"/>
              <a:ext cx="28605599" cy="14299200"/>
            </a:xfrm>
            <a:custGeom>
              <a:avLst/>
              <a:gdLst>
                <a:gd name="connsiteX0" fmla="*/ 8206199 w 28605599"/>
                <a:gd name="connsiteY0" fmla="*/ 3720600 h 14299200"/>
                <a:gd name="connsiteX1" fmla="*/ 8206199 w 28605599"/>
                <a:gd name="connsiteY1" fmla="*/ 10578600 h 14299200"/>
                <a:gd name="connsiteX2" fmla="*/ 20399399 w 28605599"/>
                <a:gd name="connsiteY2" fmla="*/ 10578600 h 14299200"/>
                <a:gd name="connsiteX3" fmla="*/ 20399399 w 28605599"/>
                <a:gd name="connsiteY3" fmla="*/ 3720600 h 14299200"/>
                <a:gd name="connsiteX4" fmla="*/ 0 w 28605599"/>
                <a:gd name="connsiteY4" fmla="*/ 0 h 14299200"/>
                <a:gd name="connsiteX5" fmla="*/ 28605599 w 28605599"/>
                <a:gd name="connsiteY5" fmla="*/ 0 h 14299200"/>
                <a:gd name="connsiteX6" fmla="*/ 28605599 w 28605599"/>
                <a:gd name="connsiteY6" fmla="*/ 14299200 h 14299200"/>
                <a:gd name="connsiteX7" fmla="*/ 0 w 28605599"/>
                <a:gd name="connsiteY7" fmla="*/ 14299200 h 1429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05599" h="14299200">
                  <a:moveTo>
                    <a:pt x="8206199" y="3720600"/>
                  </a:moveTo>
                  <a:lnTo>
                    <a:pt x="8206199" y="10578600"/>
                  </a:lnTo>
                  <a:lnTo>
                    <a:pt x="20399399" y="10578600"/>
                  </a:lnTo>
                  <a:lnTo>
                    <a:pt x="20399399" y="3720600"/>
                  </a:lnTo>
                  <a:close/>
                  <a:moveTo>
                    <a:pt x="0" y="0"/>
                  </a:moveTo>
                  <a:lnTo>
                    <a:pt x="28605599" y="0"/>
                  </a:lnTo>
                  <a:lnTo>
                    <a:pt x="28605599" y="14299200"/>
                  </a:lnTo>
                  <a:lnTo>
                    <a:pt x="0" y="14299200"/>
                  </a:lnTo>
                  <a:close/>
                </a:path>
              </a:pathLst>
            </a:cu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3" name="矩形 12"/>
            <p:cNvSpPr/>
            <p:nvPr userDrawn="1"/>
          </p:nvSpPr>
          <p:spPr>
            <a:xfrm>
              <a:off x="-5014452" y="10578600"/>
              <a:ext cx="22447046" cy="1911025"/>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userDrawn="1"/>
        </p:nvGrpSpPr>
        <p:grpSpPr>
          <a:xfrm flipH="1">
            <a:off x="917713" y="256513"/>
            <a:ext cx="2553552" cy="2224427"/>
            <a:chOff x="7443843" y="-180254"/>
            <a:chExt cx="2553552" cy="2224427"/>
          </a:xfrm>
        </p:grpSpPr>
        <p:pic>
          <p:nvPicPr>
            <p:cNvPr id="17" name="图片 1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7443843" y="-180254"/>
              <a:ext cx="2407446" cy="2138138"/>
            </a:xfrm>
            <a:prstGeom prst="rect">
              <a:avLst/>
            </a:prstGeom>
          </p:spPr>
        </p:pic>
        <p:pic>
          <p:nvPicPr>
            <p:cNvPr id="18" name="图片 17"/>
            <p:cNvPicPr>
              <a:picLocks noChangeAspect="1"/>
            </p:cNvPicPr>
            <p:nvPr userDrawn="1"/>
          </p:nvPicPr>
          <p:blipFill rotWithShape="1">
            <a:blip r:embed="rId3">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val="0"/>
                </a:ext>
              </a:extLst>
            </a:blip>
            <a:srcRect l="80662" t="5644" r="4563" b="68959"/>
            <a:stretch>
              <a:fillRect/>
            </a:stretch>
          </p:blipFill>
          <p:spPr>
            <a:xfrm>
              <a:off x="8647566" y="737888"/>
              <a:ext cx="1349829" cy="1306285"/>
            </a:xfrm>
            <a:prstGeom prst="rect">
              <a:avLst/>
            </a:prstGeom>
          </p:spPr>
        </p:pic>
      </p:grpSp>
      <p:sp>
        <p:nvSpPr>
          <p:cNvPr id="21" name="矩形 20"/>
          <p:cNvSpPr/>
          <p:nvPr userDrawn="1"/>
        </p:nvSpPr>
        <p:spPr>
          <a:xfrm>
            <a:off x="-114299" y="-636624"/>
            <a:ext cx="12346846" cy="7482766"/>
          </a:xfrm>
          <a:prstGeom prst="rect">
            <a:avLst/>
          </a:prstGeom>
          <a:blipFill dpi="0" rotWithShape="1">
            <a:blip r:embed="rId5">
              <a:alphaModFix amt="2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withEffect">
                                  <p:stCondLst>
                                    <p:cond delay="50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000" fill="hold"/>
                                        <p:tgtEl>
                                          <p:spTgt spid="16"/>
                                        </p:tgtEl>
                                        <p:attrNameLst>
                                          <p:attrName>ppt_x</p:attrName>
                                        </p:attrNameLst>
                                      </p:cBhvr>
                                      <p:tavLst>
                                        <p:tav tm="0">
                                          <p:val>
                                            <p:strVal val="0-#ppt_w/2"/>
                                          </p:val>
                                        </p:tav>
                                        <p:tav tm="100000">
                                          <p:val>
                                            <p:strVal val="#ppt_x"/>
                                          </p:val>
                                        </p:tav>
                                      </p:tavLst>
                                    </p:anim>
                                    <p:anim calcmode="lin" valueType="num">
                                      <p:cBhvr additive="base">
                                        <p:cTn id="8" dur="10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4" name="图片 3" descr="5b91f18b02df1"/>
          <p:cNvPicPr>
            <a:picLocks noChangeAspect="1"/>
          </p:cNvPicPr>
          <p:nvPr userDrawn="1"/>
        </p:nvPicPr>
        <p:blipFill>
          <a:blip r:embed="rId2"/>
          <a:stretch>
            <a:fillRect/>
          </a:stretch>
        </p:blipFill>
        <p:spPr>
          <a:xfrm>
            <a:off x="0" y="635"/>
            <a:ext cx="5962015" cy="6856730"/>
          </a:xfrm>
          <a:prstGeom prst="rect">
            <a:avLst/>
          </a:prstGeom>
        </p:spPr>
      </p:pic>
      <p:pic>
        <p:nvPicPr>
          <p:cNvPr id="3" name="图片 2" descr="5b91f18b02df1"/>
          <p:cNvPicPr>
            <a:picLocks noChangeAspect="1"/>
          </p:cNvPicPr>
          <p:nvPr userDrawn="1"/>
        </p:nvPicPr>
        <p:blipFill>
          <a:blip r:embed="rId2"/>
          <a:stretch>
            <a:fillRect/>
          </a:stretch>
        </p:blipFill>
        <p:spPr>
          <a:xfrm flipH="1">
            <a:off x="5882005" y="635"/>
            <a:ext cx="6309995" cy="685736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advTm="1000">
        <p:random/>
      </p:transition>
    </mc:Choice>
    <mc:Fallback>
      <p:transition advTm="1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showMasterSp="0">
  <p:cSld name="4_标题幻灯片">
    <p:bg>
      <p:bgRef idx="1001">
        <a:schemeClr val="bg1"/>
      </p:bgRef>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4.xml"/><Relationship Id="rId8" Type="http://schemas.openxmlformats.org/officeDocument/2006/relationships/slideLayout" Target="../slideLayouts/slideLayout23.xml"/><Relationship Id="rId7" Type="http://schemas.openxmlformats.org/officeDocument/2006/relationships/slideLayout" Target="../slideLayouts/slideLayout22.xml"/><Relationship Id="rId6" Type="http://schemas.openxmlformats.org/officeDocument/2006/relationships/slideLayout" Target="../slideLayouts/slideLayout21.xml"/><Relationship Id="rId5" Type="http://schemas.openxmlformats.org/officeDocument/2006/relationships/slideLayout" Target="../slideLayouts/slideLayout20.xml"/><Relationship Id="rId4" Type="http://schemas.openxmlformats.org/officeDocument/2006/relationships/slideLayout" Target="../slideLayouts/slideLayout19.xml"/><Relationship Id="rId3" Type="http://schemas.openxmlformats.org/officeDocument/2006/relationships/slideLayout" Target="../slideLayouts/slideLayout18.xml"/><Relationship Id="rId2" Type="http://schemas.openxmlformats.org/officeDocument/2006/relationships/slideLayout" Target="../slideLayouts/slideLayout17.xml"/><Relationship Id="rId19" Type="http://schemas.openxmlformats.org/officeDocument/2006/relationships/theme" Target="../theme/theme3.xml"/><Relationship Id="rId18" Type="http://schemas.openxmlformats.org/officeDocument/2006/relationships/tags" Target="../tags/tag61.xml"/><Relationship Id="rId17" Type="http://schemas.openxmlformats.org/officeDocument/2006/relationships/tags" Target="../tags/tag60.xml"/><Relationship Id="rId16" Type="http://schemas.openxmlformats.org/officeDocument/2006/relationships/tags" Target="../tags/tag59.xml"/><Relationship Id="rId15" Type="http://schemas.openxmlformats.org/officeDocument/2006/relationships/tags" Target="../tags/tag58.xml"/><Relationship Id="rId14" Type="http://schemas.openxmlformats.org/officeDocument/2006/relationships/tags" Target="../tags/tag57.xml"/><Relationship Id="rId13" Type="http://schemas.openxmlformats.org/officeDocument/2006/relationships/slideLayout" Target="../slideLayouts/slideLayout28.xml"/><Relationship Id="rId12" Type="http://schemas.openxmlformats.org/officeDocument/2006/relationships/slideLayout" Target="../slideLayouts/slideLayout27.xml"/><Relationship Id="rId11" Type="http://schemas.openxmlformats.org/officeDocument/2006/relationships/slideLayout" Target="../slideLayouts/slideLayout26.xml"/><Relationship Id="rId10" Type="http://schemas.openxmlformats.org/officeDocument/2006/relationships/slideLayout" Target="../slideLayouts/slideLayout25.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E30000"/>
            </a:gs>
            <a:gs pos="100000">
              <a:srgbClr val="760303"/>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28.xml"/><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9.xml"/><Relationship Id="rId7"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8.png"/><Relationship Id="rId4" Type="http://schemas.openxmlformats.org/officeDocument/2006/relationships/image" Target="../media/image38.jpeg"/><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image" Target="../media/image35.jpe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xml"/><Relationship Id="rId3" Type="http://schemas.openxmlformats.org/officeDocument/2006/relationships/image" Target="../media/image8.png"/><Relationship Id="rId2" Type="http://schemas.openxmlformats.org/officeDocument/2006/relationships/image" Target="../media/image13.png"/><Relationship Id="rId1" Type="http://schemas.openxmlformats.org/officeDocument/2006/relationships/image" Target="../media/image12.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xml"/><Relationship Id="rId3" Type="http://schemas.openxmlformats.org/officeDocument/2006/relationships/image" Target="../media/image13.png"/><Relationship Id="rId2" Type="http://schemas.openxmlformats.org/officeDocument/2006/relationships/image" Target="../media/image39.png"/><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1.xml"/><Relationship Id="rId4" Type="http://schemas.openxmlformats.org/officeDocument/2006/relationships/image" Target="../media/image13.png"/><Relationship Id="rId3" Type="http://schemas.openxmlformats.org/officeDocument/2006/relationships/image" Target="../media/image41.jpeg"/><Relationship Id="rId2" Type="http://schemas.openxmlformats.org/officeDocument/2006/relationships/image" Target="../media/image40.png"/><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1.xml"/><Relationship Id="rId3" Type="http://schemas.openxmlformats.org/officeDocument/2006/relationships/image" Target="../media/image13.png"/><Relationship Id="rId2" Type="http://schemas.openxmlformats.org/officeDocument/2006/relationships/image" Target="../media/image42.png"/><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1.xml"/><Relationship Id="rId3" Type="http://schemas.openxmlformats.org/officeDocument/2006/relationships/image" Target="../media/image13.png"/><Relationship Id="rId2" Type="http://schemas.openxmlformats.org/officeDocument/2006/relationships/image" Target="../media/image43.jpeg"/><Relationship Id="rId1" Type="http://schemas.openxmlformats.org/officeDocument/2006/relationships/image" Target="../media/image8.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8.png"/><Relationship Id="rId2" Type="http://schemas.openxmlformats.org/officeDocument/2006/relationships/image" Target="../media/image13.png"/><Relationship Id="rId1" Type="http://schemas.openxmlformats.org/officeDocument/2006/relationships/image" Target="../media/image12.png"/></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13.png"/><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image" Target="../media/image14.jpeg"/></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8.png"/><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slides/_rels/slide5.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8.png"/><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image" Target="../media/image21.jpe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xml"/><Relationship Id="rId3" Type="http://schemas.openxmlformats.org/officeDocument/2006/relationships/image" Target="../media/image8.png"/><Relationship Id="rId2" Type="http://schemas.openxmlformats.org/officeDocument/2006/relationships/image" Target="../media/image13.png"/><Relationship Id="rId1" Type="http://schemas.openxmlformats.org/officeDocument/2006/relationships/image" Target="../media/image12.png"/></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6.xml"/><Relationship Id="rId7"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8.png"/><Relationship Id="rId4" Type="http://schemas.openxmlformats.org/officeDocument/2006/relationships/image" Target="../media/image27.jpeg"/><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image" Target="../media/image24.jpeg"/></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8.png"/><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image" Target="../media/image28.jpeg"/></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8.xml"/><Relationship Id="rId7"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8.png"/><Relationship Id="rId4" Type="http://schemas.openxmlformats.org/officeDocument/2006/relationships/image" Target="../media/image34.jpeg"/><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image" Target="../media/image3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p:cNvPicPr>
            <a:picLocks noChangeAspect="1"/>
          </p:cNvPicPr>
          <p:nvPr/>
        </p:nvPicPr>
        <p:blipFill>
          <a:blip r:embed="rId1"/>
          <a:stretch>
            <a:fillRect/>
          </a:stretch>
        </p:blipFill>
        <p:spPr>
          <a:xfrm>
            <a:off x="4914265" y="174625"/>
            <a:ext cx="2362835" cy="2263140"/>
          </a:xfrm>
          <a:prstGeom prst="rect">
            <a:avLst/>
          </a:prstGeom>
        </p:spPr>
      </p:pic>
      <p:sp>
        <p:nvSpPr>
          <p:cNvPr id="2" name="文本框 1"/>
          <p:cNvSpPr txBox="1"/>
          <p:nvPr/>
        </p:nvSpPr>
        <p:spPr>
          <a:xfrm>
            <a:off x="13970" y="2938145"/>
            <a:ext cx="12163425" cy="2491740"/>
          </a:xfrm>
          <a:prstGeom prst="rect">
            <a:avLst/>
          </a:prstGeom>
          <a:noFill/>
        </p:spPr>
        <p:txBody>
          <a:bodyPr wrap="square" rtlCol="0" anchor="t">
            <a:spAutoFit/>
          </a:bodyPr>
          <a:lstStyle>
            <a:defPPr>
              <a:defRPr lang="zh-CN"/>
            </a:defPPr>
            <a:lvl1pPr algn="dist">
              <a:defRPr sz="6000" b="1" kern="0" spc="200">
                <a:ln w="12700" cmpd="sng">
                  <a:noFill/>
                  <a:prstDash val="solid"/>
                </a:ln>
                <a:gradFill>
                  <a:gsLst>
                    <a:gs pos="0">
                      <a:srgbClr val="FFF4D6"/>
                    </a:gs>
                    <a:gs pos="98000">
                      <a:srgbClr val="F2DA95"/>
                    </a:gs>
                    <a:gs pos="74000">
                      <a:srgbClr val="FFD77C"/>
                    </a:gs>
                  </a:gsLst>
                  <a:lin ang="5400000" scaled="0"/>
                </a:gradFill>
                <a:effectLst>
                  <a:outerShdw blurRad="38100" dist="38100" dir="2700000" algn="tl">
                    <a:srgbClr val="000000">
                      <a:alpha val="43137"/>
                    </a:srgbClr>
                  </a:outerShdw>
                </a:effectLst>
                <a:latin typeface="方正正黑简体" panose="02000000000000000000" pitchFamily="2" charset="-122"/>
                <a:ea typeface="方正正黑简体" panose="02000000000000000000" pitchFamily="2" charset="-122"/>
                <a:cs typeface="+mn-ea"/>
              </a:defRPr>
            </a:lvl1pPr>
          </a:lstStyle>
          <a:p>
            <a:pPr algn="ctr"/>
            <a:r>
              <a:rPr lang="zh-CN" altLang="en-US" dirty="0">
                <a:sym typeface="+mn-lt"/>
              </a:rPr>
              <a:t>砥砺新征程 勇担新使命</a:t>
            </a:r>
            <a:endParaRPr lang="zh-CN" altLang="en-US" dirty="0">
              <a:sym typeface="+mn-lt"/>
            </a:endParaRPr>
          </a:p>
          <a:p>
            <a:pPr algn="ctr" defTabSz="914400">
              <a:defRPr/>
            </a:pPr>
            <a:r>
              <a:rPr lang="zh-CN" altLang="en-US" sz="4800" dirty="0">
                <a:sym typeface="+mn-lt"/>
              </a:rPr>
              <a:t>以优异成绩迎接党的二十大胜利召开</a:t>
            </a:r>
            <a:endParaRPr lang="zh-CN" altLang="en-US" sz="4800" dirty="0">
              <a:sym typeface="+mn-lt"/>
            </a:endParaRPr>
          </a:p>
          <a:p>
            <a:pPr algn="ctr"/>
            <a:endParaRPr lang="zh-CN" altLang="en-US" sz="4800" dirty="0">
              <a:sym typeface="+mn-lt"/>
            </a:endParaRPr>
          </a:p>
        </p:txBody>
      </p:sp>
      <p:pic>
        <p:nvPicPr>
          <p:cNvPr id="12" name="图片 11" descr="601ea91721a97-1"/>
          <p:cNvPicPr>
            <a:picLocks noChangeAspect="1"/>
          </p:cNvPicPr>
          <p:nvPr userDrawn="1"/>
        </p:nvPicPr>
        <p:blipFill>
          <a:blip r:embed="rId2" cstate="screen"/>
          <a:srcRect/>
          <a:stretch>
            <a:fillRect/>
          </a:stretch>
        </p:blipFill>
        <p:spPr>
          <a:xfrm>
            <a:off x="0" y="5429885"/>
            <a:ext cx="12192000" cy="1416685"/>
          </a:xfrm>
          <a:prstGeom prst="rect">
            <a:avLst/>
          </a:prstGeom>
        </p:spPr>
      </p:pic>
      <p:pic>
        <p:nvPicPr>
          <p:cNvPr id="9" name="图片 8" descr="19693738 -3"/>
          <p:cNvPicPr>
            <a:picLocks noChangeAspect="1"/>
          </p:cNvPicPr>
          <p:nvPr/>
        </p:nvPicPr>
        <p:blipFill>
          <a:blip r:embed="rId3" cstate="screen"/>
          <a:srcRect l="986" t="77269"/>
          <a:stretch>
            <a:fillRect/>
          </a:stretch>
        </p:blipFill>
        <p:spPr>
          <a:xfrm>
            <a:off x="28575" y="5287645"/>
            <a:ext cx="12182475" cy="1558925"/>
          </a:xfrm>
          <a:prstGeom prst="rect">
            <a:avLst/>
          </a:prstGeom>
        </p:spPr>
      </p:pic>
      <p:pic>
        <p:nvPicPr>
          <p:cNvPr id="10" name="图片 9" descr="19693738 -3"/>
          <p:cNvPicPr>
            <a:picLocks noChangeAspect="1"/>
          </p:cNvPicPr>
          <p:nvPr/>
        </p:nvPicPr>
        <p:blipFill>
          <a:blip r:embed="rId3" cstate="screen"/>
          <a:srcRect l="986" t="77269"/>
          <a:stretch>
            <a:fillRect/>
          </a:stretch>
        </p:blipFill>
        <p:spPr>
          <a:xfrm flipH="1">
            <a:off x="0" y="5287645"/>
            <a:ext cx="12192000" cy="1570355"/>
          </a:xfrm>
          <a:prstGeom prst="rect">
            <a:avLst/>
          </a:prstGeom>
        </p:spPr>
      </p:pic>
      <p:pic>
        <p:nvPicPr>
          <p:cNvPr id="8" name="图片 7"/>
          <p:cNvPicPr>
            <a:picLocks noChangeAspect="1"/>
          </p:cNvPicPr>
          <p:nvPr/>
        </p:nvPicPr>
        <p:blipFill rotWithShape="1">
          <a:blip r:embed="rId4" cstate="screen"/>
          <a:srcRect/>
          <a:stretch>
            <a:fillRect/>
          </a:stretch>
        </p:blipFill>
        <p:spPr>
          <a:xfrm flipH="1">
            <a:off x="7764145" y="286385"/>
            <a:ext cx="3049270" cy="1859280"/>
          </a:xfrm>
          <a:prstGeom prst="rect">
            <a:avLst/>
          </a:prstGeom>
        </p:spPr>
      </p:pic>
      <p:sp>
        <p:nvSpPr>
          <p:cNvPr id="5" name="文本框 4"/>
          <p:cNvSpPr txBox="1"/>
          <p:nvPr/>
        </p:nvSpPr>
        <p:spPr>
          <a:xfrm>
            <a:off x="5109210" y="5620385"/>
            <a:ext cx="1974215" cy="521970"/>
          </a:xfrm>
          <a:prstGeom prst="rect">
            <a:avLst/>
          </a:prstGeom>
          <a:noFill/>
        </p:spPr>
        <p:txBody>
          <a:bodyPr wrap="none" rtlCol="0" anchor="t">
            <a:spAutoFit/>
          </a:bodyPr>
          <a:p>
            <a:r>
              <a:rPr lang="en-US" altLang="zh-CN" sz="2800" b="1" kern="0" spc="200" dirty="0">
                <a:ln w="12700" cmpd="sng">
                  <a:noFill/>
                  <a:prstDash val="solid"/>
                </a:ln>
                <a:gradFill>
                  <a:gsLst>
                    <a:gs pos="0">
                      <a:srgbClr val="FFF4D6"/>
                    </a:gs>
                    <a:gs pos="98000">
                      <a:srgbClr val="F2DA95"/>
                    </a:gs>
                    <a:gs pos="74000">
                      <a:srgbClr val="FFD77C"/>
                    </a:gs>
                  </a:gsLst>
                  <a:lin ang="5400000" scaled="0"/>
                </a:gradFill>
                <a:effectLst>
                  <a:outerShdw blurRad="38100" dist="38100" dir="2700000" algn="tl">
                    <a:srgbClr val="000000">
                      <a:alpha val="43137"/>
                    </a:srgbClr>
                  </a:outerShdw>
                </a:effectLst>
                <a:latin typeface="方正正黑简体" panose="02000000000000000000" pitchFamily="2" charset="-122"/>
                <a:ea typeface="方正正黑简体" panose="02000000000000000000" pitchFamily="2" charset="-122"/>
                <a:cs typeface="+mn-ea"/>
                <a:sym typeface="+mn-lt"/>
              </a:rPr>
              <a:t>2022</a:t>
            </a:r>
            <a:r>
              <a:rPr lang="zh-CN" altLang="en-US" sz="2800" b="1" kern="0" spc="200" dirty="0">
                <a:ln w="12700" cmpd="sng">
                  <a:noFill/>
                  <a:prstDash val="solid"/>
                </a:ln>
                <a:gradFill>
                  <a:gsLst>
                    <a:gs pos="0">
                      <a:srgbClr val="FFF4D6"/>
                    </a:gs>
                    <a:gs pos="98000">
                      <a:srgbClr val="F2DA95"/>
                    </a:gs>
                    <a:gs pos="74000">
                      <a:srgbClr val="FFD77C"/>
                    </a:gs>
                  </a:gsLst>
                  <a:lin ang="5400000" scaled="0"/>
                </a:gradFill>
                <a:effectLst>
                  <a:outerShdw blurRad="38100" dist="38100" dir="2700000" algn="tl">
                    <a:srgbClr val="000000">
                      <a:alpha val="43137"/>
                    </a:srgbClr>
                  </a:outerShdw>
                </a:effectLst>
                <a:latin typeface="方正正黑简体" panose="02000000000000000000" pitchFamily="2" charset="-122"/>
                <a:ea typeface="方正正黑简体" panose="02000000000000000000" pitchFamily="2" charset="-122"/>
                <a:cs typeface="+mn-ea"/>
                <a:sym typeface="+mn-lt"/>
              </a:rPr>
              <a:t>年</a:t>
            </a:r>
            <a:r>
              <a:rPr lang="en-US" altLang="zh-CN" sz="2800" b="1" kern="0" spc="200" dirty="0">
                <a:ln w="12700" cmpd="sng">
                  <a:noFill/>
                  <a:prstDash val="solid"/>
                </a:ln>
                <a:gradFill>
                  <a:gsLst>
                    <a:gs pos="0">
                      <a:srgbClr val="FFF4D6"/>
                    </a:gs>
                    <a:gs pos="98000">
                      <a:srgbClr val="F2DA95"/>
                    </a:gs>
                    <a:gs pos="74000">
                      <a:srgbClr val="FFD77C"/>
                    </a:gs>
                  </a:gsLst>
                  <a:lin ang="5400000" scaled="0"/>
                </a:gradFill>
                <a:effectLst>
                  <a:outerShdw blurRad="38100" dist="38100" dir="2700000" algn="tl">
                    <a:srgbClr val="000000">
                      <a:alpha val="43137"/>
                    </a:srgbClr>
                  </a:outerShdw>
                </a:effectLst>
                <a:latin typeface="方正正黑简体" panose="02000000000000000000" pitchFamily="2" charset="-122"/>
                <a:ea typeface="方正正黑简体" panose="02000000000000000000" pitchFamily="2" charset="-122"/>
                <a:cs typeface="+mn-ea"/>
                <a:sym typeface="+mn-lt"/>
              </a:rPr>
              <a:t>8</a:t>
            </a:r>
            <a:r>
              <a:rPr lang="zh-CN" altLang="en-US" sz="2800" b="1" kern="0" spc="200" dirty="0">
                <a:ln w="12700" cmpd="sng">
                  <a:noFill/>
                  <a:prstDash val="solid"/>
                </a:ln>
                <a:gradFill>
                  <a:gsLst>
                    <a:gs pos="0">
                      <a:srgbClr val="FFF4D6"/>
                    </a:gs>
                    <a:gs pos="98000">
                      <a:srgbClr val="F2DA95"/>
                    </a:gs>
                    <a:gs pos="74000">
                      <a:srgbClr val="FFD77C"/>
                    </a:gs>
                  </a:gsLst>
                  <a:lin ang="5400000" scaled="0"/>
                </a:gradFill>
                <a:effectLst>
                  <a:outerShdw blurRad="38100" dist="38100" dir="2700000" algn="tl">
                    <a:srgbClr val="000000">
                      <a:alpha val="43137"/>
                    </a:srgbClr>
                  </a:outerShdw>
                </a:effectLst>
                <a:latin typeface="方正正黑简体" panose="02000000000000000000" pitchFamily="2" charset="-122"/>
                <a:ea typeface="方正正黑简体" panose="02000000000000000000" pitchFamily="2" charset="-122"/>
                <a:cs typeface="+mn-ea"/>
                <a:sym typeface="+mn-lt"/>
              </a:rPr>
              <a:t>月</a:t>
            </a:r>
            <a:endParaRPr lang="zh-CN" altLang="en-US" sz="2800" b="1" kern="0" spc="200" dirty="0">
              <a:ln w="12700" cmpd="sng">
                <a:noFill/>
                <a:prstDash val="solid"/>
              </a:ln>
              <a:gradFill>
                <a:gsLst>
                  <a:gs pos="0">
                    <a:srgbClr val="FFF4D6"/>
                  </a:gs>
                  <a:gs pos="98000">
                    <a:srgbClr val="F2DA95"/>
                  </a:gs>
                  <a:gs pos="74000">
                    <a:srgbClr val="FFD77C"/>
                  </a:gs>
                </a:gsLst>
                <a:lin ang="5400000" scaled="0"/>
              </a:gradFill>
              <a:effectLst>
                <a:outerShdw blurRad="38100" dist="38100" dir="2700000" algn="tl">
                  <a:srgbClr val="000000">
                    <a:alpha val="43137"/>
                  </a:srgbClr>
                </a:outerShdw>
              </a:effectLst>
              <a:latin typeface="方正正黑简体" panose="02000000000000000000" pitchFamily="2" charset="-122"/>
              <a:ea typeface="方正正黑简体" panose="02000000000000000000" pitchFamily="2"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165628" y="780404"/>
            <a:ext cx="5300575" cy="704728"/>
            <a:chOff x="5262338" y="1456889"/>
            <a:chExt cx="2897600" cy="385245"/>
          </a:xfrm>
        </p:grpSpPr>
        <p:sp>
          <p:nvSpPr>
            <p:cNvPr id="3" name="矩形: 圆角 9"/>
            <p:cNvSpPr/>
            <p:nvPr/>
          </p:nvSpPr>
          <p:spPr>
            <a:xfrm>
              <a:off x="5262338" y="1456889"/>
              <a:ext cx="2897600" cy="385245"/>
            </a:xfrm>
            <a:prstGeom prst="roundRect">
              <a:avLst>
                <a:gd name="adj" fmla="val 50000"/>
              </a:avLst>
            </a:prstGeom>
            <a:solidFill>
              <a:schemeClr val="bg2"/>
            </a:solidFill>
            <a:ln w="6350">
              <a:gradFill flip="none" rotWithShape="1">
                <a:gsLst>
                  <a:gs pos="16000">
                    <a:srgbClr val="C00000">
                      <a:alpha val="0"/>
                    </a:srgbClr>
                  </a:gs>
                  <a:gs pos="100000">
                    <a:srgbClr val="C00000">
                      <a:alpha val="70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文本框 4"/>
            <p:cNvSpPr txBox="1"/>
            <p:nvPr/>
          </p:nvSpPr>
          <p:spPr>
            <a:xfrm>
              <a:off x="5595712" y="1523325"/>
              <a:ext cx="2564226" cy="251667"/>
            </a:xfrm>
            <a:prstGeom prst="rect">
              <a:avLst/>
            </a:prstGeom>
            <a:noFill/>
          </p:spPr>
          <p:txBody>
            <a:bodyPr wrap="square" rtlCol="0">
              <a:spAutoFit/>
            </a:bodyPr>
            <a:lstStyle/>
            <a:p>
              <a:r>
                <a:rPr kumimoji="1" lang="zh-CN" altLang="en-US" sz="2400" b="1" dirty="0">
                  <a:solidFill>
                    <a:srgbClr val="BA1219"/>
                  </a:solidFill>
                  <a:cs typeface="+mn-ea"/>
                  <a:sym typeface="+mn-lt"/>
                </a:rPr>
                <a:t>自抗疫之路中汲取奋斗力量</a:t>
              </a:r>
              <a:endParaRPr kumimoji="1" lang="zh-CN" altLang="en-US" sz="2400" b="1" dirty="0">
                <a:solidFill>
                  <a:srgbClr val="BA1219"/>
                </a:solidFill>
                <a:cs typeface="+mn-ea"/>
                <a:sym typeface="+mn-lt"/>
              </a:endParaRPr>
            </a:p>
          </p:txBody>
        </p:sp>
      </p:grpSp>
      <p:grpSp>
        <p:nvGrpSpPr>
          <p:cNvPr id="8" name="组合 7"/>
          <p:cNvGrpSpPr/>
          <p:nvPr/>
        </p:nvGrpSpPr>
        <p:grpSpPr>
          <a:xfrm>
            <a:off x="874395" y="2503170"/>
            <a:ext cx="10442575" cy="4138295"/>
            <a:chOff x="874712" y="2503125"/>
            <a:chExt cx="10442575" cy="3481749"/>
          </a:xfrm>
        </p:grpSpPr>
        <p:sp>
          <p:nvSpPr>
            <p:cNvPr id="2" name="圆角矩形 1"/>
            <p:cNvSpPr/>
            <p:nvPr/>
          </p:nvSpPr>
          <p:spPr>
            <a:xfrm>
              <a:off x="874712" y="2503125"/>
              <a:ext cx="10442575" cy="3481749"/>
            </a:xfrm>
            <a:prstGeom prst="roundRect">
              <a:avLst>
                <a:gd name="adj" fmla="val 6437"/>
              </a:avLst>
            </a:prstGeom>
            <a:noFill/>
            <a:ln>
              <a:solidFill>
                <a:srgbClr val="BA12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nSpc>
                  <a:spcPct val="150000"/>
                </a:lnSpc>
              </a:pPr>
              <a:endParaRPr kumimoji="1" lang="zh-CN" altLang="en-US" sz="1400" b="1" dirty="0">
                <a:solidFill>
                  <a:schemeClr val="tx1">
                    <a:lumMod val="85000"/>
                    <a:lumOff val="15000"/>
                  </a:schemeClr>
                </a:solidFill>
                <a:cs typeface="+mn-ea"/>
                <a:sym typeface="+mn-lt"/>
              </a:endParaRPr>
            </a:p>
          </p:txBody>
        </p:sp>
        <p:sp>
          <p:nvSpPr>
            <p:cNvPr id="21" name="矩形 20"/>
            <p:cNvSpPr/>
            <p:nvPr/>
          </p:nvSpPr>
          <p:spPr>
            <a:xfrm>
              <a:off x="1165628" y="3214741"/>
              <a:ext cx="9678835" cy="322580"/>
            </a:xfrm>
            <a:prstGeom prst="rect">
              <a:avLst/>
            </a:prstGeom>
          </p:spPr>
          <p:txBody>
            <a:bodyPr wrap="square" lIns="0" tIns="0" rIns="0" bIns="0">
              <a:spAutoFit/>
            </a:bodyPr>
            <a:p>
              <a:pPr marL="285750" indent="-285750" defTabSz="914400">
                <a:lnSpc>
                  <a:spcPct val="150000"/>
                </a:lnSpc>
                <a:buFont typeface="Arial" panose="020B0604020202020204" pitchFamily="34" charset="0"/>
                <a:buChar char="•"/>
                <a:defRPr/>
              </a:pPr>
              <a:endParaRPr lang="zh-CN" altLang="en-US" sz="1400" b="1" dirty="0">
                <a:solidFill>
                  <a:schemeClr val="tx1">
                    <a:lumMod val="95000"/>
                    <a:lumOff val="5000"/>
                  </a:schemeClr>
                </a:solidFill>
                <a:cs typeface="+mn-ea"/>
                <a:sym typeface="+mn-lt"/>
              </a:endParaRPr>
            </a:p>
          </p:txBody>
        </p:sp>
      </p:grpSp>
      <p:sp>
        <p:nvSpPr>
          <p:cNvPr id="22" name="圆角矩形 21"/>
          <p:cNvSpPr/>
          <p:nvPr/>
        </p:nvSpPr>
        <p:spPr>
          <a:xfrm>
            <a:off x="1165860" y="1748155"/>
            <a:ext cx="4303395" cy="924560"/>
          </a:xfrm>
          <a:prstGeom prst="roundRect">
            <a:avLst/>
          </a:prstGeom>
          <a:gradFill>
            <a:gsLst>
              <a:gs pos="100000">
                <a:srgbClr val="F12325"/>
              </a:gs>
              <a:gs pos="20000">
                <a:srgbClr val="CF202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kumimoji="1" lang="zh-CN" altLang="en-US" sz="2400" b="1" dirty="0">
                <a:solidFill>
                  <a:srgbClr val="FAEED8"/>
                </a:solidFill>
                <a:cs typeface="+mn-ea"/>
                <a:sym typeface="+mn-lt"/>
              </a:rPr>
              <a:t>全民参与凝聚</a:t>
            </a:r>
            <a:r>
              <a:rPr kumimoji="1" lang="en-US" altLang="zh-CN" sz="2400" b="1" dirty="0">
                <a:solidFill>
                  <a:srgbClr val="FAEED8"/>
                </a:solidFill>
                <a:cs typeface="+mn-ea"/>
                <a:sym typeface="+mn-lt"/>
              </a:rPr>
              <a:t>“</a:t>
            </a:r>
            <a:r>
              <a:rPr kumimoji="1" lang="zh-CN" altLang="en-US" sz="2400" b="1" dirty="0">
                <a:solidFill>
                  <a:srgbClr val="FAEED8"/>
                </a:solidFill>
                <a:cs typeface="+mn-ea"/>
                <a:sym typeface="+mn-lt"/>
              </a:rPr>
              <a:t>社会合力</a:t>
            </a:r>
            <a:r>
              <a:rPr kumimoji="1" lang="en-US" altLang="zh-CN" sz="2400" b="1" dirty="0">
                <a:solidFill>
                  <a:srgbClr val="FAEED8"/>
                </a:solidFill>
                <a:cs typeface="+mn-ea"/>
                <a:sym typeface="+mn-lt"/>
              </a:rPr>
              <a:t>”</a:t>
            </a:r>
            <a:endParaRPr kumimoji="1" lang="en-US" altLang="zh-CN" sz="2400" b="1" dirty="0">
              <a:solidFill>
                <a:srgbClr val="FAEED8"/>
              </a:solidFill>
              <a:cs typeface="+mn-ea"/>
              <a:sym typeface="+mn-lt"/>
            </a:endParaRPr>
          </a:p>
        </p:txBody>
      </p:sp>
      <p:pic>
        <p:nvPicPr>
          <p:cNvPr id="9" name="图片 8" descr="8b5d63127f67f6ea26113937681c281"/>
          <p:cNvPicPr>
            <a:picLocks noChangeAspect="1"/>
          </p:cNvPicPr>
          <p:nvPr/>
        </p:nvPicPr>
        <p:blipFill>
          <a:blip r:embed="rId1"/>
          <a:stretch>
            <a:fillRect/>
          </a:stretch>
        </p:blipFill>
        <p:spPr>
          <a:xfrm>
            <a:off x="1609725" y="3404235"/>
            <a:ext cx="2170430" cy="2572385"/>
          </a:xfrm>
          <a:prstGeom prst="rect">
            <a:avLst/>
          </a:prstGeom>
        </p:spPr>
      </p:pic>
      <p:pic>
        <p:nvPicPr>
          <p:cNvPr id="10" name="图片 9" descr="f0a1ef6fd7faf64abe6a6f3f1494118"/>
          <p:cNvPicPr>
            <a:picLocks noChangeAspect="1"/>
          </p:cNvPicPr>
          <p:nvPr/>
        </p:nvPicPr>
        <p:blipFill>
          <a:blip r:embed="rId2"/>
          <a:stretch>
            <a:fillRect/>
          </a:stretch>
        </p:blipFill>
        <p:spPr>
          <a:xfrm>
            <a:off x="4062730" y="3405505"/>
            <a:ext cx="2060575" cy="2572385"/>
          </a:xfrm>
          <a:prstGeom prst="rect">
            <a:avLst/>
          </a:prstGeom>
        </p:spPr>
      </p:pic>
      <p:pic>
        <p:nvPicPr>
          <p:cNvPr id="11" name="图片 10" descr="3ca725abd38e678e9af24e7febc455f"/>
          <p:cNvPicPr>
            <a:picLocks noChangeAspect="1"/>
          </p:cNvPicPr>
          <p:nvPr/>
        </p:nvPicPr>
        <p:blipFill>
          <a:blip r:embed="rId3"/>
          <a:stretch>
            <a:fillRect/>
          </a:stretch>
        </p:blipFill>
        <p:spPr>
          <a:xfrm>
            <a:off x="8672830" y="3404870"/>
            <a:ext cx="2066925" cy="2573020"/>
          </a:xfrm>
          <a:prstGeom prst="rect">
            <a:avLst/>
          </a:prstGeom>
        </p:spPr>
      </p:pic>
      <p:pic>
        <p:nvPicPr>
          <p:cNvPr id="12" name="图片 11" descr="4f53f3eee591d755f0a34c73ce63fc9"/>
          <p:cNvPicPr>
            <a:picLocks noChangeAspect="1"/>
          </p:cNvPicPr>
          <p:nvPr/>
        </p:nvPicPr>
        <p:blipFill>
          <a:blip r:embed="rId4"/>
          <a:stretch>
            <a:fillRect/>
          </a:stretch>
        </p:blipFill>
        <p:spPr>
          <a:xfrm>
            <a:off x="6339205" y="3404870"/>
            <a:ext cx="2085975" cy="2571750"/>
          </a:xfrm>
          <a:prstGeom prst="rect">
            <a:avLst/>
          </a:prstGeom>
        </p:spPr>
      </p:pic>
      <p:pic>
        <p:nvPicPr>
          <p:cNvPr id="30" name="图片 29"/>
          <p:cNvPicPr>
            <a:picLocks noChangeAspect="1"/>
          </p:cNvPicPr>
          <p:nvPr/>
        </p:nvPicPr>
        <p:blipFill>
          <a:blip r:embed="rId5"/>
          <a:stretch>
            <a:fillRect/>
          </a:stretch>
        </p:blipFill>
        <p:spPr>
          <a:xfrm>
            <a:off x="742315" y="495935"/>
            <a:ext cx="1033145" cy="989330"/>
          </a:xfrm>
          <a:prstGeom prst="rect">
            <a:avLst/>
          </a:prstGeom>
        </p:spPr>
      </p:pic>
      <p:pic>
        <p:nvPicPr>
          <p:cNvPr id="29" name="图片 28"/>
          <p:cNvPicPr>
            <a:picLocks noChangeAspect="1"/>
          </p:cNvPicPr>
          <p:nvPr/>
        </p:nvPicPr>
        <p:blipFill>
          <a:blip r:embed="rId6">
            <a:clrChange>
              <a:clrFrom>
                <a:srgbClr val="FFFFFF">
                  <a:alpha val="100000"/>
                </a:srgbClr>
              </a:clrFrom>
              <a:clrTo>
                <a:srgbClr val="FFFFFF">
                  <a:alpha val="100000"/>
                  <a:alpha val="0"/>
                </a:srgbClr>
              </a:clrTo>
            </a:clrChange>
          </a:blip>
          <a:stretch>
            <a:fillRect/>
          </a:stretch>
        </p:blipFill>
        <p:spPr>
          <a:xfrm>
            <a:off x="9719945" y="266700"/>
            <a:ext cx="2219325" cy="714375"/>
          </a:xfrm>
          <a:prstGeom prst="rect">
            <a:avLst/>
          </a:prstGeom>
        </p:spPr>
      </p:pic>
      <p:sp>
        <p:nvSpPr>
          <p:cNvPr id="100" name="文本框 99"/>
          <p:cNvSpPr txBox="1"/>
          <p:nvPr/>
        </p:nvSpPr>
        <p:spPr>
          <a:xfrm>
            <a:off x="1609090" y="2719705"/>
            <a:ext cx="9102725" cy="645160"/>
          </a:xfrm>
          <a:prstGeom prst="rect">
            <a:avLst/>
          </a:prstGeom>
          <a:noFill/>
          <a:ln w="9525">
            <a:noFill/>
          </a:ln>
        </p:spPr>
        <p:txBody>
          <a:bodyPr wrap="square">
            <a:spAutoFit/>
          </a:bodyPr>
          <a:p>
            <a:pPr indent="0"/>
            <a:r>
              <a:rPr lang="en-US" altLang="zh-CN" b="0">
                <a:latin typeface="微软雅黑" panose="020B0503020204020204" charset="-122"/>
                <a:ea typeface="微软雅黑" panose="020B0503020204020204" charset="-122"/>
              </a:rPr>
              <a:t>       </a:t>
            </a:r>
            <a:r>
              <a:rPr lang="zh-CN" b="0">
                <a:latin typeface="微软雅黑" panose="020B0503020204020204" charset="-122"/>
                <a:ea typeface="微软雅黑" panose="020B0503020204020204" charset="-122"/>
              </a:rPr>
              <a:t>社会主义制度具有强大的社会动员和组织能力，在推进社会发展或进行社会治理过程中，能够有效进行社会动员和资源整合，形成集中力量办大事、办难事的社会合力</a:t>
            </a:r>
            <a:endParaRPr lang="zh-CN">
              <a:latin typeface="微软雅黑" panose="020B0503020204020204" charset="-122"/>
              <a:ea typeface="微软雅黑" panose="020B0503020204020204" charset="-122"/>
            </a:endParaRPr>
          </a:p>
        </p:txBody>
      </p:sp>
      <p:sp>
        <p:nvSpPr>
          <p:cNvPr id="7" name="文本框 6"/>
          <p:cNvSpPr txBox="1"/>
          <p:nvPr/>
        </p:nvSpPr>
        <p:spPr>
          <a:xfrm>
            <a:off x="1610360" y="6082665"/>
            <a:ext cx="9129395" cy="398780"/>
          </a:xfrm>
          <a:prstGeom prst="rect">
            <a:avLst/>
          </a:prstGeom>
          <a:noFill/>
          <a:ln w="9525">
            <a:noFill/>
          </a:ln>
        </p:spPr>
        <p:txBody>
          <a:bodyPr wrap="square">
            <a:spAutoFit/>
          </a:bodyPr>
          <a:p>
            <a:pPr indent="0" algn="ctr"/>
            <a:r>
              <a:rPr lang="zh-CN" sz="1800" b="0">
                <a:latin typeface="微软雅黑" panose="020B0503020204020204" charset="-122"/>
                <a:ea typeface="微软雅黑" panose="020B0503020204020204" charset="-122"/>
              </a:rPr>
              <a:t>疫情下的</a:t>
            </a:r>
            <a:r>
              <a:rPr lang="zh-CN" sz="2000" b="1">
                <a:latin typeface="微软雅黑" panose="020B0503020204020204" charset="-122"/>
                <a:ea typeface="微软雅黑" panose="020B0503020204020204" charset="-122"/>
              </a:rPr>
              <a:t>李桥</a:t>
            </a:r>
            <a:r>
              <a:rPr lang="zh-CN" sz="1800" b="0">
                <a:latin typeface="微软雅黑" panose="020B0503020204020204" charset="-122"/>
                <a:ea typeface="微软雅黑" panose="020B0503020204020204" charset="-122"/>
              </a:rPr>
              <a:t>精神、</a:t>
            </a:r>
            <a:r>
              <a:rPr lang="zh-CN" sz="2000" b="1">
                <a:latin typeface="微软雅黑" panose="020B0503020204020204" charset="-122"/>
                <a:ea typeface="微软雅黑" panose="020B0503020204020204" charset="-122"/>
              </a:rPr>
              <a:t>李桥</a:t>
            </a:r>
            <a:r>
              <a:rPr lang="zh-CN" sz="1800" b="0">
                <a:latin typeface="微软雅黑" panose="020B0503020204020204" charset="-122"/>
                <a:ea typeface="微软雅黑" panose="020B0503020204020204" charset="-122"/>
              </a:rPr>
              <a:t>力量也是凝聚社会合力、发挥制度优势的最“硬核”展现！</a:t>
            </a:r>
            <a:endParaRPr lang="zh-CN">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fade/>
      </p:transition>
    </mc:Choice>
    <mc:Fallback>
      <p:transition spd="slow" advTm="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screen"/>
          <a:stretch>
            <a:fillRect/>
          </a:stretch>
        </p:blipFill>
        <p:spPr>
          <a:xfrm>
            <a:off x="0" y="2116427"/>
            <a:ext cx="12192000" cy="5512725"/>
          </a:xfrm>
          <a:prstGeom prst="rect">
            <a:avLst/>
          </a:prstGeom>
        </p:spPr>
      </p:pic>
      <p:sp>
        <p:nvSpPr>
          <p:cNvPr id="5" name="矩形 4"/>
          <p:cNvSpPr/>
          <p:nvPr/>
        </p:nvSpPr>
        <p:spPr>
          <a:xfrm>
            <a:off x="1869250" y="2116415"/>
            <a:ext cx="6781456" cy="1846580"/>
          </a:xfrm>
          <a:prstGeom prst="rect">
            <a:avLst/>
          </a:prstGeom>
        </p:spPr>
        <p:txBody>
          <a:bodyPr wrap="square" lIns="0" tIns="0" rIns="0" bIns="0">
            <a:spAutoFit/>
          </a:bodyPr>
          <a:lstStyle/>
          <a:p>
            <a:pPr algn="ctr" defTabSz="914400">
              <a:defRPr/>
            </a:pPr>
            <a:r>
              <a:rPr lang="zh-CN" altLang="en-US" sz="6000" dirty="0">
                <a:gradFill>
                  <a:gsLst>
                    <a:gs pos="100000">
                      <a:srgbClr val="F12325"/>
                    </a:gs>
                    <a:gs pos="20000">
                      <a:srgbClr val="CF2021"/>
                    </a:gs>
                  </a:gsLst>
                  <a:lin ang="16200000" scaled="1"/>
                </a:gradFill>
                <a:effectLst>
                  <a:outerShdw blurRad="228600" dist="76200" dir="2700000" algn="tl" rotWithShape="0">
                    <a:srgbClr val="BA1219">
                      <a:alpha val="7000"/>
                    </a:srgbClr>
                  </a:outerShdw>
                </a:effectLst>
                <a:latin typeface="方正小标宋简体" panose="03000509000000000000" charset="-122"/>
                <a:ea typeface="方正小标宋简体" panose="03000509000000000000" charset="-122"/>
                <a:cs typeface="+mn-ea"/>
                <a:sym typeface="+mn-lt"/>
              </a:rPr>
              <a:t>在攻坚克难中践行为民宗旨</a:t>
            </a:r>
            <a:endParaRPr lang="zh-CN" altLang="en-US" sz="6000" dirty="0">
              <a:gradFill>
                <a:gsLst>
                  <a:gs pos="100000">
                    <a:srgbClr val="F12325"/>
                  </a:gs>
                  <a:gs pos="20000">
                    <a:srgbClr val="CF2021"/>
                  </a:gs>
                </a:gsLst>
                <a:lin ang="16200000" scaled="1"/>
              </a:gradFill>
              <a:effectLst>
                <a:outerShdw blurRad="228600" dist="76200" dir="2700000" algn="tl" rotWithShape="0">
                  <a:srgbClr val="BA1219">
                    <a:alpha val="7000"/>
                  </a:srgbClr>
                </a:outerShdw>
              </a:effectLst>
              <a:latin typeface="方正小标宋简体" panose="03000509000000000000" charset="-122"/>
              <a:ea typeface="方正小标宋简体" panose="03000509000000000000" charset="-122"/>
              <a:cs typeface="+mn-ea"/>
              <a:sym typeface="+mn-lt"/>
            </a:endParaRPr>
          </a:p>
        </p:txBody>
      </p:sp>
      <p:pic>
        <p:nvPicPr>
          <p:cNvPr id="29" name="图片 28"/>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9719945" y="266700"/>
            <a:ext cx="2219325" cy="714375"/>
          </a:xfrm>
          <a:prstGeom prst="rect">
            <a:avLst/>
          </a:prstGeom>
        </p:spPr>
      </p:pic>
      <p:pic>
        <p:nvPicPr>
          <p:cNvPr id="30" name="图片 29"/>
          <p:cNvPicPr>
            <a:picLocks noChangeAspect="1"/>
          </p:cNvPicPr>
          <p:nvPr/>
        </p:nvPicPr>
        <p:blipFill>
          <a:blip r:embed="rId3"/>
          <a:stretch>
            <a:fillRect/>
          </a:stretch>
        </p:blipFill>
        <p:spPr>
          <a:xfrm>
            <a:off x="742315" y="495935"/>
            <a:ext cx="1033145" cy="9893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fade/>
      </p:transition>
    </mc:Choice>
    <mc:Fallback>
      <p:transition spd="slow" advTm="0">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165628" y="780404"/>
            <a:ext cx="5300575" cy="704728"/>
            <a:chOff x="5262338" y="1456889"/>
            <a:chExt cx="2897600" cy="385245"/>
          </a:xfrm>
        </p:grpSpPr>
        <p:sp>
          <p:nvSpPr>
            <p:cNvPr id="4" name="矩形: 圆角 9"/>
            <p:cNvSpPr/>
            <p:nvPr/>
          </p:nvSpPr>
          <p:spPr>
            <a:xfrm>
              <a:off x="5262338" y="1456889"/>
              <a:ext cx="2897600" cy="385245"/>
            </a:xfrm>
            <a:prstGeom prst="roundRect">
              <a:avLst>
                <a:gd name="adj" fmla="val 50000"/>
              </a:avLst>
            </a:prstGeom>
            <a:solidFill>
              <a:schemeClr val="bg2"/>
            </a:solidFill>
            <a:ln w="6350">
              <a:gradFill flip="none" rotWithShape="1">
                <a:gsLst>
                  <a:gs pos="16000">
                    <a:srgbClr val="C00000">
                      <a:alpha val="0"/>
                    </a:srgbClr>
                  </a:gs>
                  <a:gs pos="100000">
                    <a:srgbClr val="C00000">
                      <a:alpha val="70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文本框 5"/>
            <p:cNvSpPr txBox="1"/>
            <p:nvPr/>
          </p:nvSpPr>
          <p:spPr>
            <a:xfrm>
              <a:off x="5595712" y="1523325"/>
              <a:ext cx="2564226" cy="251667"/>
            </a:xfrm>
            <a:prstGeom prst="rect">
              <a:avLst/>
            </a:prstGeom>
            <a:noFill/>
          </p:spPr>
          <p:txBody>
            <a:bodyPr wrap="square" rtlCol="0">
              <a:spAutoFit/>
            </a:bodyPr>
            <a:lstStyle/>
            <a:p>
              <a:pPr defTabSz="914400">
                <a:defRPr/>
              </a:pPr>
              <a:r>
                <a:rPr kumimoji="1" lang="zh-CN" altLang="en-US" sz="2400" b="1" dirty="0">
                  <a:solidFill>
                    <a:srgbClr val="BA1219"/>
                  </a:solidFill>
                  <a:cs typeface="+mn-ea"/>
                  <a:sym typeface="+mn-lt"/>
                </a:rPr>
                <a:t>在攻坚克难中践行为民宗旨</a:t>
              </a:r>
              <a:endParaRPr kumimoji="1" lang="zh-CN" altLang="en-US" sz="2400" b="1" dirty="0">
                <a:solidFill>
                  <a:srgbClr val="BA1219"/>
                </a:solidFill>
                <a:cs typeface="+mn-ea"/>
                <a:sym typeface="+mn-lt"/>
              </a:endParaRPr>
            </a:p>
          </p:txBody>
        </p:sp>
      </p:grpSp>
      <p:pic>
        <p:nvPicPr>
          <p:cNvPr id="30" name="图片 29"/>
          <p:cNvPicPr>
            <a:picLocks noChangeAspect="1"/>
          </p:cNvPicPr>
          <p:nvPr/>
        </p:nvPicPr>
        <p:blipFill>
          <a:blip r:embed="rId1"/>
          <a:stretch>
            <a:fillRect/>
          </a:stretch>
        </p:blipFill>
        <p:spPr>
          <a:xfrm>
            <a:off x="742315" y="495935"/>
            <a:ext cx="1033145" cy="989330"/>
          </a:xfrm>
          <a:prstGeom prst="rect">
            <a:avLst/>
          </a:prstGeom>
        </p:spPr>
      </p:pic>
      <p:grpSp>
        <p:nvGrpSpPr>
          <p:cNvPr id="29" name="组合 28"/>
          <p:cNvGrpSpPr/>
          <p:nvPr/>
        </p:nvGrpSpPr>
        <p:grpSpPr>
          <a:xfrm>
            <a:off x="874395" y="2731770"/>
            <a:ext cx="10442575" cy="3053080"/>
            <a:chOff x="874712" y="2503125"/>
            <a:chExt cx="10442575" cy="3481749"/>
          </a:xfrm>
        </p:grpSpPr>
        <p:sp>
          <p:nvSpPr>
            <p:cNvPr id="31" name="圆角矩形 30"/>
            <p:cNvSpPr/>
            <p:nvPr/>
          </p:nvSpPr>
          <p:spPr>
            <a:xfrm>
              <a:off x="874712" y="2503125"/>
              <a:ext cx="10442575" cy="3481749"/>
            </a:xfrm>
            <a:prstGeom prst="roundRect">
              <a:avLst>
                <a:gd name="adj" fmla="val 6437"/>
              </a:avLst>
            </a:prstGeom>
            <a:noFill/>
            <a:ln>
              <a:solidFill>
                <a:srgbClr val="BA12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nSpc>
                  <a:spcPct val="150000"/>
                </a:lnSpc>
              </a:pPr>
              <a:endParaRPr kumimoji="1" lang="zh-CN" altLang="en-US" sz="1400" b="1" dirty="0">
                <a:solidFill>
                  <a:schemeClr val="tx1">
                    <a:lumMod val="85000"/>
                    <a:lumOff val="15000"/>
                  </a:schemeClr>
                </a:solidFill>
                <a:cs typeface="+mn-ea"/>
                <a:sym typeface="+mn-lt"/>
              </a:endParaRPr>
            </a:p>
          </p:txBody>
        </p:sp>
        <p:sp>
          <p:nvSpPr>
            <p:cNvPr id="32" name="矩形 31"/>
            <p:cNvSpPr/>
            <p:nvPr/>
          </p:nvSpPr>
          <p:spPr>
            <a:xfrm>
              <a:off x="1165628" y="3214741"/>
              <a:ext cx="9678835" cy="322580"/>
            </a:xfrm>
            <a:prstGeom prst="rect">
              <a:avLst/>
            </a:prstGeom>
          </p:spPr>
          <p:txBody>
            <a:bodyPr wrap="square" lIns="0" tIns="0" rIns="0" bIns="0">
              <a:spAutoFit/>
            </a:bodyPr>
            <a:p>
              <a:pPr marL="285750" indent="-285750" defTabSz="914400">
                <a:lnSpc>
                  <a:spcPct val="150000"/>
                </a:lnSpc>
                <a:buFont typeface="Arial" panose="020B0604020202020204" pitchFamily="34" charset="0"/>
                <a:buChar char="•"/>
                <a:defRPr/>
              </a:pPr>
              <a:endParaRPr lang="zh-CN" altLang="en-US" sz="1400" b="1" dirty="0">
                <a:solidFill>
                  <a:schemeClr val="tx1">
                    <a:lumMod val="95000"/>
                    <a:lumOff val="5000"/>
                  </a:schemeClr>
                </a:solidFill>
                <a:cs typeface="+mn-ea"/>
                <a:sym typeface="+mn-lt"/>
              </a:endParaRPr>
            </a:p>
          </p:txBody>
        </p:sp>
      </p:grpSp>
      <p:sp>
        <p:nvSpPr>
          <p:cNvPr id="33" name="圆角矩形 32"/>
          <p:cNvSpPr/>
          <p:nvPr/>
        </p:nvSpPr>
        <p:spPr>
          <a:xfrm>
            <a:off x="1165860" y="1976755"/>
            <a:ext cx="4598035" cy="924560"/>
          </a:xfrm>
          <a:prstGeom prst="roundRect">
            <a:avLst/>
          </a:prstGeom>
          <a:gradFill>
            <a:gsLst>
              <a:gs pos="100000">
                <a:srgbClr val="F12325"/>
              </a:gs>
              <a:gs pos="20000">
                <a:srgbClr val="CF202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kumimoji="1" lang="zh-CN" altLang="en-US" sz="2400" b="1" dirty="0">
                <a:solidFill>
                  <a:srgbClr val="FAEED8"/>
                </a:solidFill>
                <a:cs typeface="+mn-ea"/>
                <a:sym typeface="+mn-lt"/>
              </a:rPr>
              <a:t>守好第一国门，全力以赴保稳定</a:t>
            </a:r>
            <a:endParaRPr kumimoji="1" lang="zh-CN" altLang="en-US" sz="2400" b="1" dirty="0">
              <a:solidFill>
                <a:srgbClr val="FAEED8"/>
              </a:solidFill>
              <a:cs typeface="+mn-ea"/>
              <a:sym typeface="+mn-lt"/>
            </a:endParaRPr>
          </a:p>
        </p:txBody>
      </p:sp>
      <p:pic>
        <p:nvPicPr>
          <p:cNvPr id="34" name="Picture 2" descr="C:\Users\lenovo\Desktop\微信图片_20220801130227.png微信图片_20220801130227"/>
          <p:cNvPicPr>
            <a:picLocks noChangeAspect="1" noChangeArrowheads="1"/>
          </p:cNvPicPr>
          <p:nvPr/>
        </p:nvPicPr>
        <p:blipFill rotWithShape="1">
          <a:blip r:embed="rId2"/>
          <a:srcRect/>
          <a:stretch>
            <a:fillRect/>
          </a:stretch>
        </p:blipFill>
        <p:spPr bwMode="auto">
          <a:xfrm>
            <a:off x="7608570" y="1701800"/>
            <a:ext cx="3359785" cy="25209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5" name="文本框 34"/>
          <p:cNvSpPr txBox="1"/>
          <p:nvPr/>
        </p:nvSpPr>
        <p:spPr>
          <a:xfrm>
            <a:off x="874395" y="3049905"/>
            <a:ext cx="6609715" cy="1822450"/>
          </a:xfrm>
          <a:prstGeom prst="rect">
            <a:avLst/>
          </a:prstGeom>
          <a:noFill/>
        </p:spPr>
        <p:txBody>
          <a:bodyPr wrap="square" rtlCol="0" anchor="t">
            <a:spAutoFit/>
          </a:bodyPr>
          <a:p>
            <a:pPr fontAlgn="auto">
              <a:lnSpc>
                <a:spcPts val="2700"/>
              </a:lnSpc>
            </a:pPr>
            <a:r>
              <a:rPr lang="en-US" altLang="zh-CN" sz="2000">
                <a:latin typeface="仿宋_GB2312" panose="02010609030101010101" charset="-122"/>
                <a:ea typeface="仿宋_GB2312" panose="02010609030101010101" charset="-122"/>
                <a:cs typeface="仿宋_GB2312" panose="02010609030101010101" charset="-122"/>
              </a:rPr>
              <a:t>    </a:t>
            </a:r>
            <a:r>
              <a:rPr lang="zh-CN" altLang="en-US">
                <a:latin typeface="微软雅黑" panose="020B0503020204020204" charset="-122"/>
                <a:ea typeface="微软雅黑" panose="020B0503020204020204" charset="-122"/>
                <a:cs typeface="微软雅黑" panose="020B0503020204020204" charset="-122"/>
              </a:rPr>
              <a:t>切实提高政治站位，把维护安全稳定作为全镇首要政治任务，当好“第一国门”排头兵，筑牢“第一国门”安全网，全力服务保障好党的二十大召开。严守意识形态安全底线，牢牢掌握意识形态工作领导权、话语权和主动权。从严从紧抓好社会面防控，筑牢疫情防控安全防线。</a:t>
            </a:r>
            <a:r>
              <a:rPr lang="zh-CN" altLang="en-US">
                <a:latin typeface="微软雅黑" panose="020B0503020204020204" charset="-122"/>
                <a:ea typeface="微软雅黑" panose="020B0503020204020204" charset="-122"/>
                <a:cs typeface="微软雅黑" panose="020B0503020204020204" charset="-122"/>
                <a:sym typeface="+mn-ea"/>
              </a:rPr>
              <a:t>强化预警信息报送，做好信访应</a:t>
            </a:r>
            <a:endParaRPr lang="zh-CN" altLang="en-US">
              <a:latin typeface="微软雅黑" panose="020B0503020204020204" charset="-122"/>
              <a:ea typeface="微软雅黑" panose="020B0503020204020204" charset="-122"/>
              <a:cs typeface="微软雅黑" panose="020B0503020204020204" charset="-122"/>
            </a:endParaRPr>
          </a:p>
        </p:txBody>
      </p:sp>
      <p:sp>
        <p:nvSpPr>
          <p:cNvPr id="36" name="文本框 35"/>
          <p:cNvSpPr txBox="1"/>
          <p:nvPr/>
        </p:nvSpPr>
        <p:spPr>
          <a:xfrm>
            <a:off x="874395" y="4765040"/>
            <a:ext cx="10246360" cy="783590"/>
          </a:xfrm>
          <a:prstGeom prst="rect">
            <a:avLst/>
          </a:prstGeom>
          <a:noFill/>
        </p:spPr>
        <p:txBody>
          <a:bodyPr wrap="square" rtlCol="0" anchor="t">
            <a:spAutoFit/>
          </a:bodyPr>
          <a:p>
            <a:pPr fontAlgn="auto">
              <a:lnSpc>
                <a:spcPts val="2700"/>
              </a:lnSpc>
            </a:pPr>
            <a:r>
              <a:rPr lang="zh-CN" altLang="en-US" sz="1800">
                <a:latin typeface="微软雅黑" panose="020B0503020204020204" charset="-122"/>
                <a:ea typeface="微软雅黑" panose="020B0503020204020204" charset="-122"/>
                <a:cs typeface="微软雅黑" panose="020B0503020204020204" charset="-122"/>
                <a:sym typeface="+mn-ea"/>
              </a:rPr>
              <a:t>急处置工作。强化预警信息报送，做好信访应急处置工作。强化首都机场周边安全管理，依托“包片包村、职能网格、村级划片”三大模式，构建“大维稳”体系</a:t>
            </a:r>
            <a:endParaRPr lang="zh-CN" altLang="en-US" sz="1800">
              <a:latin typeface="微软雅黑" panose="020B0503020204020204" charset="-122"/>
              <a:ea typeface="微软雅黑" panose="020B0503020204020204" charset="-122"/>
              <a:cs typeface="微软雅黑" panose="020B0503020204020204" charset="-122"/>
            </a:endParaRPr>
          </a:p>
        </p:txBody>
      </p:sp>
      <p:pic>
        <p:nvPicPr>
          <p:cNvPr id="37" name="图片 36"/>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9719945" y="266700"/>
            <a:ext cx="2219325" cy="7143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fade/>
      </p:transition>
    </mc:Choice>
    <mc:Fallback>
      <p:transition spd="slow" advTm="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165628" y="447029"/>
            <a:ext cx="5300575" cy="704728"/>
            <a:chOff x="5262338" y="1456889"/>
            <a:chExt cx="2897600" cy="385245"/>
          </a:xfrm>
        </p:grpSpPr>
        <p:sp>
          <p:nvSpPr>
            <p:cNvPr id="4" name="矩形: 圆角 9"/>
            <p:cNvSpPr/>
            <p:nvPr/>
          </p:nvSpPr>
          <p:spPr>
            <a:xfrm>
              <a:off x="5262338" y="1456889"/>
              <a:ext cx="2897600" cy="385245"/>
            </a:xfrm>
            <a:prstGeom prst="roundRect">
              <a:avLst>
                <a:gd name="adj" fmla="val 50000"/>
              </a:avLst>
            </a:prstGeom>
            <a:solidFill>
              <a:schemeClr val="bg2"/>
            </a:solidFill>
            <a:ln w="6350">
              <a:gradFill flip="none" rotWithShape="1">
                <a:gsLst>
                  <a:gs pos="16000">
                    <a:srgbClr val="C00000">
                      <a:alpha val="0"/>
                    </a:srgbClr>
                  </a:gs>
                  <a:gs pos="100000">
                    <a:srgbClr val="C00000">
                      <a:alpha val="70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文本框 5"/>
            <p:cNvSpPr txBox="1"/>
            <p:nvPr/>
          </p:nvSpPr>
          <p:spPr>
            <a:xfrm>
              <a:off x="5595712" y="1523325"/>
              <a:ext cx="2564226" cy="251667"/>
            </a:xfrm>
            <a:prstGeom prst="rect">
              <a:avLst/>
            </a:prstGeom>
            <a:noFill/>
          </p:spPr>
          <p:txBody>
            <a:bodyPr wrap="square" rtlCol="0">
              <a:spAutoFit/>
            </a:bodyPr>
            <a:lstStyle/>
            <a:p>
              <a:pPr defTabSz="914400">
                <a:defRPr/>
              </a:pPr>
              <a:r>
                <a:rPr kumimoji="1" lang="zh-CN" altLang="en-US" sz="2400" b="1" dirty="0">
                  <a:solidFill>
                    <a:srgbClr val="BA1219"/>
                  </a:solidFill>
                  <a:cs typeface="+mn-ea"/>
                  <a:sym typeface="+mn-lt"/>
                </a:rPr>
                <a:t>在攻坚克难中践行为民宗旨</a:t>
              </a:r>
              <a:endParaRPr kumimoji="1" lang="zh-CN" altLang="en-US" sz="2400" b="1" dirty="0">
                <a:solidFill>
                  <a:srgbClr val="BA1219"/>
                </a:solidFill>
                <a:cs typeface="+mn-ea"/>
                <a:sym typeface="+mn-lt"/>
              </a:endParaRPr>
            </a:p>
          </p:txBody>
        </p:sp>
      </p:grpSp>
      <p:pic>
        <p:nvPicPr>
          <p:cNvPr id="30" name="图片 29"/>
          <p:cNvPicPr>
            <a:picLocks noChangeAspect="1"/>
          </p:cNvPicPr>
          <p:nvPr/>
        </p:nvPicPr>
        <p:blipFill>
          <a:blip r:embed="rId1"/>
          <a:stretch>
            <a:fillRect/>
          </a:stretch>
        </p:blipFill>
        <p:spPr>
          <a:xfrm>
            <a:off x="742315" y="162560"/>
            <a:ext cx="1033145" cy="989330"/>
          </a:xfrm>
          <a:prstGeom prst="rect">
            <a:avLst/>
          </a:prstGeom>
        </p:spPr>
      </p:pic>
      <p:grpSp>
        <p:nvGrpSpPr>
          <p:cNvPr id="29" name="组合 28"/>
          <p:cNvGrpSpPr/>
          <p:nvPr/>
        </p:nvGrpSpPr>
        <p:grpSpPr>
          <a:xfrm>
            <a:off x="874395" y="1884045"/>
            <a:ext cx="10442575" cy="1921510"/>
            <a:chOff x="874712" y="2503125"/>
            <a:chExt cx="10442575" cy="3481749"/>
          </a:xfrm>
        </p:grpSpPr>
        <p:sp>
          <p:nvSpPr>
            <p:cNvPr id="31" name="圆角矩形 30"/>
            <p:cNvSpPr/>
            <p:nvPr/>
          </p:nvSpPr>
          <p:spPr>
            <a:xfrm>
              <a:off x="874712" y="2503125"/>
              <a:ext cx="10442575" cy="3481749"/>
            </a:xfrm>
            <a:prstGeom prst="roundRect">
              <a:avLst>
                <a:gd name="adj" fmla="val 6437"/>
              </a:avLst>
            </a:prstGeom>
            <a:noFill/>
            <a:ln>
              <a:solidFill>
                <a:srgbClr val="BA12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nSpc>
                  <a:spcPct val="150000"/>
                </a:lnSpc>
              </a:pPr>
              <a:endParaRPr kumimoji="1" lang="zh-CN" altLang="en-US" sz="1400" b="1" dirty="0">
                <a:solidFill>
                  <a:schemeClr val="tx1">
                    <a:lumMod val="85000"/>
                    <a:lumOff val="15000"/>
                  </a:schemeClr>
                </a:solidFill>
                <a:cs typeface="+mn-ea"/>
                <a:sym typeface="+mn-lt"/>
              </a:endParaRPr>
            </a:p>
          </p:txBody>
        </p:sp>
        <p:sp>
          <p:nvSpPr>
            <p:cNvPr id="32" name="矩形 31"/>
            <p:cNvSpPr/>
            <p:nvPr/>
          </p:nvSpPr>
          <p:spPr>
            <a:xfrm>
              <a:off x="1165628" y="3214741"/>
              <a:ext cx="9678835" cy="322580"/>
            </a:xfrm>
            <a:prstGeom prst="rect">
              <a:avLst/>
            </a:prstGeom>
          </p:spPr>
          <p:txBody>
            <a:bodyPr wrap="square" lIns="0" tIns="0" rIns="0" bIns="0">
              <a:spAutoFit/>
            </a:bodyPr>
            <a:p>
              <a:pPr marL="285750" indent="-285750" defTabSz="914400">
                <a:lnSpc>
                  <a:spcPct val="150000"/>
                </a:lnSpc>
                <a:buFont typeface="Arial" panose="020B0604020202020204" pitchFamily="34" charset="0"/>
                <a:buChar char="•"/>
                <a:defRPr/>
              </a:pPr>
              <a:endParaRPr lang="zh-CN" altLang="en-US" sz="1400" b="1" dirty="0">
                <a:solidFill>
                  <a:schemeClr val="tx1">
                    <a:lumMod val="95000"/>
                    <a:lumOff val="5000"/>
                  </a:schemeClr>
                </a:solidFill>
                <a:cs typeface="+mn-ea"/>
                <a:sym typeface="+mn-lt"/>
              </a:endParaRPr>
            </a:p>
          </p:txBody>
        </p:sp>
      </p:grpSp>
      <p:sp>
        <p:nvSpPr>
          <p:cNvPr id="33" name="圆角矩形 32"/>
          <p:cNvSpPr/>
          <p:nvPr/>
        </p:nvSpPr>
        <p:spPr>
          <a:xfrm>
            <a:off x="1165860" y="1347470"/>
            <a:ext cx="5187315" cy="677545"/>
          </a:xfrm>
          <a:prstGeom prst="roundRect">
            <a:avLst/>
          </a:prstGeom>
          <a:gradFill>
            <a:gsLst>
              <a:gs pos="100000">
                <a:srgbClr val="F12325"/>
              </a:gs>
              <a:gs pos="20000">
                <a:srgbClr val="CF202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kumimoji="1" lang="zh-CN" altLang="en-US" sz="2400" b="1" dirty="0">
                <a:solidFill>
                  <a:srgbClr val="FAEED8"/>
                </a:solidFill>
                <a:cs typeface="+mn-ea"/>
                <a:sym typeface="+mn-lt"/>
              </a:rPr>
              <a:t>提振经济发展，主动融入新发展格局</a:t>
            </a:r>
            <a:endParaRPr kumimoji="1" lang="zh-CN" altLang="en-US" sz="2400" b="1" dirty="0">
              <a:solidFill>
                <a:srgbClr val="FAEED8"/>
              </a:solidFill>
              <a:cs typeface="+mn-ea"/>
              <a:sym typeface="+mn-lt"/>
            </a:endParaRPr>
          </a:p>
        </p:txBody>
      </p:sp>
      <p:pic>
        <p:nvPicPr>
          <p:cNvPr id="34" name="Picture 2" descr="C:\Users\lenovo\Desktop\微信图片_20220801131223.png微信图片_20220801131223"/>
          <p:cNvPicPr>
            <a:picLocks noChangeAspect="1" noChangeArrowheads="1"/>
          </p:cNvPicPr>
          <p:nvPr/>
        </p:nvPicPr>
        <p:blipFill rotWithShape="1">
          <a:blip r:embed="rId2"/>
          <a:srcRect/>
          <a:stretch>
            <a:fillRect/>
          </a:stretch>
        </p:blipFill>
        <p:spPr bwMode="auto">
          <a:xfrm>
            <a:off x="7608570" y="993458"/>
            <a:ext cx="3359785" cy="224218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5" name="文本框 34"/>
          <p:cNvSpPr txBox="1"/>
          <p:nvPr/>
        </p:nvSpPr>
        <p:spPr>
          <a:xfrm>
            <a:off x="874395" y="1983105"/>
            <a:ext cx="6609715" cy="1822450"/>
          </a:xfrm>
          <a:prstGeom prst="rect">
            <a:avLst/>
          </a:prstGeom>
          <a:noFill/>
        </p:spPr>
        <p:txBody>
          <a:bodyPr wrap="square" rtlCol="0" anchor="t">
            <a:spAutoFit/>
          </a:bodyPr>
          <a:p>
            <a:pPr fontAlgn="auto">
              <a:lnSpc>
                <a:spcPts val="2700"/>
              </a:lnSpc>
            </a:pPr>
            <a:r>
              <a:rPr lang="en-US" altLang="zh-CN" sz="2000">
                <a:latin typeface="仿宋_GB2312" panose="02010609030101010101" charset="-122"/>
                <a:ea typeface="仿宋_GB2312" panose="02010609030101010101" charset="-122"/>
                <a:cs typeface="仿宋_GB2312" panose="02010609030101010101" charset="-122"/>
              </a:rPr>
              <a:t>    </a:t>
            </a:r>
            <a:r>
              <a:rPr lang="zh-CN" altLang="en-US">
                <a:latin typeface="微软雅黑" panose="020B0503020204020204" charset="-122"/>
                <a:ea typeface="微软雅黑" panose="020B0503020204020204" charset="-122"/>
                <a:cs typeface="微软雅黑" panose="020B0503020204020204" charset="-122"/>
              </a:rPr>
              <a:t>紧紧围绕分区规划赋予李桥镇的产业发展定位，以第三次创业的奋进状态，坚决推动全镇经济发展迈入新阶段。充分发挥紧邻首都机场和北京城市副中心区位优势，构建“1+2”特色产业体系。持续优化营商环境，提高招商实效。加快农业现代化示范区建设，全力推进乡村振兴</a:t>
            </a:r>
            <a:endParaRPr lang="zh-CN" altLang="en-US">
              <a:latin typeface="微软雅黑" panose="020B0503020204020204" charset="-122"/>
              <a:ea typeface="微软雅黑" panose="020B0503020204020204" charset="-122"/>
              <a:cs typeface="微软雅黑" panose="020B0503020204020204" charset="-122"/>
            </a:endParaRPr>
          </a:p>
        </p:txBody>
      </p:sp>
      <p:grpSp>
        <p:nvGrpSpPr>
          <p:cNvPr id="2" name="组合 1"/>
          <p:cNvGrpSpPr/>
          <p:nvPr/>
        </p:nvGrpSpPr>
        <p:grpSpPr>
          <a:xfrm>
            <a:off x="875030" y="4656455"/>
            <a:ext cx="10442575" cy="2023745"/>
            <a:chOff x="874712" y="2503125"/>
            <a:chExt cx="10442575" cy="3481749"/>
          </a:xfrm>
        </p:grpSpPr>
        <p:sp>
          <p:nvSpPr>
            <p:cNvPr id="5" name="圆角矩形 4"/>
            <p:cNvSpPr/>
            <p:nvPr/>
          </p:nvSpPr>
          <p:spPr>
            <a:xfrm>
              <a:off x="874712" y="2503125"/>
              <a:ext cx="10442575" cy="3481749"/>
            </a:xfrm>
            <a:prstGeom prst="roundRect">
              <a:avLst>
                <a:gd name="adj" fmla="val 6437"/>
              </a:avLst>
            </a:prstGeom>
            <a:noFill/>
            <a:ln>
              <a:solidFill>
                <a:srgbClr val="BA12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nSpc>
                  <a:spcPct val="150000"/>
                </a:lnSpc>
              </a:pPr>
              <a:endParaRPr kumimoji="1" lang="zh-CN" altLang="en-US" sz="1400" b="1" dirty="0">
                <a:solidFill>
                  <a:schemeClr val="tx1">
                    <a:lumMod val="85000"/>
                    <a:lumOff val="15000"/>
                  </a:schemeClr>
                </a:solidFill>
                <a:cs typeface="+mn-ea"/>
                <a:sym typeface="+mn-lt"/>
              </a:endParaRPr>
            </a:p>
          </p:txBody>
        </p:sp>
        <p:sp>
          <p:nvSpPr>
            <p:cNvPr id="7" name="矩形 6"/>
            <p:cNvSpPr/>
            <p:nvPr/>
          </p:nvSpPr>
          <p:spPr>
            <a:xfrm>
              <a:off x="1165628" y="3214741"/>
              <a:ext cx="9678835" cy="322580"/>
            </a:xfrm>
            <a:prstGeom prst="rect">
              <a:avLst/>
            </a:prstGeom>
          </p:spPr>
          <p:txBody>
            <a:bodyPr wrap="square" lIns="0" tIns="0" rIns="0" bIns="0">
              <a:spAutoFit/>
            </a:bodyPr>
            <a:p>
              <a:pPr marL="285750" indent="-285750" defTabSz="914400">
                <a:lnSpc>
                  <a:spcPct val="150000"/>
                </a:lnSpc>
                <a:buFont typeface="Arial" panose="020B0604020202020204" pitchFamily="34" charset="0"/>
                <a:buChar char="•"/>
                <a:defRPr/>
              </a:pPr>
              <a:endParaRPr lang="zh-CN" altLang="en-US" sz="1400" b="1" dirty="0">
                <a:solidFill>
                  <a:schemeClr val="tx1">
                    <a:lumMod val="95000"/>
                    <a:lumOff val="5000"/>
                  </a:schemeClr>
                </a:solidFill>
                <a:cs typeface="+mn-ea"/>
                <a:sym typeface="+mn-lt"/>
              </a:endParaRPr>
            </a:p>
          </p:txBody>
        </p:sp>
      </p:grpSp>
      <p:sp>
        <p:nvSpPr>
          <p:cNvPr id="8" name="圆角矩形 7"/>
          <p:cNvSpPr/>
          <p:nvPr/>
        </p:nvSpPr>
        <p:spPr>
          <a:xfrm>
            <a:off x="1165225" y="4163060"/>
            <a:ext cx="5378450" cy="636270"/>
          </a:xfrm>
          <a:prstGeom prst="roundRect">
            <a:avLst/>
          </a:prstGeom>
          <a:gradFill>
            <a:gsLst>
              <a:gs pos="100000">
                <a:srgbClr val="F12325"/>
              </a:gs>
              <a:gs pos="20000">
                <a:srgbClr val="CF202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kumimoji="1" lang="zh-CN" altLang="en-US" sz="2400" b="1" dirty="0">
                <a:solidFill>
                  <a:srgbClr val="FAEED8"/>
                </a:solidFill>
                <a:cs typeface="+mn-ea"/>
                <a:sym typeface="+mn-lt"/>
              </a:rPr>
              <a:t>提升环境质量，着力提高地区承载力</a:t>
            </a:r>
            <a:endParaRPr kumimoji="1" lang="zh-CN" altLang="en-US" sz="2400" b="1" dirty="0">
              <a:solidFill>
                <a:srgbClr val="FAEED8"/>
              </a:solidFill>
              <a:cs typeface="+mn-ea"/>
              <a:sym typeface="+mn-lt"/>
            </a:endParaRPr>
          </a:p>
        </p:txBody>
      </p:sp>
      <p:pic>
        <p:nvPicPr>
          <p:cNvPr id="9" name="Picture 2" descr="C:\Users\lenovo\Desktop\微信图片_20220801131721.jpg微信图片_20220801131721"/>
          <p:cNvPicPr>
            <a:picLocks noChangeAspect="1" noChangeArrowheads="1"/>
          </p:cNvPicPr>
          <p:nvPr/>
        </p:nvPicPr>
        <p:blipFill rotWithShape="1">
          <a:blip r:embed="rId3"/>
          <a:srcRect/>
          <a:stretch>
            <a:fillRect/>
          </a:stretch>
        </p:blipFill>
        <p:spPr bwMode="auto">
          <a:xfrm>
            <a:off x="7608570" y="4105593"/>
            <a:ext cx="3359785" cy="211518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0" name="文本框 9"/>
          <p:cNvSpPr txBox="1"/>
          <p:nvPr/>
        </p:nvSpPr>
        <p:spPr>
          <a:xfrm>
            <a:off x="875030" y="4797425"/>
            <a:ext cx="6609080" cy="1822450"/>
          </a:xfrm>
          <a:prstGeom prst="rect">
            <a:avLst/>
          </a:prstGeom>
          <a:noFill/>
        </p:spPr>
        <p:txBody>
          <a:bodyPr wrap="square" rtlCol="0" anchor="t">
            <a:spAutoFit/>
          </a:bodyPr>
          <a:p>
            <a:pPr fontAlgn="auto">
              <a:lnSpc>
                <a:spcPts val="2700"/>
              </a:lnSpc>
            </a:pPr>
            <a:r>
              <a:rPr lang="en-US" altLang="zh-CN" sz="2000">
                <a:latin typeface="仿宋_GB2312" panose="02010609030101010101" charset="-122"/>
                <a:ea typeface="仿宋_GB2312" panose="02010609030101010101" charset="-122"/>
                <a:cs typeface="仿宋_GB2312" panose="02010609030101010101" charset="-122"/>
              </a:rPr>
              <a:t>    </a:t>
            </a:r>
            <a:r>
              <a:rPr lang="zh-CN" altLang="en-US">
                <a:latin typeface="微软雅黑" panose="020B0503020204020204" charset="-122"/>
                <a:ea typeface="微软雅黑" panose="020B0503020204020204" charset="-122"/>
                <a:cs typeface="微软雅黑" panose="020B0503020204020204" charset="-122"/>
              </a:rPr>
              <a:t>坚决完成76.7万平方米拆违创无任务，所有村、社区党组织要坚决完成工作目标任务、不退不让。持续开展“一微克”行动，提高大气污染精细化治理水平。坚持“清四乱”常态化整治，巩固黑臭水体整治效果，持续开展农村人居环境整治及美丽乡村创建，做好腾退地块与留白增绿衔接，打造“一村一品”</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11" name="图片 10"/>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9719945" y="266700"/>
            <a:ext cx="2219325" cy="7143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fade/>
      </p:transition>
    </mc:Choice>
    <mc:Fallback>
      <p:transition spd="slow" advTm="0">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165628" y="780404"/>
            <a:ext cx="5300575" cy="704728"/>
            <a:chOff x="5262338" y="1456889"/>
            <a:chExt cx="2897600" cy="385245"/>
          </a:xfrm>
        </p:grpSpPr>
        <p:sp>
          <p:nvSpPr>
            <p:cNvPr id="4" name="矩形: 圆角 9"/>
            <p:cNvSpPr/>
            <p:nvPr/>
          </p:nvSpPr>
          <p:spPr>
            <a:xfrm>
              <a:off x="5262338" y="1456889"/>
              <a:ext cx="2897600" cy="385245"/>
            </a:xfrm>
            <a:prstGeom prst="roundRect">
              <a:avLst>
                <a:gd name="adj" fmla="val 50000"/>
              </a:avLst>
            </a:prstGeom>
            <a:solidFill>
              <a:schemeClr val="bg2"/>
            </a:solidFill>
            <a:ln w="6350">
              <a:gradFill flip="none" rotWithShape="1">
                <a:gsLst>
                  <a:gs pos="16000">
                    <a:srgbClr val="C00000">
                      <a:alpha val="0"/>
                    </a:srgbClr>
                  </a:gs>
                  <a:gs pos="100000">
                    <a:srgbClr val="C00000">
                      <a:alpha val="70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文本框 5"/>
            <p:cNvSpPr txBox="1"/>
            <p:nvPr/>
          </p:nvSpPr>
          <p:spPr>
            <a:xfrm>
              <a:off x="5595712" y="1523325"/>
              <a:ext cx="2564226" cy="251667"/>
            </a:xfrm>
            <a:prstGeom prst="rect">
              <a:avLst/>
            </a:prstGeom>
            <a:noFill/>
          </p:spPr>
          <p:txBody>
            <a:bodyPr wrap="square" rtlCol="0">
              <a:spAutoFit/>
            </a:bodyPr>
            <a:lstStyle/>
            <a:p>
              <a:pPr defTabSz="914400">
                <a:defRPr/>
              </a:pPr>
              <a:r>
                <a:rPr kumimoji="1" lang="zh-CN" altLang="en-US" sz="2400" b="1" dirty="0">
                  <a:solidFill>
                    <a:srgbClr val="BA1219"/>
                  </a:solidFill>
                  <a:cs typeface="+mn-ea"/>
                  <a:sym typeface="+mn-lt"/>
                </a:rPr>
                <a:t>在攻坚克难中践行为民宗旨</a:t>
              </a:r>
              <a:endParaRPr kumimoji="1" lang="zh-CN" altLang="en-US" sz="2400" b="1" dirty="0">
                <a:solidFill>
                  <a:srgbClr val="BA1219"/>
                </a:solidFill>
                <a:cs typeface="+mn-ea"/>
                <a:sym typeface="+mn-lt"/>
              </a:endParaRPr>
            </a:p>
          </p:txBody>
        </p:sp>
      </p:grpSp>
      <p:pic>
        <p:nvPicPr>
          <p:cNvPr id="30" name="图片 29"/>
          <p:cNvPicPr>
            <a:picLocks noChangeAspect="1"/>
          </p:cNvPicPr>
          <p:nvPr/>
        </p:nvPicPr>
        <p:blipFill>
          <a:blip r:embed="rId1"/>
          <a:stretch>
            <a:fillRect/>
          </a:stretch>
        </p:blipFill>
        <p:spPr>
          <a:xfrm>
            <a:off x="742315" y="495935"/>
            <a:ext cx="1033145" cy="989330"/>
          </a:xfrm>
          <a:prstGeom prst="rect">
            <a:avLst/>
          </a:prstGeom>
        </p:spPr>
      </p:pic>
      <p:grpSp>
        <p:nvGrpSpPr>
          <p:cNvPr id="29" name="组合 28"/>
          <p:cNvGrpSpPr/>
          <p:nvPr/>
        </p:nvGrpSpPr>
        <p:grpSpPr>
          <a:xfrm>
            <a:off x="874395" y="2731770"/>
            <a:ext cx="10442575" cy="3338195"/>
            <a:chOff x="874712" y="2503125"/>
            <a:chExt cx="10442575" cy="3481749"/>
          </a:xfrm>
        </p:grpSpPr>
        <p:sp>
          <p:nvSpPr>
            <p:cNvPr id="31" name="圆角矩形 30"/>
            <p:cNvSpPr/>
            <p:nvPr/>
          </p:nvSpPr>
          <p:spPr>
            <a:xfrm>
              <a:off x="874712" y="2503125"/>
              <a:ext cx="10442575" cy="3481749"/>
            </a:xfrm>
            <a:prstGeom prst="roundRect">
              <a:avLst>
                <a:gd name="adj" fmla="val 6437"/>
              </a:avLst>
            </a:prstGeom>
            <a:noFill/>
            <a:ln>
              <a:solidFill>
                <a:srgbClr val="BA12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nSpc>
                  <a:spcPct val="150000"/>
                </a:lnSpc>
              </a:pPr>
              <a:endParaRPr kumimoji="1" lang="zh-CN" altLang="en-US" sz="1400" b="1" dirty="0">
                <a:solidFill>
                  <a:schemeClr val="tx1">
                    <a:lumMod val="85000"/>
                    <a:lumOff val="15000"/>
                  </a:schemeClr>
                </a:solidFill>
                <a:cs typeface="+mn-ea"/>
                <a:sym typeface="+mn-lt"/>
              </a:endParaRPr>
            </a:p>
          </p:txBody>
        </p:sp>
        <p:sp>
          <p:nvSpPr>
            <p:cNvPr id="32" name="矩形 31"/>
            <p:cNvSpPr/>
            <p:nvPr/>
          </p:nvSpPr>
          <p:spPr>
            <a:xfrm>
              <a:off x="1165628" y="3214741"/>
              <a:ext cx="9678835" cy="322580"/>
            </a:xfrm>
            <a:prstGeom prst="rect">
              <a:avLst/>
            </a:prstGeom>
          </p:spPr>
          <p:txBody>
            <a:bodyPr wrap="square" lIns="0" tIns="0" rIns="0" bIns="0">
              <a:spAutoFit/>
            </a:bodyPr>
            <a:p>
              <a:pPr marL="285750" indent="-285750" defTabSz="914400">
                <a:lnSpc>
                  <a:spcPct val="150000"/>
                </a:lnSpc>
                <a:buFont typeface="Arial" panose="020B0604020202020204" pitchFamily="34" charset="0"/>
                <a:buChar char="•"/>
                <a:defRPr/>
              </a:pPr>
              <a:endParaRPr lang="zh-CN" altLang="en-US" sz="1400" b="1" dirty="0">
                <a:solidFill>
                  <a:schemeClr val="tx1">
                    <a:lumMod val="95000"/>
                    <a:lumOff val="5000"/>
                  </a:schemeClr>
                </a:solidFill>
                <a:cs typeface="+mn-ea"/>
                <a:sym typeface="+mn-lt"/>
              </a:endParaRPr>
            </a:p>
          </p:txBody>
        </p:sp>
      </p:grpSp>
      <p:sp>
        <p:nvSpPr>
          <p:cNvPr id="33" name="圆角矩形 32"/>
          <p:cNvSpPr/>
          <p:nvPr/>
        </p:nvSpPr>
        <p:spPr>
          <a:xfrm>
            <a:off x="1165860" y="1976755"/>
            <a:ext cx="5378450" cy="924560"/>
          </a:xfrm>
          <a:prstGeom prst="roundRect">
            <a:avLst/>
          </a:prstGeom>
          <a:gradFill>
            <a:gsLst>
              <a:gs pos="100000">
                <a:srgbClr val="F12325"/>
              </a:gs>
              <a:gs pos="20000">
                <a:srgbClr val="CF202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kumimoji="1" lang="zh-CN" altLang="en-US" sz="2400" b="1" dirty="0">
                <a:solidFill>
                  <a:srgbClr val="FAEED8"/>
                </a:solidFill>
                <a:cs typeface="+mn-ea"/>
                <a:sym typeface="+mn-lt"/>
              </a:rPr>
              <a:t>全心全意惠民生，精准施策补足短板</a:t>
            </a:r>
            <a:endParaRPr kumimoji="1" lang="zh-CN" altLang="en-US" sz="2400" b="1" dirty="0">
              <a:solidFill>
                <a:srgbClr val="FAEED8"/>
              </a:solidFill>
              <a:cs typeface="+mn-ea"/>
              <a:sym typeface="+mn-lt"/>
            </a:endParaRPr>
          </a:p>
        </p:txBody>
      </p:sp>
      <p:pic>
        <p:nvPicPr>
          <p:cNvPr id="34" name="Picture 2" descr="C:\Users\lenovo\Desktop\微信图片_20220801132332.png微信图片_20220801132332"/>
          <p:cNvPicPr>
            <a:picLocks noChangeAspect="1" noChangeArrowheads="1"/>
          </p:cNvPicPr>
          <p:nvPr/>
        </p:nvPicPr>
        <p:blipFill rotWithShape="1">
          <a:blip r:embed="rId2"/>
          <a:srcRect/>
          <a:stretch>
            <a:fillRect/>
          </a:stretch>
        </p:blipFill>
        <p:spPr bwMode="auto">
          <a:xfrm>
            <a:off x="1165860" y="3252470"/>
            <a:ext cx="3256915" cy="209613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5" name="文本框 34"/>
          <p:cNvSpPr txBox="1"/>
          <p:nvPr/>
        </p:nvSpPr>
        <p:spPr>
          <a:xfrm>
            <a:off x="4570095" y="3110230"/>
            <a:ext cx="6609715" cy="2515235"/>
          </a:xfrm>
          <a:prstGeom prst="rect">
            <a:avLst/>
          </a:prstGeom>
          <a:noFill/>
        </p:spPr>
        <p:txBody>
          <a:bodyPr wrap="square" rtlCol="0" anchor="t">
            <a:spAutoFit/>
          </a:bodyPr>
          <a:p>
            <a:pPr fontAlgn="auto">
              <a:lnSpc>
                <a:spcPts val="2700"/>
              </a:lnSpc>
            </a:pPr>
            <a:r>
              <a:rPr lang="en-US" altLang="zh-CN" sz="2000">
                <a:latin typeface="仿宋_GB2312" panose="02010609030101010101" charset="-122"/>
                <a:ea typeface="仿宋_GB2312" panose="02010609030101010101" charset="-122"/>
                <a:cs typeface="仿宋_GB2312" panose="02010609030101010101" charset="-122"/>
              </a:rPr>
              <a:t>    </a:t>
            </a:r>
            <a:r>
              <a:rPr lang="zh-CN" altLang="en-US">
                <a:latin typeface="微软雅黑" panose="020B0503020204020204" charset="-122"/>
                <a:ea typeface="微软雅黑" panose="020B0503020204020204" charset="-122"/>
                <a:cs typeface="微软雅黑" panose="020B0503020204020204" charset="-122"/>
              </a:rPr>
              <a:t>聚焦“七有”“五性”，持续深化党史学习教育成效，做到实实在在为民解忧。优化接诉即办机制，进一步在“降量”上下功夫，坚持“有一办一”，主动见面、逐个攻破，用心用情用力解决群众急难愁盼的问题，提高未诉先办、主动治理意识，坚决从源头上降低诉求数量。加大接诉即办在绩效考核和干部选任中的比重，纪委要主动向前一步，发挥监督提醒的作用，切实提高全镇接诉即办成绩</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9719945" y="266700"/>
            <a:ext cx="2219325" cy="7143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fade/>
      </p:transition>
    </mc:Choice>
    <mc:Fallback>
      <p:transition spd="slow" advTm="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165628" y="780404"/>
            <a:ext cx="5300575" cy="704728"/>
            <a:chOff x="5262338" y="1456889"/>
            <a:chExt cx="2897600" cy="385245"/>
          </a:xfrm>
        </p:grpSpPr>
        <p:sp>
          <p:nvSpPr>
            <p:cNvPr id="4" name="矩形: 圆角 9"/>
            <p:cNvSpPr/>
            <p:nvPr/>
          </p:nvSpPr>
          <p:spPr>
            <a:xfrm>
              <a:off x="5262338" y="1456889"/>
              <a:ext cx="2897600" cy="385245"/>
            </a:xfrm>
            <a:prstGeom prst="roundRect">
              <a:avLst>
                <a:gd name="adj" fmla="val 50000"/>
              </a:avLst>
            </a:prstGeom>
            <a:solidFill>
              <a:schemeClr val="bg2"/>
            </a:solidFill>
            <a:ln w="6350">
              <a:gradFill flip="none" rotWithShape="1">
                <a:gsLst>
                  <a:gs pos="16000">
                    <a:srgbClr val="C00000">
                      <a:alpha val="0"/>
                    </a:srgbClr>
                  </a:gs>
                  <a:gs pos="100000">
                    <a:srgbClr val="C00000">
                      <a:alpha val="70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文本框 5"/>
            <p:cNvSpPr txBox="1"/>
            <p:nvPr/>
          </p:nvSpPr>
          <p:spPr>
            <a:xfrm>
              <a:off x="5595712" y="1523325"/>
              <a:ext cx="2564226" cy="251667"/>
            </a:xfrm>
            <a:prstGeom prst="rect">
              <a:avLst/>
            </a:prstGeom>
            <a:noFill/>
          </p:spPr>
          <p:txBody>
            <a:bodyPr wrap="square" rtlCol="0">
              <a:spAutoFit/>
            </a:bodyPr>
            <a:lstStyle/>
            <a:p>
              <a:pPr defTabSz="914400">
                <a:defRPr/>
              </a:pPr>
              <a:r>
                <a:rPr kumimoji="1" lang="zh-CN" altLang="en-US" sz="2400" b="1" dirty="0">
                  <a:solidFill>
                    <a:srgbClr val="BA1219"/>
                  </a:solidFill>
                  <a:cs typeface="+mn-ea"/>
                  <a:sym typeface="+mn-lt"/>
                </a:rPr>
                <a:t>在攻坚克难中践行为民宗旨</a:t>
              </a:r>
              <a:endParaRPr kumimoji="1" lang="zh-CN" altLang="en-US" sz="2400" b="1" dirty="0">
                <a:solidFill>
                  <a:srgbClr val="BA1219"/>
                </a:solidFill>
                <a:cs typeface="+mn-ea"/>
                <a:sym typeface="+mn-lt"/>
              </a:endParaRPr>
            </a:p>
          </p:txBody>
        </p:sp>
      </p:grpSp>
      <p:pic>
        <p:nvPicPr>
          <p:cNvPr id="30" name="图片 29"/>
          <p:cNvPicPr>
            <a:picLocks noChangeAspect="1"/>
          </p:cNvPicPr>
          <p:nvPr/>
        </p:nvPicPr>
        <p:blipFill>
          <a:blip r:embed="rId1"/>
          <a:stretch>
            <a:fillRect/>
          </a:stretch>
        </p:blipFill>
        <p:spPr>
          <a:xfrm>
            <a:off x="742315" y="495935"/>
            <a:ext cx="1033145" cy="989330"/>
          </a:xfrm>
          <a:prstGeom prst="rect">
            <a:avLst/>
          </a:prstGeom>
        </p:spPr>
      </p:pic>
      <p:grpSp>
        <p:nvGrpSpPr>
          <p:cNvPr id="29" name="组合 28"/>
          <p:cNvGrpSpPr/>
          <p:nvPr/>
        </p:nvGrpSpPr>
        <p:grpSpPr>
          <a:xfrm>
            <a:off x="874395" y="2731770"/>
            <a:ext cx="10442575" cy="3053080"/>
            <a:chOff x="874712" y="2503125"/>
            <a:chExt cx="10442575" cy="3481749"/>
          </a:xfrm>
        </p:grpSpPr>
        <p:sp>
          <p:nvSpPr>
            <p:cNvPr id="31" name="圆角矩形 30"/>
            <p:cNvSpPr/>
            <p:nvPr/>
          </p:nvSpPr>
          <p:spPr>
            <a:xfrm>
              <a:off x="874712" y="2503125"/>
              <a:ext cx="10442575" cy="3481749"/>
            </a:xfrm>
            <a:prstGeom prst="roundRect">
              <a:avLst>
                <a:gd name="adj" fmla="val 6437"/>
              </a:avLst>
            </a:prstGeom>
            <a:noFill/>
            <a:ln>
              <a:solidFill>
                <a:srgbClr val="BA12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nSpc>
                  <a:spcPct val="150000"/>
                </a:lnSpc>
              </a:pPr>
              <a:endParaRPr kumimoji="1" lang="zh-CN" altLang="en-US" sz="1400" b="1" dirty="0">
                <a:solidFill>
                  <a:schemeClr val="tx1">
                    <a:lumMod val="85000"/>
                    <a:lumOff val="15000"/>
                  </a:schemeClr>
                </a:solidFill>
                <a:cs typeface="+mn-ea"/>
                <a:sym typeface="+mn-lt"/>
              </a:endParaRPr>
            </a:p>
          </p:txBody>
        </p:sp>
        <p:sp>
          <p:nvSpPr>
            <p:cNvPr id="32" name="矩形 31"/>
            <p:cNvSpPr/>
            <p:nvPr/>
          </p:nvSpPr>
          <p:spPr>
            <a:xfrm>
              <a:off x="1165628" y="3214741"/>
              <a:ext cx="9678835" cy="322580"/>
            </a:xfrm>
            <a:prstGeom prst="rect">
              <a:avLst/>
            </a:prstGeom>
          </p:spPr>
          <p:txBody>
            <a:bodyPr wrap="square" lIns="0" tIns="0" rIns="0" bIns="0">
              <a:spAutoFit/>
            </a:bodyPr>
            <a:p>
              <a:pPr marL="285750" indent="-285750" defTabSz="914400">
                <a:lnSpc>
                  <a:spcPct val="150000"/>
                </a:lnSpc>
                <a:buFont typeface="Arial" panose="020B0604020202020204" pitchFamily="34" charset="0"/>
                <a:buChar char="•"/>
                <a:defRPr/>
              </a:pPr>
              <a:endParaRPr lang="zh-CN" altLang="en-US" sz="1400" b="1" dirty="0">
                <a:solidFill>
                  <a:schemeClr val="tx1">
                    <a:lumMod val="95000"/>
                    <a:lumOff val="5000"/>
                  </a:schemeClr>
                </a:solidFill>
                <a:cs typeface="+mn-ea"/>
                <a:sym typeface="+mn-lt"/>
              </a:endParaRPr>
            </a:p>
          </p:txBody>
        </p:sp>
      </p:grpSp>
      <p:sp>
        <p:nvSpPr>
          <p:cNvPr id="33" name="圆角矩形 32"/>
          <p:cNvSpPr/>
          <p:nvPr/>
        </p:nvSpPr>
        <p:spPr>
          <a:xfrm>
            <a:off x="1165860" y="1976755"/>
            <a:ext cx="5758815" cy="924560"/>
          </a:xfrm>
          <a:prstGeom prst="roundRect">
            <a:avLst/>
          </a:prstGeom>
          <a:gradFill>
            <a:gsLst>
              <a:gs pos="100000">
                <a:srgbClr val="F12325"/>
              </a:gs>
              <a:gs pos="20000">
                <a:srgbClr val="CF202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kumimoji="1" lang="zh-CN" altLang="en-US" sz="2400" b="1" dirty="0">
                <a:solidFill>
                  <a:srgbClr val="FAEED8"/>
                </a:solidFill>
                <a:cs typeface="+mn-ea"/>
                <a:sym typeface="+mn-lt"/>
              </a:rPr>
              <a:t>落实全面从严治党，不断优化基层治理</a:t>
            </a:r>
            <a:endParaRPr kumimoji="1" lang="zh-CN" altLang="en-US" sz="2400" b="1" dirty="0">
              <a:solidFill>
                <a:srgbClr val="FAEED8"/>
              </a:solidFill>
              <a:cs typeface="+mn-ea"/>
              <a:sym typeface="+mn-lt"/>
            </a:endParaRPr>
          </a:p>
        </p:txBody>
      </p:sp>
      <p:pic>
        <p:nvPicPr>
          <p:cNvPr id="34" name="Picture 2" descr="C:\Users\lenovo\Desktop\微信图片_20220801132658.jpg微信图片_20220801132658"/>
          <p:cNvPicPr>
            <a:picLocks noChangeAspect="1" noChangeArrowheads="1"/>
          </p:cNvPicPr>
          <p:nvPr/>
        </p:nvPicPr>
        <p:blipFill rotWithShape="1">
          <a:blip r:embed="rId2"/>
          <a:srcRect/>
          <a:stretch>
            <a:fillRect/>
          </a:stretch>
        </p:blipFill>
        <p:spPr bwMode="auto">
          <a:xfrm>
            <a:off x="7608570" y="2827020"/>
            <a:ext cx="3359785" cy="238569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5" name="文本框 34"/>
          <p:cNvSpPr txBox="1"/>
          <p:nvPr/>
        </p:nvSpPr>
        <p:spPr>
          <a:xfrm>
            <a:off x="874395" y="2901315"/>
            <a:ext cx="6609715" cy="2861310"/>
          </a:xfrm>
          <a:prstGeom prst="rect">
            <a:avLst/>
          </a:prstGeom>
          <a:noFill/>
        </p:spPr>
        <p:txBody>
          <a:bodyPr wrap="square" rtlCol="0" anchor="t">
            <a:spAutoFit/>
          </a:bodyPr>
          <a:p>
            <a:pPr fontAlgn="auto">
              <a:lnSpc>
                <a:spcPts val="2700"/>
              </a:lnSpc>
            </a:pPr>
            <a:r>
              <a:rPr lang="en-US" altLang="zh-CN" sz="2000">
                <a:latin typeface="仿宋_GB2312" panose="02010609030101010101" charset="-122"/>
                <a:ea typeface="仿宋_GB2312" panose="02010609030101010101" charset="-122"/>
                <a:cs typeface="仿宋_GB2312" panose="02010609030101010101" charset="-122"/>
              </a:rPr>
              <a:t>    </a:t>
            </a:r>
            <a:r>
              <a:t>以党的政治建设为统领，深入学习贯彻党的十九届六中全会精神和市十三次党代会精神以及高朋书记到李桥调研指示精神，全镇自上而下，都要做到学深悟透、融会贯通。夯实基层组织建设，推动基层党组织规范化制度化，以坚强有力的党建基础引领基层治理提质增效。坚持重实干重实绩，在一线发现干部、磨炼干部、选拔干部。汲取重大案件教训，持之以恒正风肃纪，常态化开展警示教育，深化以案促改、以案促治，营造风清气正的政治生态</a:t>
            </a:r>
          </a:p>
        </p:txBody>
      </p:sp>
      <p:pic>
        <p:nvPicPr>
          <p:cNvPr id="2" name="图片 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9719945" y="266700"/>
            <a:ext cx="2219325" cy="7143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fade/>
      </p:transition>
    </mc:Choice>
    <mc:Fallback>
      <p:transition spd="slow" advTm="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screen"/>
          <a:stretch>
            <a:fillRect/>
          </a:stretch>
        </p:blipFill>
        <p:spPr>
          <a:xfrm>
            <a:off x="0" y="2116427"/>
            <a:ext cx="12192000" cy="5512725"/>
          </a:xfrm>
          <a:prstGeom prst="rect">
            <a:avLst/>
          </a:prstGeom>
        </p:spPr>
      </p:pic>
      <p:sp>
        <p:nvSpPr>
          <p:cNvPr id="5" name="矩形 4"/>
          <p:cNvSpPr/>
          <p:nvPr/>
        </p:nvSpPr>
        <p:spPr>
          <a:xfrm>
            <a:off x="1869250" y="2116415"/>
            <a:ext cx="6781456" cy="1846580"/>
          </a:xfrm>
          <a:prstGeom prst="rect">
            <a:avLst/>
          </a:prstGeom>
        </p:spPr>
        <p:txBody>
          <a:bodyPr wrap="square" lIns="0" tIns="0" rIns="0" bIns="0">
            <a:spAutoFit/>
          </a:bodyPr>
          <a:lstStyle/>
          <a:p>
            <a:pPr algn="ctr" defTabSz="914400">
              <a:defRPr/>
            </a:pPr>
            <a:r>
              <a:rPr lang="zh-CN" altLang="en-US" sz="6000" dirty="0">
                <a:gradFill>
                  <a:gsLst>
                    <a:gs pos="100000">
                      <a:srgbClr val="F12325"/>
                    </a:gs>
                    <a:gs pos="20000">
                      <a:srgbClr val="CF2021"/>
                    </a:gs>
                  </a:gsLst>
                  <a:lin ang="16200000" scaled="1"/>
                </a:gradFill>
                <a:effectLst>
                  <a:outerShdw blurRad="228600" dist="76200" dir="2700000" algn="tl" rotWithShape="0">
                    <a:srgbClr val="BA1219">
                      <a:alpha val="7000"/>
                    </a:srgbClr>
                  </a:outerShdw>
                </a:effectLst>
                <a:latin typeface="方正小标宋简体" panose="03000509000000000000" charset="-122"/>
                <a:ea typeface="方正小标宋简体" panose="03000509000000000000" charset="-122"/>
                <a:cs typeface="+mn-ea"/>
                <a:sym typeface="+mn-lt"/>
              </a:rPr>
              <a:t>从党的百年历史中提高思想认识</a:t>
            </a:r>
            <a:endParaRPr lang="zh-CN" altLang="en-US" sz="6000" dirty="0">
              <a:gradFill>
                <a:gsLst>
                  <a:gs pos="100000">
                    <a:srgbClr val="F12325"/>
                  </a:gs>
                  <a:gs pos="20000">
                    <a:srgbClr val="CF2021"/>
                  </a:gs>
                </a:gsLst>
                <a:lin ang="16200000" scaled="1"/>
              </a:gradFill>
              <a:effectLst>
                <a:outerShdw blurRad="228600" dist="76200" dir="2700000" algn="tl" rotWithShape="0">
                  <a:srgbClr val="BA1219">
                    <a:alpha val="7000"/>
                  </a:srgbClr>
                </a:outerShdw>
              </a:effectLst>
              <a:latin typeface="方正小标宋简体" panose="03000509000000000000" charset="-122"/>
              <a:ea typeface="方正小标宋简体" panose="03000509000000000000" charset="-122"/>
              <a:cs typeface="+mn-ea"/>
              <a:sym typeface="+mn-lt"/>
            </a:endParaRPr>
          </a:p>
        </p:txBody>
      </p:sp>
      <p:pic>
        <p:nvPicPr>
          <p:cNvPr id="29" name="图片 28"/>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9719945" y="266700"/>
            <a:ext cx="2219325" cy="714375"/>
          </a:xfrm>
          <a:prstGeom prst="rect">
            <a:avLst/>
          </a:prstGeom>
        </p:spPr>
      </p:pic>
      <p:pic>
        <p:nvPicPr>
          <p:cNvPr id="30" name="图片 29"/>
          <p:cNvPicPr>
            <a:picLocks noChangeAspect="1"/>
          </p:cNvPicPr>
          <p:nvPr/>
        </p:nvPicPr>
        <p:blipFill>
          <a:blip r:embed="rId3"/>
          <a:stretch>
            <a:fillRect/>
          </a:stretch>
        </p:blipFill>
        <p:spPr>
          <a:xfrm>
            <a:off x="742315" y="495935"/>
            <a:ext cx="1033145" cy="9893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fade/>
      </p:transition>
    </mc:Choice>
    <mc:Fallback>
      <p:transition spd="slow" advTm="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165628" y="780404"/>
            <a:ext cx="5300575" cy="704728"/>
            <a:chOff x="5262338" y="1456889"/>
            <a:chExt cx="2897600" cy="385245"/>
          </a:xfrm>
        </p:grpSpPr>
        <p:sp>
          <p:nvSpPr>
            <p:cNvPr id="3" name="矩形: 圆角 9"/>
            <p:cNvSpPr/>
            <p:nvPr/>
          </p:nvSpPr>
          <p:spPr>
            <a:xfrm>
              <a:off x="5262338" y="1456889"/>
              <a:ext cx="2897600" cy="385245"/>
            </a:xfrm>
            <a:prstGeom prst="roundRect">
              <a:avLst>
                <a:gd name="adj" fmla="val 50000"/>
              </a:avLst>
            </a:prstGeom>
            <a:solidFill>
              <a:schemeClr val="bg2"/>
            </a:solidFill>
            <a:ln w="6350">
              <a:gradFill flip="none" rotWithShape="1">
                <a:gsLst>
                  <a:gs pos="16000">
                    <a:srgbClr val="C00000">
                      <a:alpha val="0"/>
                    </a:srgbClr>
                  </a:gs>
                  <a:gs pos="100000">
                    <a:srgbClr val="C00000">
                      <a:alpha val="70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文本框 4"/>
            <p:cNvSpPr txBox="1"/>
            <p:nvPr/>
          </p:nvSpPr>
          <p:spPr>
            <a:xfrm>
              <a:off x="5595712" y="1523325"/>
              <a:ext cx="2564226" cy="251667"/>
            </a:xfrm>
            <a:prstGeom prst="rect">
              <a:avLst/>
            </a:prstGeom>
            <a:noFill/>
          </p:spPr>
          <p:txBody>
            <a:bodyPr wrap="square" rtlCol="0">
              <a:spAutoFit/>
            </a:bodyPr>
            <a:lstStyle/>
            <a:p>
              <a:r>
                <a:rPr kumimoji="1" lang="zh-CN" altLang="en-US" sz="2400" b="1" dirty="0">
                  <a:solidFill>
                    <a:srgbClr val="BA1219"/>
                  </a:solidFill>
                  <a:cs typeface="+mn-ea"/>
                  <a:sym typeface="+mn-lt"/>
                </a:rPr>
                <a:t>从党的百年历史中提高思想认识</a:t>
              </a:r>
              <a:endParaRPr kumimoji="1" lang="zh-CN" altLang="en-US" sz="2400" b="1" dirty="0">
                <a:solidFill>
                  <a:srgbClr val="BA1219"/>
                </a:solidFill>
                <a:cs typeface="+mn-ea"/>
                <a:sym typeface="+mn-lt"/>
              </a:endParaRPr>
            </a:p>
          </p:txBody>
        </p:sp>
      </p:grpSp>
      <p:grpSp>
        <p:nvGrpSpPr>
          <p:cNvPr id="8" name="组合 7"/>
          <p:cNvGrpSpPr/>
          <p:nvPr/>
        </p:nvGrpSpPr>
        <p:grpSpPr>
          <a:xfrm>
            <a:off x="874395" y="2503170"/>
            <a:ext cx="10442575" cy="3938270"/>
            <a:chOff x="874712" y="2503125"/>
            <a:chExt cx="10442575" cy="3481749"/>
          </a:xfrm>
        </p:grpSpPr>
        <p:sp>
          <p:nvSpPr>
            <p:cNvPr id="2" name="圆角矩形 1"/>
            <p:cNvSpPr/>
            <p:nvPr/>
          </p:nvSpPr>
          <p:spPr>
            <a:xfrm>
              <a:off x="874712" y="2503125"/>
              <a:ext cx="10442575" cy="3481749"/>
            </a:xfrm>
            <a:prstGeom prst="roundRect">
              <a:avLst>
                <a:gd name="adj" fmla="val 6437"/>
              </a:avLst>
            </a:prstGeom>
            <a:noFill/>
            <a:ln>
              <a:solidFill>
                <a:srgbClr val="BA12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nSpc>
                  <a:spcPct val="150000"/>
                </a:lnSpc>
              </a:pPr>
              <a:endParaRPr kumimoji="1" lang="zh-CN" altLang="en-US" sz="1400" b="1" dirty="0">
                <a:solidFill>
                  <a:schemeClr val="tx1">
                    <a:lumMod val="85000"/>
                    <a:lumOff val="15000"/>
                  </a:schemeClr>
                </a:solidFill>
                <a:cs typeface="+mn-ea"/>
                <a:sym typeface="+mn-lt"/>
              </a:endParaRPr>
            </a:p>
          </p:txBody>
        </p:sp>
        <p:sp>
          <p:nvSpPr>
            <p:cNvPr id="21" name="矩形 20"/>
            <p:cNvSpPr/>
            <p:nvPr/>
          </p:nvSpPr>
          <p:spPr>
            <a:xfrm>
              <a:off x="1165628" y="3214741"/>
              <a:ext cx="9678835" cy="322580"/>
            </a:xfrm>
            <a:prstGeom prst="rect">
              <a:avLst/>
            </a:prstGeom>
          </p:spPr>
          <p:txBody>
            <a:bodyPr wrap="square" lIns="0" tIns="0" rIns="0" bIns="0">
              <a:spAutoFit/>
            </a:bodyPr>
            <a:p>
              <a:pPr marL="285750" indent="-285750" defTabSz="914400">
                <a:lnSpc>
                  <a:spcPct val="150000"/>
                </a:lnSpc>
                <a:buFont typeface="Arial" panose="020B0604020202020204" pitchFamily="34" charset="0"/>
                <a:buChar char="•"/>
                <a:defRPr/>
              </a:pPr>
              <a:endParaRPr lang="zh-CN" altLang="en-US" sz="1400" b="1" dirty="0">
                <a:solidFill>
                  <a:schemeClr val="tx1">
                    <a:lumMod val="95000"/>
                    <a:lumOff val="5000"/>
                  </a:schemeClr>
                </a:solidFill>
                <a:cs typeface="+mn-ea"/>
                <a:sym typeface="+mn-lt"/>
              </a:endParaRPr>
            </a:p>
          </p:txBody>
        </p:sp>
      </p:grpSp>
      <p:sp>
        <p:nvSpPr>
          <p:cNvPr id="22" name="圆角矩形 21"/>
          <p:cNvSpPr/>
          <p:nvPr/>
        </p:nvSpPr>
        <p:spPr>
          <a:xfrm>
            <a:off x="1165860" y="1757680"/>
            <a:ext cx="4589780" cy="924560"/>
          </a:xfrm>
          <a:prstGeom prst="roundRect">
            <a:avLst/>
          </a:prstGeom>
          <a:gradFill>
            <a:gsLst>
              <a:gs pos="100000">
                <a:srgbClr val="F12325"/>
              </a:gs>
              <a:gs pos="20000">
                <a:srgbClr val="CF202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kumimoji="1" lang="zh-CN" altLang="en-US" sz="2400" b="1" dirty="0">
                <a:solidFill>
                  <a:srgbClr val="FAEED8"/>
                </a:solidFill>
                <a:cs typeface="+mn-ea"/>
                <a:sym typeface="+mn-lt"/>
              </a:rPr>
              <a:t>深刻认识中国共产党的理想信念</a:t>
            </a:r>
            <a:endParaRPr kumimoji="1" lang="zh-CN" altLang="en-US" sz="2400" b="1" dirty="0">
              <a:solidFill>
                <a:srgbClr val="FAEED8"/>
              </a:solidFill>
              <a:cs typeface="+mn-ea"/>
              <a:sym typeface="+mn-lt"/>
            </a:endParaRPr>
          </a:p>
        </p:txBody>
      </p:sp>
      <p:sp>
        <p:nvSpPr>
          <p:cNvPr id="100" name="文本框 99"/>
          <p:cNvSpPr txBox="1"/>
          <p:nvPr/>
        </p:nvSpPr>
        <p:spPr>
          <a:xfrm>
            <a:off x="1057275" y="5917565"/>
            <a:ext cx="3123565" cy="368300"/>
          </a:xfrm>
          <a:prstGeom prst="rect">
            <a:avLst/>
          </a:prstGeom>
          <a:noFill/>
          <a:ln w="9525">
            <a:noFill/>
          </a:ln>
        </p:spPr>
        <p:txBody>
          <a:bodyPr wrap="square">
            <a:spAutoFit/>
          </a:bodyPr>
          <a:p>
            <a:pPr indent="0" algn="ctr"/>
            <a:r>
              <a:rPr lang="zh-CN" b="0">
                <a:latin typeface="黑体" panose="02010609060101010101" charset="-122"/>
                <a:ea typeface="黑体" panose="02010609060101010101" charset="-122"/>
              </a:rPr>
              <a:t>共产党万岁</a:t>
            </a:r>
            <a:endParaRPr lang="zh-CN">
              <a:latin typeface="黑体" panose="02010609060101010101" charset="-122"/>
              <a:ea typeface="黑体" panose="02010609060101010101" charset="-122"/>
            </a:endParaRPr>
          </a:p>
        </p:txBody>
      </p:sp>
      <p:sp>
        <p:nvSpPr>
          <p:cNvPr id="23" name="文本框 22"/>
          <p:cNvSpPr txBox="1"/>
          <p:nvPr/>
        </p:nvSpPr>
        <p:spPr>
          <a:xfrm>
            <a:off x="4283075" y="5917565"/>
            <a:ext cx="3427730" cy="368300"/>
          </a:xfrm>
          <a:prstGeom prst="rect">
            <a:avLst/>
          </a:prstGeom>
          <a:noFill/>
        </p:spPr>
        <p:txBody>
          <a:bodyPr wrap="square" rtlCol="0" anchor="t">
            <a:spAutoFit/>
          </a:bodyPr>
          <a:p>
            <a:pPr algn="ctr">
              <a:buClrTx/>
              <a:buSzTx/>
              <a:buFontTx/>
            </a:pPr>
            <a:r>
              <a:rPr lang="zh-CN">
                <a:latin typeface="黑体" panose="02010609060101010101" charset="-122"/>
                <a:ea typeface="黑体" panose="02010609060101010101" charset="-122"/>
                <a:sym typeface="+mn-ea"/>
              </a:rPr>
              <a:t>生也沙丘，死也沙丘</a:t>
            </a:r>
            <a:endParaRPr lang="zh-CN">
              <a:latin typeface="黑体" panose="02010609060101010101" charset="-122"/>
              <a:ea typeface="黑体" panose="02010609060101010101" charset="-122"/>
            </a:endParaRPr>
          </a:p>
        </p:txBody>
      </p:sp>
      <p:sp>
        <p:nvSpPr>
          <p:cNvPr id="24" name="文本框 23"/>
          <p:cNvSpPr txBox="1"/>
          <p:nvPr/>
        </p:nvSpPr>
        <p:spPr>
          <a:xfrm>
            <a:off x="7712075" y="5917565"/>
            <a:ext cx="3604260" cy="368300"/>
          </a:xfrm>
          <a:prstGeom prst="rect">
            <a:avLst/>
          </a:prstGeom>
          <a:noFill/>
        </p:spPr>
        <p:txBody>
          <a:bodyPr wrap="square" rtlCol="0" anchor="t">
            <a:spAutoFit/>
          </a:bodyPr>
          <a:p>
            <a:pPr indent="0"/>
            <a:r>
              <a:rPr lang="zh-CN">
                <a:latin typeface="黑体" panose="02010609060101010101" charset="-122"/>
                <a:ea typeface="黑体" panose="02010609060101010101" charset="-122"/>
                <a:sym typeface="+mn-ea"/>
              </a:rPr>
              <a:t>青山处处埋忠骨 一腔热血洒高原</a:t>
            </a:r>
            <a:endParaRPr lang="zh-CN">
              <a:latin typeface="黑体" panose="02010609060101010101" charset="-122"/>
              <a:ea typeface="黑体" panose="02010609060101010101" charset="-122"/>
            </a:endParaRPr>
          </a:p>
        </p:txBody>
      </p:sp>
      <p:pic>
        <p:nvPicPr>
          <p:cNvPr id="26" name="图片 25" descr="1d1a0dd8cb24d83f2191e2bca3fe6bd"/>
          <p:cNvPicPr>
            <a:picLocks noChangeAspect="1"/>
          </p:cNvPicPr>
          <p:nvPr/>
        </p:nvPicPr>
        <p:blipFill>
          <a:blip r:embed="rId1"/>
          <a:srcRect l="2593" r="3334"/>
          <a:stretch>
            <a:fillRect/>
          </a:stretch>
        </p:blipFill>
        <p:spPr>
          <a:xfrm>
            <a:off x="4435475" y="3765550"/>
            <a:ext cx="3122930" cy="2152015"/>
          </a:xfrm>
          <a:prstGeom prst="rect">
            <a:avLst/>
          </a:prstGeom>
        </p:spPr>
      </p:pic>
      <p:pic>
        <p:nvPicPr>
          <p:cNvPr id="27" name="图片 26" descr="03819bcb4057e0346b54649e7a25aee"/>
          <p:cNvPicPr>
            <a:picLocks noChangeAspect="1"/>
          </p:cNvPicPr>
          <p:nvPr/>
        </p:nvPicPr>
        <p:blipFill>
          <a:blip r:embed="rId2"/>
          <a:srcRect l="1502"/>
          <a:stretch>
            <a:fillRect/>
          </a:stretch>
        </p:blipFill>
        <p:spPr>
          <a:xfrm>
            <a:off x="7813675" y="3764915"/>
            <a:ext cx="3122930" cy="2152015"/>
          </a:xfrm>
          <a:prstGeom prst="rect">
            <a:avLst/>
          </a:prstGeom>
        </p:spPr>
      </p:pic>
      <p:pic>
        <p:nvPicPr>
          <p:cNvPr id="28" name="图片 27"/>
          <p:cNvPicPr>
            <a:picLocks noChangeAspect="1"/>
          </p:cNvPicPr>
          <p:nvPr/>
        </p:nvPicPr>
        <p:blipFill>
          <a:blip r:embed="rId3"/>
          <a:srcRect r="3150"/>
          <a:stretch>
            <a:fillRect/>
          </a:stretch>
        </p:blipFill>
        <p:spPr>
          <a:xfrm>
            <a:off x="1057275" y="3765550"/>
            <a:ext cx="3124200" cy="2151380"/>
          </a:xfrm>
          <a:prstGeom prst="rect">
            <a:avLst/>
          </a:prstGeom>
        </p:spPr>
      </p:pic>
      <p:pic>
        <p:nvPicPr>
          <p:cNvPr id="29" name="图片 28"/>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9719945" y="266700"/>
            <a:ext cx="2219325" cy="714375"/>
          </a:xfrm>
          <a:prstGeom prst="rect">
            <a:avLst/>
          </a:prstGeom>
        </p:spPr>
      </p:pic>
      <p:pic>
        <p:nvPicPr>
          <p:cNvPr id="30" name="图片 29"/>
          <p:cNvPicPr>
            <a:picLocks noChangeAspect="1"/>
          </p:cNvPicPr>
          <p:nvPr/>
        </p:nvPicPr>
        <p:blipFill>
          <a:blip r:embed="rId5"/>
          <a:stretch>
            <a:fillRect/>
          </a:stretch>
        </p:blipFill>
        <p:spPr>
          <a:xfrm>
            <a:off x="742315" y="495935"/>
            <a:ext cx="1033145" cy="989330"/>
          </a:xfrm>
          <a:prstGeom prst="rect">
            <a:avLst/>
          </a:prstGeom>
        </p:spPr>
      </p:pic>
      <p:sp>
        <p:nvSpPr>
          <p:cNvPr id="31" name="文本框 30"/>
          <p:cNvSpPr txBox="1"/>
          <p:nvPr/>
        </p:nvSpPr>
        <p:spPr>
          <a:xfrm>
            <a:off x="1056640" y="2880360"/>
            <a:ext cx="10036175" cy="645160"/>
          </a:xfrm>
          <a:prstGeom prst="rect">
            <a:avLst/>
          </a:prstGeom>
          <a:noFill/>
          <a:ln w="9525">
            <a:noFill/>
          </a:ln>
        </p:spPr>
        <p:txBody>
          <a:bodyPr wrap="square">
            <a:spAutoFit/>
          </a:bodyPr>
          <a:p>
            <a:pPr indent="0"/>
            <a:r>
              <a:rPr lang="en-US" altLang="zh-CN" sz="1800" b="0">
                <a:latin typeface="微软雅黑" panose="020B0503020204020204" charset="-122"/>
                <a:ea typeface="微软雅黑" panose="020B0503020204020204" charset="-122"/>
              </a:rPr>
              <a:t>       </a:t>
            </a:r>
            <a:r>
              <a:rPr lang="zh-CN" sz="1800" b="0">
                <a:latin typeface="微软雅黑" panose="020B0503020204020204" charset="-122"/>
                <a:ea typeface="微软雅黑" panose="020B0503020204020204" charset="-122"/>
              </a:rPr>
              <a:t>对马克思主义的信仰，对社会主义和共产主义的信念，是共产党人的政治灵魂，是共产党人经受住各种考验的精神支柱</a:t>
            </a:r>
            <a:endParaRPr lang="zh-CN">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fade/>
      </p:transition>
    </mc:Choice>
    <mc:Fallback>
      <p:transition spd="slow" advTm="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165628" y="780404"/>
            <a:ext cx="5300575" cy="704728"/>
            <a:chOff x="5262338" y="1456889"/>
            <a:chExt cx="2897600" cy="385245"/>
          </a:xfrm>
        </p:grpSpPr>
        <p:sp>
          <p:nvSpPr>
            <p:cNvPr id="3" name="矩形: 圆角 9"/>
            <p:cNvSpPr/>
            <p:nvPr/>
          </p:nvSpPr>
          <p:spPr>
            <a:xfrm>
              <a:off x="5262338" y="1456889"/>
              <a:ext cx="2897600" cy="385245"/>
            </a:xfrm>
            <a:prstGeom prst="roundRect">
              <a:avLst>
                <a:gd name="adj" fmla="val 50000"/>
              </a:avLst>
            </a:prstGeom>
            <a:solidFill>
              <a:schemeClr val="bg2"/>
            </a:solidFill>
            <a:ln w="6350">
              <a:gradFill flip="none" rotWithShape="1">
                <a:gsLst>
                  <a:gs pos="16000">
                    <a:srgbClr val="C00000">
                      <a:alpha val="0"/>
                    </a:srgbClr>
                  </a:gs>
                  <a:gs pos="100000">
                    <a:srgbClr val="C00000">
                      <a:alpha val="70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文本框 4"/>
            <p:cNvSpPr txBox="1"/>
            <p:nvPr/>
          </p:nvSpPr>
          <p:spPr>
            <a:xfrm>
              <a:off x="5595712" y="1523325"/>
              <a:ext cx="2564226" cy="251667"/>
            </a:xfrm>
            <a:prstGeom prst="rect">
              <a:avLst/>
            </a:prstGeom>
            <a:noFill/>
          </p:spPr>
          <p:txBody>
            <a:bodyPr wrap="square" rtlCol="0">
              <a:spAutoFit/>
            </a:bodyPr>
            <a:lstStyle/>
            <a:p>
              <a:r>
                <a:rPr kumimoji="1" lang="zh-CN" altLang="en-US" sz="2400" b="1" dirty="0">
                  <a:solidFill>
                    <a:srgbClr val="BA1219"/>
                  </a:solidFill>
                  <a:cs typeface="+mn-ea"/>
                  <a:sym typeface="+mn-lt"/>
                </a:rPr>
                <a:t>从党的百年历史中提高思想认识</a:t>
              </a:r>
              <a:endParaRPr kumimoji="1" lang="zh-CN" altLang="en-US" sz="2400" b="1" dirty="0">
                <a:solidFill>
                  <a:srgbClr val="BA1219"/>
                </a:solidFill>
                <a:cs typeface="+mn-ea"/>
                <a:sym typeface="+mn-lt"/>
              </a:endParaRPr>
            </a:p>
          </p:txBody>
        </p:sp>
      </p:grpSp>
      <p:grpSp>
        <p:nvGrpSpPr>
          <p:cNvPr id="8" name="组合 7"/>
          <p:cNvGrpSpPr/>
          <p:nvPr/>
        </p:nvGrpSpPr>
        <p:grpSpPr>
          <a:xfrm>
            <a:off x="874395" y="2503170"/>
            <a:ext cx="10442575" cy="4176395"/>
            <a:chOff x="874712" y="2503125"/>
            <a:chExt cx="10442575" cy="3481749"/>
          </a:xfrm>
        </p:grpSpPr>
        <p:sp>
          <p:nvSpPr>
            <p:cNvPr id="2" name="圆角矩形 1"/>
            <p:cNvSpPr/>
            <p:nvPr/>
          </p:nvSpPr>
          <p:spPr>
            <a:xfrm>
              <a:off x="874712" y="2503125"/>
              <a:ext cx="10442575" cy="3481749"/>
            </a:xfrm>
            <a:prstGeom prst="roundRect">
              <a:avLst>
                <a:gd name="adj" fmla="val 6437"/>
              </a:avLst>
            </a:prstGeom>
            <a:noFill/>
            <a:ln>
              <a:solidFill>
                <a:srgbClr val="BA12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nSpc>
                  <a:spcPct val="150000"/>
                </a:lnSpc>
              </a:pPr>
              <a:endParaRPr kumimoji="1" lang="zh-CN" altLang="en-US" sz="1400" b="1" dirty="0">
                <a:solidFill>
                  <a:schemeClr val="tx1">
                    <a:lumMod val="85000"/>
                    <a:lumOff val="15000"/>
                  </a:schemeClr>
                </a:solidFill>
                <a:cs typeface="+mn-ea"/>
                <a:sym typeface="+mn-lt"/>
              </a:endParaRPr>
            </a:p>
          </p:txBody>
        </p:sp>
        <p:sp>
          <p:nvSpPr>
            <p:cNvPr id="21" name="矩形 20"/>
            <p:cNvSpPr/>
            <p:nvPr/>
          </p:nvSpPr>
          <p:spPr>
            <a:xfrm>
              <a:off x="1165628" y="3214741"/>
              <a:ext cx="9678835" cy="322580"/>
            </a:xfrm>
            <a:prstGeom prst="rect">
              <a:avLst/>
            </a:prstGeom>
          </p:spPr>
          <p:txBody>
            <a:bodyPr wrap="square" lIns="0" tIns="0" rIns="0" bIns="0">
              <a:spAutoFit/>
            </a:bodyPr>
            <a:p>
              <a:pPr marL="285750" indent="-285750" defTabSz="914400">
                <a:lnSpc>
                  <a:spcPct val="150000"/>
                </a:lnSpc>
                <a:buFont typeface="Arial" panose="020B0604020202020204" pitchFamily="34" charset="0"/>
                <a:buChar char="•"/>
                <a:defRPr/>
              </a:pPr>
              <a:endParaRPr lang="zh-CN" altLang="en-US" sz="1400" b="1" dirty="0">
                <a:solidFill>
                  <a:schemeClr val="tx1">
                    <a:lumMod val="95000"/>
                    <a:lumOff val="5000"/>
                  </a:schemeClr>
                </a:solidFill>
                <a:cs typeface="+mn-ea"/>
                <a:sym typeface="+mn-lt"/>
              </a:endParaRPr>
            </a:p>
          </p:txBody>
        </p:sp>
      </p:grpSp>
      <p:sp>
        <p:nvSpPr>
          <p:cNvPr id="22" name="圆角矩形 21"/>
          <p:cNvSpPr/>
          <p:nvPr/>
        </p:nvSpPr>
        <p:spPr>
          <a:xfrm>
            <a:off x="1165860" y="1729105"/>
            <a:ext cx="4589780" cy="924560"/>
          </a:xfrm>
          <a:prstGeom prst="roundRect">
            <a:avLst/>
          </a:prstGeom>
          <a:gradFill>
            <a:gsLst>
              <a:gs pos="100000">
                <a:srgbClr val="F12325"/>
              </a:gs>
              <a:gs pos="20000">
                <a:srgbClr val="CF202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kumimoji="1" lang="zh-CN" altLang="en-US" sz="2400" b="1" dirty="0">
                <a:solidFill>
                  <a:srgbClr val="FAEED8"/>
                </a:solidFill>
                <a:cs typeface="+mn-ea"/>
                <a:sym typeface="+mn-lt"/>
              </a:rPr>
              <a:t>深刻认识中国共产党的初心使命</a:t>
            </a:r>
            <a:endParaRPr kumimoji="1" lang="zh-CN" altLang="en-US" sz="2400" b="1" dirty="0">
              <a:solidFill>
                <a:srgbClr val="FAEED8"/>
              </a:solidFill>
              <a:cs typeface="+mn-ea"/>
              <a:sym typeface="+mn-lt"/>
            </a:endParaRPr>
          </a:p>
        </p:txBody>
      </p:sp>
      <p:pic>
        <p:nvPicPr>
          <p:cNvPr id="10" name="图片 9" descr="0b2eee3e23904dea1cc76daa07aadb0"/>
          <p:cNvPicPr>
            <a:picLocks noChangeAspect="1"/>
          </p:cNvPicPr>
          <p:nvPr/>
        </p:nvPicPr>
        <p:blipFill>
          <a:blip r:embed="rId1"/>
          <a:stretch>
            <a:fillRect/>
          </a:stretch>
        </p:blipFill>
        <p:spPr>
          <a:xfrm>
            <a:off x="1270635" y="3596640"/>
            <a:ext cx="2199640" cy="2913380"/>
          </a:xfrm>
          <a:prstGeom prst="rect">
            <a:avLst/>
          </a:prstGeom>
        </p:spPr>
      </p:pic>
      <p:pic>
        <p:nvPicPr>
          <p:cNvPr id="11" name="图片 10" descr="39bf74905b44918bfcc96679f4a6c1c"/>
          <p:cNvPicPr>
            <a:picLocks noChangeAspect="1"/>
          </p:cNvPicPr>
          <p:nvPr/>
        </p:nvPicPr>
        <p:blipFill>
          <a:blip r:embed="rId2"/>
          <a:stretch>
            <a:fillRect/>
          </a:stretch>
        </p:blipFill>
        <p:spPr>
          <a:xfrm>
            <a:off x="3766185" y="3596640"/>
            <a:ext cx="2199005" cy="2913380"/>
          </a:xfrm>
          <a:prstGeom prst="rect">
            <a:avLst/>
          </a:prstGeom>
        </p:spPr>
      </p:pic>
      <p:pic>
        <p:nvPicPr>
          <p:cNvPr id="12" name="图片 11" descr="eff2a8d11068da979401e50b4f78294"/>
          <p:cNvPicPr>
            <a:picLocks noChangeAspect="1"/>
          </p:cNvPicPr>
          <p:nvPr/>
        </p:nvPicPr>
        <p:blipFill>
          <a:blip r:embed="rId3"/>
          <a:stretch>
            <a:fillRect/>
          </a:stretch>
        </p:blipFill>
        <p:spPr>
          <a:xfrm>
            <a:off x="6231890" y="3596640"/>
            <a:ext cx="2199005" cy="2914015"/>
          </a:xfrm>
          <a:prstGeom prst="rect">
            <a:avLst/>
          </a:prstGeom>
        </p:spPr>
      </p:pic>
      <p:pic>
        <p:nvPicPr>
          <p:cNvPr id="13" name="图片 12" descr="f8ad9bcf6e60bafe8f1694b99e1d679"/>
          <p:cNvPicPr>
            <a:picLocks noChangeAspect="1"/>
          </p:cNvPicPr>
          <p:nvPr/>
        </p:nvPicPr>
        <p:blipFill>
          <a:blip r:embed="rId4"/>
          <a:stretch>
            <a:fillRect/>
          </a:stretch>
        </p:blipFill>
        <p:spPr>
          <a:xfrm>
            <a:off x="8679815" y="3586480"/>
            <a:ext cx="2198370" cy="2922905"/>
          </a:xfrm>
          <a:prstGeom prst="rect">
            <a:avLst/>
          </a:prstGeom>
        </p:spPr>
      </p:pic>
      <p:pic>
        <p:nvPicPr>
          <p:cNvPr id="30" name="图片 29"/>
          <p:cNvPicPr>
            <a:picLocks noChangeAspect="1"/>
          </p:cNvPicPr>
          <p:nvPr/>
        </p:nvPicPr>
        <p:blipFill>
          <a:blip r:embed="rId5"/>
          <a:stretch>
            <a:fillRect/>
          </a:stretch>
        </p:blipFill>
        <p:spPr>
          <a:xfrm>
            <a:off x="742315" y="495935"/>
            <a:ext cx="1033145" cy="989330"/>
          </a:xfrm>
          <a:prstGeom prst="rect">
            <a:avLst/>
          </a:prstGeom>
        </p:spPr>
      </p:pic>
      <p:sp>
        <p:nvSpPr>
          <p:cNvPr id="100" name="文本框 99"/>
          <p:cNvSpPr txBox="1"/>
          <p:nvPr/>
        </p:nvSpPr>
        <p:spPr>
          <a:xfrm>
            <a:off x="1292225" y="2792730"/>
            <a:ext cx="9607550" cy="645160"/>
          </a:xfrm>
          <a:prstGeom prst="rect">
            <a:avLst/>
          </a:prstGeom>
          <a:noFill/>
          <a:ln w="9525">
            <a:noFill/>
          </a:ln>
        </p:spPr>
        <p:txBody>
          <a:bodyPr wrap="square">
            <a:spAutoFit/>
          </a:bodyPr>
          <a:p>
            <a:pPr indent="0"/>
            <a:r>
              <a:rPr lang="en-US" altLang="zh-CN" sz="1800" b="0">
                <a:latin typeface="微软雅黑" panose="020B0503020204020204" charset="-122"/>
                <a:ea typeface="微软雅黑" panose="020B0503020204020204" charset="-122"/>
              </a:rPr>
              <a:t>       </a:t>
            </a:r>
            <a:r>
              <a:rPr lang="zh-CN" sz="1800" b="0">
                <a:latin typeface="微软雅黑" panose="020B0503020204020204" charset="-122"/>
                <a:ea typeface="微软雅黑" panose="020B0503020204020204" charset="-122"/>
              </a:rPr>
              <a:t>中国共产党作为无产阶级政党，始终把为人民谋幸福、为民族谋复兴作为初心使命，始终牢记“为了谁、依靠谁、我是谁”</a:t>
            </a:r>
            <a:endParaRPr lang="zh-CN">
              <a:latin typeface="微软雅黑" panose="020B0503020204020204" charset="-122"/>
              <a:ea typeface="微软雅黑" panose="020B0503020204020204" charset="-122"/>
            </a:endParaRPr>
          </a:p>
        </p:txBody>
      </p:sp>
      <p:pic>
        <p:nvPicPr>
          <p:cNvPr id="29" name="图片 28"/>
          <p:cNvPicPr>
            <a:picLocks noChangeAspect="1"/>
          </p:cNvPicPr>
          <p:nvPr/>
        </p:nvPicPr>
        <p:blipFill>
          <a:blip r:embed="rId6">
            <a:clrChange>
              <a:clrFrom>
                <a:srgbClr val="FFFFFF">
                  <a:alpha val="100000"/>
                </a:srgbClr>
              </a:clrFrom>
              <a:clrTo>
                <a:srgbClr val="FFFFFF">
                  <a:alpha val="100000"/>
                  <a:alpha val="0"/>
                </a:srgbClr>
              </a:clrTo>
            </a:clrChange>
          </a:blip>
          <a:stretch>
            <a:fillRect/>
          </a:stretch>
        </p:blipFill>
        <p:spPr>
          <a:xfrm>
            <a:off x="9719945" y="266700"/>
            <a:ext cx="2219325" cy="7143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fade/>
      </p:transition>
    </mc:Choice>
    <mc:Fallback>
      <p:transition spd="slow" advTm="0">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165628" y="780404"/>
            <a:ext cx="5300575" cy="704728"/>
            <a:chOff x="5262338" y="1456889"/>
            <a:chExt cx="2897600" cy="385245"/>
          </a:xfrm>
        </p:grpSpPr>
        <p:sp>
          <p:nvSpPr>
            <p:cNvPr id="3" name="矩形: 圆角 9"/>
            <p:cNvSpPr/>
            <p:nvPr/>
          </p:nvSpPr>
          <p:spPr>
            <a:xfrm>
              <a:off x="5262338" y="1456889"/>
              <a:ext cx="2897600" cy="385245"/>
            </a:xfrm>
            <a:prstGeom prst="roundRect">
              <a:avLst>
                <a:gd name="adj" fmla="val 50000"/>
              </a:avLst>
            </a:prstGeom>
            <a:solidFill>
              <a:schemeClr val="bg2"/>
            </a:solidFill>
            <a:ln w="6350">
              <a:gradFill flip="none" rotWithShape="1">
                <a:gsLst>
                  <a:gs pos="16000">
                    <a:srgbClr val="C00000">
                      <a:alpha val="0"/>
                    </a:srgbClr>
                  </a:gs>
                  <a:gs pos="100000">
                    <a:srgbClr val="C00000">
                      <a:alpha val="70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文本框 4"/>
            <p:cNvSpPr txBox="1"/>
            <p:nvPr/>
          </p:nvSpPr>
          <p:spPr>
            <a:xfrm>
              <a:off x="5595712" y="1523325"/>
              <a:ext cx="2564226" cy="251667"/>
            </a:xfrm>
            <a:prstGeom prst="rect">
              <a:avLst/>
            </a:prstGeom>
            <a:noFill/>
          </p:spPr>
          <p:txBody>
            <a:bodyPr wrap="square" rtlCol="0">
              <a:spAutoFit/>
            </a:bodyPr>
            <a:lstStyle/>
            <a:p>
              <a:r>
                <a:rPr kumimoji="1" lang="zh-CN" altLang="en-US" sz="2400" b="1" dirty="0">
                  <a:solidFill>
                    <a:srgbClr val="BA1219"/>
                  </a:solidFill>
                  <a:cs typeface="+mn-ea"/>
                  <a:sym typeface="+mn-lt"/>
                </a:rPr>
                <a:t>从党的百年历史中提高思想认识</a:t>
              </a:r>
              <a:endParaRPr kumimoji="1" lang="zh-CN" altLang="en-US" sz="2400" b="1" dirty="0">
                <a:solidFill>
                  <a:srgbClr val="BA1219"/>
                </a:solidFill>
                <a:cs typeface="+mn-ea"/>
                <a:sym typeface="+mn-lt"/>
              </a:endParaRPr>
            </a:p>
          </p:txBody>
        </p:sp>
      </p:grpSp>
      <p:grpSp>
        <p:nvGrpSpPr>
          <p:cNvPr id="8" name="组合 7"/>
          <p:cNvGrpSpPr/>
          <p:nvPr/>
        </p:nvGrpSpPr>
        <p:grpSpPr>
          <a:xfrm>
            <a:off x="874395" y="2503170"/>
            <a:ext cx="10442575" cy="4215765"/>
            <a:chOff x="874712" y="2503125"/>
            <a:chExt cx="10442575" cy="3481749"/>
          </a:xfrm>
        </p:grpSpPr>
        <p:sp>
          <p:nvSpPr>
            <p:cNvPr id="2" name="圆角矩形 1"/>
            <p:cNvSpPr/>
            <p:nvPr/>
          </p:nvSpPr>
          <p:spPr>
            <a:xfrm>
              <a:off x="874712" y="2503125"/>
              <a:ext cx="10442575" cy="3481749"/>
            </a:xfrm>
            <a:prstGeom prst="roundRect">
              <a:avLst>
                <a:gd name="adj" fmla="val 6437"/>
              </a:avLst>
            </a:prstGeom>
            <a:noFill/>
            <a:ln>
              <a:solidFill>
                <a:srgbClr val="BA12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nSpc>
                  <a:spcPct val="150000"/>
                </a:lnSpc>
              </a:pPr>
              <a:endParaRPr kumimoji="1" lang="zh-CN" altLang="en-US" sz="1400" b="1" dirty="0">
                <a:solidFill>
                  <a:schemeClr val="tx1">
                    <a:lumMod val="85000"/>
                    <a:lumOff val="15000"/>
                  </a:schemeClr>
                </a:solidFill>
                <a:cs typeface="+mn-ea"/>
                <a:sym typeface="+mn-lt"/>
              </a:endParaRPr>
            </a:p>
          </p:txBody>
        </p:sp>
        <p:sp>
          <p:nvSpPr>
            <p:cNvPr id="21" name="矩形 20"/>
            <p:cNvSpPr/>
            <p:nvPr/>
          </p:nvSpPr>
          <p:spPr>
            <a:xfrm>
              <a:off x="1165628" y="3214741"/>
              <a:ext cx="9678835" cy="322580"/>
            </a:xfrm>
            <a:prstGeom prst="rect">
              <a:avLst/>
            </a:prstGeom>
          </p:spPr>
          <p:txBody>
            <a:bodyPr wrap="square" lIns="0" tIns="0" rIns="0" bIns="0">
              <a:spAutoFit/>
            </a:bodyPr>
            <a:p>
              <a:pPr marL="285750" indent="-285750" defTabSz="914400">
                <a:lnSpc>
                  <a:spcPct val="150000"/>
                </a:lnSpc>
                <a:buFont typeface="Arial" panose="020B0604020202020204" pitchFamily="34" charset="0"/>
                <a:buChar char="•"/>
                <a:defRPr/>
              </a:pPr>
              <a:endParaRPr lang="zh-CN" altLang="en-US" sz="1400" b="1" dirty="0">
                <a:solidFill>
                  <a:schemeClr val="tx1">
                    <a:lumMod val="95000"/>
                    <a:lumOff val="5000"/>
                  </a:schemeClr>
                </a:solidFill>
                <a:cs typeface="+mn-ea"/>
                <a:sym typeface="+mn-lt"/>
              </a:endParaRPr>
            </a:p>
          </p:txBody>
        </p:sp>
      </p:grpSp>
      <p:sp>
        <p:nvSpPr>
          <p:cNvPr id="22" name="圆角矩形 21"/>
          <p:cNvSpPr/>
          <p:nvPr/>
        </p:nvSpPr>
        <p:spPr>
          <a:xfrm>
            <a:off x="1165860" y="1719580"/>
            <a:ext cx="5550535" cy="924560"/>
          </a:xfrm>
          <a:prstGeom prst="roundRect">
            <a:avLst/>
          </a:prstGeom>
          <a:gradFill>
            <a:gsLst>
              <a:gs pos="100000">
                <a:srgbClr val="F12325"/>
              </a:gs>
              <a:gs pos="20000">
                <a:srgbClr val="CF202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kumimoji="1" lang="zh-CN" altLang="en-US" sz="2400" b="1" dirty="0">
                <a:solidFill>
                  <a:srgbClr val="FAEED8"/>
                </a:solidFill>
                <a:cs typeface="+mn-ea"/>
                <a:sym typeface="+mn-lt"/>
              </a:rPr>
              <a:t>深刻认识当代中国共产党人的奋斗目标</a:t>
            </a:r>
            <a:endParaRPr kumimoji="1" lang="zh-CN" altLang="en-US" sz="2400" b="1" dirty="0">
              <a:solidFill>
                <a:srgbClr val="FAEED8"/>
              </a:solidFill>
              <a:cs typeface="+mn-ea"/>
              <a:sym typeface="+mn-lt"/>
            </a:endParaRPr>
          </a:p>
        </p:txBody>
      </p:sp>
      <p:pic>
        <p:nvPicPr>
          <p:cNvPr id="7" name="图片 6" descr="c0b3dac9353caabd58c2154cc2ef597"/>
          <p:cNvPicPr>
            <a:picLocks noChangeAspect="1"/>
          </p:cNvPicPr>
          <p:nvPr/>
        </p:nvPicPr>
        <p:blipFill>
          <a:blip r:embed="rId1"/>
          <a:srcRect l="2367" t="3546" r="4484" b="1560"/>
          <a:stretch>
            <a:fillRect/>
          </a:stretch>
        </p:blipFill>
        <p:spPr>
          <a:xfrm>
            <a:off x="1165225" y="3136900"/>
            <a:ext cx="3201035" cy="2314575"/>
          </a:xfrm>
          <a:prstGeom prst="rect">
            <a:avLst/>
          </a:prstGeom>
        </p:spPr>
      </p:pic>
      <p:pic>
        <p:nvPicPr>
          <p:cNvPr id="9" name="图片 8" descr="7e288105f39bd80a94260e8e8475f9f"/>
          <p:cNvPicPr>
            <a:picLocks noChangeAspect="1"/>
          </p:cNvPicPr>
          <p:nvPr/>
        </p:nvPicPr>
        <p:blipFill>
          <a:blip r:embed="rId2"/>
          <a:srcRect r="2672"/>
          <a:stretch>
            <a:fillRect/>
          </a:stretch>
        </p:blipFill>
        <p:spPr>
          <a:xfrm>
            <a:off x="4501515" y="3136900"/>
            <a:ext cx="3199765" cy="2314575"/>
          </a:xfrm>
          <a:prstGeom prst="rect">
            <a:avLst/>
          </a:prstGeom>
        </p:spPr>
      </p:pic>
      <p:pic>
        <p:nvPicPr>
          <p:cNvPr id="10" name="图片 9" descr="e264567cde4b1a53683dc6aed7bd22a"/>
          <p:cNvPicPr>
            <a:picLocks noChangeAspect="1"/>
          </p:cNvPicPr>
          <p:nvPr/>
        </p:nvPicPr>
        <p:blipFill>
          <a:blip r:embed="rId3"/>
          <a:srcRect r="5970"/>
          <a:stretch>
            <a:fillRect/>
          </a:stretch>
        </p:blipFill>
        <p:spPr>
          <a:xfrm>
            <a:off x="7835900" y="3136265"/>
            <a:ext cx="3200400" cy="2315210"/>
          </a:xfrm>
          <a:prstGeom prst="rect">
            <a:avLst/>
          </a:prstGeom>
        </p:spPr>
      </p:pic>
      <p:pic>
        <p:nvPicPr>
          <p:cNvPr id="30" name="图片 29"/>
          <p:cNvPicPr>
            <a:picLocks noChangeAspect="1"/>
          </p:cNvPicPr>
          <p:nvPr/>
        </p:nvPicPr>
        <p:blipFill>
          <a:blip r:embed="rId4"/>
          <a:stretch>
            <a:fillRect/>
          </a:stretch>
        </p:blipFill>
        <p:spPr>
          <a:xfrm>
            <a:off x="742315" y="495935"/>
            <a:ext cx="1033145" cy="989330"/>
          </a:xfrm>
          <a:prstGeom prst="rect">
            <a:avLst/>
          </a:prstGeom>
        </p:spPr>
      </p:pic>
      <p:sp>
        <p:nvSpPr>
          <p:cNvPr id="100" name="文本框 99"/>
          <p:cNvSpPr txBox="1"/>
          <p:nvPr/>
        </p:nvSpPr>
        <p:spPr>
          <a:xfrm>
            <a:off x="1166495" y="2705100"/>
            <a:ext cx="9869170" cy="368300"/>
          </a:xfrm>
          <a:prstGeom prst="rect">
            <a:avLst/>
          </a:prstGeom>
          <a:noFill/>
          <a:ln w="9525">
            <a:noFill/>
          </a:ln>
        </p:spPr>
        <p:txBody>
          <a:bodyPr wrap="square">
            <a:spAutoFit/>
          </a:bodyPr>
          <a:p>
            <a:pPr indent="0"/>
            <a:r>
              <a:rPr lang="en-US" altLang="zh-CN" sz="1800" b="0">
                <a:latin typeface="微软雅黑" panose="020B0503020204020204" charset="-122"/>
                <a:ea typeface="微软雅黑" panose="020B0503020204020204" charset="-122"/>
              </a:rPr>
              <a:t>       </a:t>
            </a:r>
            <a:r>
              <a:rPr lang="zh-CN" sz="1800" b="0">
                <a:latin typeface="微软雅黑" panose="020B0503020204020204" charset="-122"/>
                <a:ea typeface="微软雅黑" panose="020B0503020204020204" charset="-122"/>
              </a:rPr>
              <a:t>中国共产党为了民族的新生而生，为了民族的复兴而兴</a:t>
            </a:r>
            <a:endParaRPr lang="zh-CN">
              <a:latin typeface="微软雅黑" panose="020B0503020204020204" charset="-122"/>
              <a:ea typeface="微软雅黑" panose="020B0503020204020204" charset="-122"/>
            </a:endParaRPr>
          </a:p>
        </p:txBody>
      </p:sp>
      <p:pic>
        <p:nvPicPr>
          <p:cNvPr id="29" name="图片 28"/>
          <p:cNvPicPr>
            <a:picLocks noChangeAspect="1"/>
          </p:cNvPicPr>
          <p:nvPr/>
        </p:nvPicPr>
        <p:blipFill>
          <a:blip r:embed="rId5">
            <a:clrChange>
              <a:clrFrom>
                <a:srgbClr val="FFFFFF">
                  <a:alpha val="100000"/>
                </a:srgbClr>
              </a:clrFrom>
              <a:clrTo>
                <a:srgbClr val="FFFFFF">
                  <a:alpha val="100000"/>
                  <a:alpha val="0"/>
                </a:srgbClr>
              </a:clrTo>
            </a:clrChange>
          </a:blip>
          <a:stretch>
            <a:fillRect/>
          </a:stretch>
        </p:blipFill>
        <p:spPr>
          <a:xfrm>
            <a:off x="9719945" y="266700"/>
            <a:ext cx="2219325" cy="714375"/>
          </a:xfrm>
          <a:prstGeom prst="rect">
            <a:avLst/>
          </a:prstGeom>
        </p:spPr>
      </p:pic>
      <p:sp>
        <p:nvSpPr>
          <p:cNvPr id="11" name="文本框 10"/>
          <p:cNvSpPr txBox="1"/>
          <p:nvPr/>
        </p:nvSpPr>
        <p:spPr>
          <a:xfrm>
            <a:off x="1166495" y="5552440"/>
            <a:ext cx="9869805" cy="922020"/>
          </a:xfrm>
          <a:prstGeom prst="rect">
            <a:avLst/>
          </a:prstGeom>
          <a:noFill/>
        </p:spPr>
        <p:txBody>
          <a:bodyPr wrap="square" rtlCol="0" anchor="t">
            <a:spAutoFit/>
          </a:bodyPr>
          <a:p>
            <a:r>
              <a:rPr lang="en-US" altLang="zh-CN"/>
              <a:t>      </a:t>
            </a:r>
            <a:r>
              <a:rPr lang="zh-CN" altLang="en-US"/>
              <a:t>踏在新征程上，全党要自觉捍卫“两个确立”，坚定做到“两个维护”，始终不渝忠诚核心、坚定不移维护核心，牢记初心使命、共同团结奋斗，民族复兴不可逆转将是中国共产党百年奋斗之“果”，更是新时代主动而为、引领而成之“势”</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fade/>
      </p:transition>
    </mc:Choice>
    <mc:Fallback>
      <p:transition spd="slow" advTm="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screen"/>
          <a:stretch>
            <a:fillRect/>
          </a:stretch>
        </p:blipFill>
        <p:spPr>
          <a:xfrm>
            <a:off x="0" y="2116427"/>
            <a:ext cx="12192000" cy="5512725"/>
          </a:xfrm>
          <a:prstGeom prst="rect">
            <a:avLst/>
          </a:prstGeom>
        </p:spPr>
      </p:pic>
      <p:sp>
        <p:nvSpPr>
          <p:cNvPr id="5" name="矩形 4"/>
          <p:cNvSpPr/>
          <p:nvPr/>
        </p:nvSpPr>
        <p:spPr>
          <a:xfrm>
            <a:off x="1869250" y="2116415"/>
            <a:ext cx="6781456" cy="1846580"/>
          </a:xfrm>
          <a:prstGeom prst="rect">
            <a:avLst/>
          </a:prstGeom>
        </p:spPr>
        <p:txBody>
          <a:bodyPr wrap="square" lIns="0" tIns="0" rIns="0" bIns="0">
            <a:spAutoFit/>
          </a:bodyPr>
          <a:lstStyle/>
          <a:p>
            <a:pPr algn="ctr" defTabSz="914400">
              <a:defRPr/>
            </a:pPr>
            <a:r>
              <a:rPr lang="zh-CN" altLang="en-US" sz="6000" dirty="0">
                <a:gradFill>
                  <a:gsLst>
                    <a:gs pos="100000">
                      <a:srgbClr val="F12325"/>
                    </a:gs>
                    <a:gs pos="20000">
                      <a:srgbClr val="CF2021"/>
                    </a:gs>
                  </a:gsLst>
                  <a:lin ang="16200000" scaled="1"/>
                </a:gradFill>
                <a:effectLst>
                  <a:outerShdw blurRad="228600" dist="76200" dir="2700000" algn="tl" rotWithShape="0">
                    <a:srgbClr val="BA1219">
                      <a:alpha val="7000"/>
                    </a:srgbClr>
                  </a:outerShdw>
                </a:effectLst>
                <a:latin typeface="方正小标宋简体" panose="03000509000000000000" charset="-122"/>
                <a:ea typeface="方正小标宋简体" panose="03000509000000000000" charset="-122"/>
                <a:cs typeface="+mn-ea"/>
                <a:sym typeface="+mn-lt"/>
              </a:rPr>
              <a:t>自抗疫之路中汲取奋斗力量</a:t>
            </a:r>
            <a:endParaRPr lang="zh-CN" altLang="en-US" sz="6000" dirty="0">
              <a:gradFill>
                <a:gsLst>
                  <a:gs pos="100000">
                    <a:srgbClr val="F12325"/>
                  </a:gs>
                  <a:gs pos="20000">
                    <a:srgbClr val="CF2021"/>
                  </a:gs>
                </a:gsLst>
                <a:lin ang="16200000" scaled="1"/>
              </a:gradFill>
              <a:effectLst>
                <a:outerShdw blurRad="228600" dist="76200" dir="2700000" algn="tl" rotWithShape="0">
                  <a:srgbClr val="BA1219">
                    <a:alpha val="7000"/>
                  </a:srgbClr>
                </a:outerShdw>
              </a:effectLst>
              <a:latin typeface="方正小标宋简体" panose="03000509000000000000" charset="-122"/>
              <a:ea typeface="方正小标宋简体" panose="03000509000000000000" charset="-122"/>
              <a:cs typeface="+mn-ea"/>
              <a:sym typeface="+mn-lt"/>
            </a:endParaRPr>
          </a:p>
        </p:txBody>
      </p:sp>
      <p:pic>
        <p:nvPicPr>
          <p:cNvPr id="29" name="图片 28"/>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9719945" y="266700"/>
            <a:ext cx="2219325" cy="714375"/>
          </a:xfrm>
          <a:prstGeom prst="rect">
            <a:avLst/>
          </a:prstGeom>
        </p:spPr>
      </p:pic>
      <p:pic>
        <p:nvPicPr>
          <p:cNvPr id="30" name="图片 29"/>
          <p:cNvPicPr>
            <a:picLocks noChangeAspect="1"/>
          </p:cNvPicPr>
          <p:nvPr/>
        </p:nvPicPr>
        <p:blipFill>
          <a:blip r:embed="rId3"/>
          <a:stretch>
            <a:fillRect/>
          </a:stretch>
        </p:blipFill>
        <p:spPr>
          <a:xfrm>
            <a:off x="742315" y="495935"/>
            <a:ext cx="1033145" cy="9893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fade/>
      </p:transition>
    </mc:Choice>
    <mc:Fallback>
      <p:transition spd="slow" advTm="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165628" y="780404"/>
            <a:ext cx="5300575" cy="704728"/>
            <a:chOff x="5262338" y="1456889"/>
            <a:chExt cx="2897600" cy="385245"/>
          </a:xfrm>
        </p:grpSpPr>
        <p:sp>
          <p:nvSpPr>
            <p:cNvPr id="3" name="矩形: 圆角 9"/>
            <p:cNvSpPr/>
            <p:nvPr/>
          </p:nvSpPr>
          <p:spPr>
            <a:xfrm>
              <a:off x="5262338" y="1456889"/>
              <a:ext cx="2897600" cy="385245"/>
            </a:xfrm>
            <a:prstGeom prst="roundRect">
              <a:avLst>
                <a:gd name="adj" fmla="val 50000"/>
              </a:avLst>
            </a:prstGeom>
            <a:solidFill>
              <a:schemeClr val="bg2"/>
            </a:solidFill>
            <a:ln w="6350">
              <a:gradFill flip="none" rotWithShape="1">
                <a:gsLst>
                  <a:gs pos="16000">
                    <a:srgbClr val="C00000">
                      <a:alpha val="0"/>
                    </a:srgbClr>
                  </a:gs>
                  <a:gs pos="100000">
                    <a:srgbClr val="C00000">
                      <a:alpha val="70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文本框 4"/>
            <p:cNvSpPr txBox="1"/>
            <p:nvPr/>
          </p:nvSpPr>
          <p:spPr>
            <a:xfrm>
              <a:off x="5595712" y="1523672"/>
              <a:ext cx="2564226" cy="251667"/>
            </a:xfrm>
            <a:prstGeom prst="rect">
              <a:avLst/>
            </a:prstGeom>
            <a:noFill/>
          </p:spPr>
          <p:txBody>
            <a:bodyPr wrap="square" rtlCol="0">
              <a:spAutoFit/>
            </a:bodyPr>
            <a:lstStyle/>
            <a:p>
              <a:r>
                <a:rPr kumimoji="1" lang="zh-CN" altLang="en-US" sz="2400" b="1" dirty="0">
                  <a:solidFill>
                    <a:srgbClr val="BA1219"/>
                  </a:solidFill>
                  <a:cs typeface="+mn-ea"/>
                  <a:sym typeface="+mn-lt"/>
                </a:rPr>
                <a:t>自抗疫之路中汲取奋斗力量</a:t>
              </a:r>
              <a:endParaRPr kumimoji="1" lang="zh-CN" altLang="en-US" sz="2400" b="1" dirty="0">
                <a:solidFill>
                  <a:srgbClr val="BA1219"/>
                </a:solidFill>
                <a:cs typeface="+mn-ea"/>
                <a:sym typeface="+mn-lt"/>
              </a:endParaRPr>
            </a:p>
          </p:txBody>
        </p:sp>
      </p:grpSp>
      <p:grpSp>
        <p:nvGrpSpPr>
          <p:cNvPr id="8" name="组合 7"/>
          <p:cNvGrpSpPr/>
          <p:nvPr/>
        </p:nvGrpSpPr>
        <p:grpSpPr>
          <a:xfrm>
            <a:off x="874395" y="2503170"/>
            <a:ext cx="10442575" cy="4157345"/>
            <a:chOff x="874712" y="2503125"/>
            <a:chExt cx="10442575" cy="3481749"/>
          </a:xfrm>
        </p:grpSpPr>
        <p:sp>
          <p:nvSpPr>
            <p:cNvPr id="2" name="圆角矩形 1"/>
            <p:cNvSpPr/>
            <p:nvPr/>
          </p:nvSpPr>
          <p:spPr>
            <a:xfrm>
              <a:off x="874712" y="2503125"/>
              <a:ext cx="10442575" cy="3481749"/>
            </a:xfrm>
            <a:prstGeom prst="roundRect">
              <a:avLst>
                <a:gd name="adj" fmla="val 6437"/>
              </a:avLst>
            </a:prstGeom>
            <a:noFill/>
            <a:ln>
              <a:solidFill>
                <a:srgbClr val="BA12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nSpc>
                  <a:spcPct val="150000"/>
                </a:lnSpc>
              </a:pPr>
              <a:endParaRPr kumimoji="1" lang="zh-CN" altLang="en-US" sz="1400" b="1" dirty="0">
                <a:solidFill>
                  <a:schemeClr val="tx1">
                    <a:lumMod val="85000"/>
                    <a:lumOff val="15000"/>
                  </a:schemeClr>
                </a:solidFill>
                <a:cs typeface="+mn-ea"/>
                <a:sym typeface="+mn-lt"/>
              </a:endParaRPr>
            </a:p>
          </p:txBody>
        </p:sp>
        <p:sp>
          <p:nvSpPr>
            <p:cNvPr id="21" name="矩形 20"/>
            <p:cNvSpPr/>
            <p:nvPr/>
          </p:nvSpPr>
          <p:spPr>
            <a:xfrm>
              <a:off x="1165628" y="3214741"/>
              <a:ext cx="9678835" cy="322580"/>
            </a:xfrm>
            <a:prstGeom prst="rect">
              <a:avLst/>
            </a:prstGeom>
          </p:spPr>
          <p:txBody>
            <a:bodyPr wrap="square" lIns="0" tIns="0" rIns="0" bIns="0">
              <a:spAutoFit/>
            </a:bodyPr>
            <a:p>
              <a:pPr marL="285750" indent="-285750" defTabSz="914400">
                <a:lnSpc>
                  <a:spcPct val="150000"/>
                </a:lnSpc>
                <a:buFont typeface="Arial" panose="020B0604020202020204" pitchFamily="34" charset="0"/>
                <a:buChar char="•"/>
                <a:defRPr/>
              </a:pPr>
              <a:endParaRPr lang="zh-CN" altLang="en-US" sz="1400" b="1" dirty="0">
                <a:solidFill>
                  <a:schemeClr val="tx1">
                    <a:lumMod val="95000"/>
                    <a:lumOff val="5000"/>
                  </a:schemeClr>
                </a:solidFill>
                <a:cs typeface="+mn-ea"/>
                <a:sym typeface="+mn-lt"/>
              </a:endParaRPr>
            </a:p>
          </p:txBody>
        </p:sp>
      </p:grpSp>
      <p:sp>
        <p:nvSpPr>
          <p:cNvPr id="22" name="圆角矩形 21"/>
          <p:cNvSpPr/>
          <p:nvPr/>
        </p:nvSpPr>
        <p:spPr>
          <a:xfrm>
            <a:off x="1165860" y="1700530"/>
            <a:ext cx="4303395" cy="924560"/>
          </a:xfrm>
          <a:prstGeom prst="roundRect">
            <a:avLst/>
          </a:prstGeom>
          <a:gradFill>
            <a:gsLst>
              <a:gs pos="100000">
                <a:srgbClr val="F12325"/>
              </a:gs>
              <a:gs pos="20000">
                <a:srgbClr val="CF202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kumimoji="1" lang="zh-CN" altLang="en-US" sz="2400" b="1" dirty="0">
                <a:solidFill>
                  <a:srgbClr val="FAEED8"/>
                </a:solidFill>
                <a:cs typeface="+mn-ea"/>
                <a:sym typeface="+mn-lt"/>
              </a:rPr>
              <a:t>党的领导凸显</a:t>
            </a:r>
            <a:r>
              <a:rPr kumimoji="1" lang="en-US" altLang="zh-CN" sz="2400" b="1" dirty="0">
                <a:solidFill>
                  <a:srgbClr val="FAEED8"/>
                </a:solidFill>
                <a:cs typeface="+mn-ea"/>
                <a:sym typeface="+mn-lt"/>
              </a:rPr>
              <a:t>“</a:t>
            </a:r>
            <a:r>
              <a:rPr kumimoji="1" lang="zh-CN" altLang="en-US" sz="2400" b="1" dirty="0">
                <a:solidFill>
                  <a:srgbClr val="FAEED8"/>
                </a:solidFill>
                <a:cs typeface="+mn-ea"/>
                <a:sym typeface="+mn-lt"/>
              </a:rPr>
              <a:t>关键核心</a:t>
            </a:r>
            <a:r>
              <a:rPr kumimoji="1" lang="en-US" altLang="zh-CN" sz="2400" b="1" dirty="0">
                <a:solidFill>
                  <a:srgbClr val="FAEED8"/>
                </a:solidFill>
                <a:cs typeface="+mn-ea"/>
                <a:sym typeface="+mn-lt"/>
              </a:rPr>
              <a:t>”</a:t>
            </a:r>
            <a:endParaRPr kumimoji="1" lang="en-US" altLang="zh-CN" sz="2400" b="1" dirty="0">
              <a:solidFill>
                <a:srgbClr val="FAEED8"/>
              </a:solidFill>
              <a:cs typeface="+mn-ea"/>
              <a:sym typeface="+mn-lt"/>
            </a:endParaRPr>
          </a:p>
        </p:txBody>
      </p:sp>
      <p:pic>
        <p:nvPicPr>
          <p:cNvPr id="7" name="图片 6" descr="83620f6078e4ee639c4c0b97f51803e"/>
          <p:cNvPicPr>
            <a:picLocks noChangeAspect="1"/>
          </p:cNvPicPr>
          <p:nvPr/>
        </p:nvPicPr>
        <p:blipFill>
          <a:blip r:embed="rId1"/>
          <a:srcRect r="17699"/>
          <a:stretch>
            <a:fillRect/>
          </a:stretch>
        </p:blipFill>
        <p:spPr>
          <a:xfrm>
            <a:off x="937260" y="3242945"/>
            <a:ext cx="2390775" cy="2572385"/>
          </a:xfrm>
          <a:prstGeom prst="rect">
            <a:avLst/>
          </a:prstGeom>
        </p:spPr>
      </p:pic>
      <p:pic>
        <p:nvPicPr>
          <p:cNvPr id="9" name="图片 8" descr="1e8a5eecedc95fc3baecde02f07a1c7"/>
          <p:cNvPicPr>
            <a:picLocks noChangeAspect="1"/>
          </p:cNvPicPr>
          <p:nvPr/>
        </p:nvPicPr>
        <p:blipFill>
          <a:blip r:embed="rId2"/>
          <a:srcRect l="17733" r="17519"/>
          <a:stretch>
            <a:fillRect/>
          </a:stretch>
        </p:blipFill>
        <p:spPr>
          <a:xfrm>
            <a:off x="3575685" y="3242310"/>
            <a:ext cx="2390775" cy="2573020"/>
          </a:xfrm>
          <a:prstGeom prst="rect">
            <a:avLst/>
          </a:prstGeom>
        </p:spPr>
      </p:pic>
      <p:pic>
        <p:nvPicPr>
          <p:cNvPr id="10" name="图片 9" descr="460756933ecc5f483aa930d0d142deb"/>
          <p:cNvPicPr>
            <a:picLocks noChangeAspect="1"/>
          </p:cNvPicPr>
          <p:nvPr/>
        </p:nvPicPr>
        <p:blipFill>
          <a:blip r:embed="rId3"/>
          <a:srcRect r="17686"/>
          <a:stretch>
            <a:fillRect/>
          </a:stretch>
        </p:blipFill>
        <p:spPr>
          <a:xfrm>
            <a:off x="6209030" y="3242310"/>
            <a:ext cx="2391410" cy="2572385"/>
          </a:xfrm>
          <a:prstGeom prst="rect">
            <a:avLst/>
          </a:prstGeom>
        </p:spPr>
      </p:pic>
      <p:pic>
        <p:nvPicPr>
          <p:cNvPr id="11" name="图片 10" descr="d5607e75a80b3c6187cb97aebb1cb98"/>
          <p:cNvPicPr>
            <a:picLocks noChangeAspect="1"/>
          </p:cNvPicPr>
          <p:nvPr/>
        </p:nvPicPr>
        <p:blipFill>
          <a:blip r:embed="rId4"/>
          <a:srcRect r="18000"/>
          <a:stretch>
            <a:fillRect/>
          </a:stretch>
        </p:blipFill>
        <p:spPr>
          <a:xfrm>
            <a:off x="8843010" y="3243580"/>
            <a:ext cx="2399030" cy="2570480"/>
          </a:xfrm>
          <a:prstGeom prst="rect">
            <a:avLst/>
          </a:prstGeom>
        </p:spPr>
      </p:pic>
      <p:pic>
        <p:nvPicPr>
          <p:cNvPr id="30" name="图片 29"/>
          <p:cNvPicPr>
            <a:picLocks noChangeAspect="1"/>
          </p:cNvPicPr>
          <p:nvPr/>
        </p:nvPicPr>
        <p:blipFill>
          <a:blip r:embed="rId5"/>
          <a:stretch>
            <a:fillRect/>
          </a:stretch>
        </p:blipFill>
        <p:spPr>
          <a:xfrm>
            <a:off x="742315" y="495935"/>
            <a:ext cx="1033145" cy="989330"/>
          </a:xfrm>
          <a:prstGeom prst="rect">
            <a:avLst/>
          </a:prstGeom>
        </p:spPr>
      </p:pic>
      <p:sp>
        <p:nvSpPr>
          <p:cNvPr id="100" name="文本框 99"/>
          <p:cNvSpPr txBox="1"/>
          <p:nvPr/>
        </p:nvSpPr>
        <p:spPr>
          <a:xfrm>
            <a:off x="944245" y="2736850"/>
            <a:ext cx="10304145" cy="368300"/>
          </a:xfrm>
          <a:prstGeom prst="rect">
            <a:avLst/>
          </a:prstGeom>
          <a:noFill/>
          <a:ln w="9525">
            <a:noFill/>
          </a:ln>
        </p:spPr>
        <p:txBody>
          <a:bodyPr wrap="square">
            <a:spAutoFit/>
          </a:bodyPr>
          <a:p>
            <a:pPr indent="0"/>
            <a:r>
              <a:rPr lang="en-US" altLang="zh-CN" b="0">
                <a:latin typeface="微软雅黑" panose="020B0503020204020204" charset="-122"/>
                <a:ea typeface="微软雅黑" panose="020B0503020204020204" charset="-122"/>
              </a:rPr>
              <a:t>    </a:t>
            </a:r>
            <a:r>
              <a:rPr lang="zh-CN" b="0">
                <a:latin typeface="微软雅黑" panose="020B0503020204020204" charset="-122"/>
                <a:ea typeface="微软雅黑" panose="020B0503020204020204" charset="-122"/>
              </a:rPr>
              <a:t>坚持和完善党的领导，是党和国家的根本所在、命脉所在，是国家政治稳定、社会和谐的根本保证</a:t>
            </a:r>
            <a:endParaRPr lang="zh-CN">
              <a:latin typeface="微软雅黑" panose="020B0503020204020204" charset="-122"/>
              <a:ea typeface="微软雅黑" panose="020B0503020204020204" charset="-122"/>
            </a:endParaRPr>
          </a:p>
        </p:txBody>
      </p:sp>
      <p:sp>
        <p:nvSpPr>
          <p:cNvPr id="12" name="文本框 11"/>
          <p:cNvSpPr txBox="1"/>
          <p:nvPr/>
        </p:nvSpPr>
        <p:spPr>
          <a:xfrm>
            <a:off x="944245" y="5861685"/>
            <a:ext cx="10304145" cy="645160"/>
          </a:xfrm>
          <a:prstGeom prst="rect">
            <a:avLst/>
          </a:prstGeom>
          <a:noFill/>
          <a:ln w="9525">
            <a:noFill/>
          </a:ln>
        </p:spPr>
        <p:txBody>
          <a:bodyPr wrap="square">
            <a:spAutoFit/>
          </a:bodyPr>
          <a:p>
            <a:pPr indent="0"/>
            <a:r>
              <a:rPr lang="en-US" altLang="zh-CN" sz="1800" b="0">
                <a:latin typeface="微软雅黑" panose="020B0503020204020204" charset="-122"/>
                <a:ea typeface="微软雅黑" panose="020B0503020204020204" charset="-122"/>
              </a:rPr>
              <a:t>      </a:t>
            </a:r>
            <a:r>
              <a:rPr lang="zh-CN" sz="1800" b="0">
                <a:latin typeface="微软雅黑" panose="020B0503020204020204" charset="-122"/>
                <a:ea typeface="微软雅黑" panose="020B0503020204020204" charset="-122"/>
              </a:rPr>
              <a:t>在抗击疫情狙击战中，是党的政治优势、组织优势、密切联系群众优势转化为疫情防控的强大力量，使一波又一波的疫情得到有效遏制</a:t>
            </a:r>
            <a:endParaRPr lang="zh-CN">
              <a:latin typeface="微软雅黑" panose="020B0503020204020204" charset="-122"/>
              <a:ea typeface="微软雅黑" panose="020B0503020204020204" charset="-122"/>
            </a:endParaRPr>
          </a:p>
        </p:txBody>
      </p:sp>
      <p:pic>
        <p:nvPicPr>
          <p:cNvPr id="29" name="图片 28"/>
          <p:cNvPicPr>
            <a:picLocks noChangeAspect="1"/>
          </p:cNvPicPr>
          <p:nvPr/>
        </p:nvPicPr>
        <p:blipFill>
          <a:blip r:embed="rId6">
            <a:clrChange>
              <a:clrFrom>
                <a:srgbClr val="FFFFFF">
                  <a:alpha val="100000"/>
                </a:srgbClr>
              </a:clrFrom>
              <a:clrTo>
                <a:srgbClr val="FFFFFF">
                  <a:alpha val="100000"/>
                  <a:alpha val="0"/>
                </a:srgbClr>
              </a:clrTo>
            </a:clrChange>
          </a:blip>
          <a:stretch>
            <a:fillRect/>
          </a:stretch>
        </p:blipFill>
        <p:spPr>
          <a:xfrm>
            <a:off x="9719945" y="266700"/>
            <a:ext cx="2219325" cy="7143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fade/>
      </p:transition>
    </mc:Choice>
    <mc:Fallback>
      <p:transition spd="slow" advTm="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165628" y="780404"/>
            <a:ext cx="5300575" cy="704728"/>
            <a:chOff x="5262338" y="1456889"/>
            <a:chExt cx="2897600" cy="385245"/>
          </a:xfrm>
        </p:grpSpPr>
        <p:sp>
          <p:nvSpPr>
            <p:cNvPr id="3" name="矩形: 圆角 9"/>
            <p:cNvSpPr/>
            <p:nvPr/>
          </p:nvSpPr>
          <p:spPr>
            <a:xfrm>
              <a:off x="5262338" y="1456889"/>
              <a:ext cx="2897600" cy="385245"/>
            </a:xfrm>
            <a:prstGeom prst="roundRect">
              <a:avLst>
                <a:gd name="adj" fmla="val 50000"/>
              </a:avLst>
            </a:prstGeom>
            <a:solidFill>
              <a:schemeClr val="bg2"/>
            </a:solidFill>
            <a:ln w="6350">
              <a:gradFill flip="none" rotWithShape="1">
                <a:gsLst>
                  <a:gs pos="16000">
                    <a:srgbClr val="C00000">
                      <a:alpha val="0"/>
                    </a:srgbClr>
                  </a:gs>
                  <a:gs pos="100000">
                    <a:srgbClr val="C00000">
                      <a:alpha val="70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文本框 4"/>
            <p:cNvSpPr txBox="1"/>
            <p:nvPr/>
          </p:nvSpPr>
          <p:spPr>
            <a:xfrm>
              <a:off x="5595712" y="1523325"/>
              <a:ext cx="2564226" cy="251667"/>
            </a:xfrm>
            <a:prstGeom prst="rect">
              <a:avLst/>
            </a:prstGeom>
            <a:noFill/>
          </p:spPr>
          <p:txBody>
            <a:bodyPr wrap="square" rtlCol="0">
              <a:spAutoFit/>
            </a:bodyPr>
            <a:lstStyle/>
            <a:p>
              <a:r>
                <a:rPr kumimoji="1" lang="zh-CN" altLang="en-US" sz="2400" b="1" dirty="0">
                  <a:solidFill>
                    <a:srgbClr val="BA1219"/>
                  </a:solidFill>
                  <a:cs typeface="+mn-ea"/>
                  <a:sym typeface="+mn-lt"/>
                </a:rPr>
                <a:t>自抗疫之路中汲取奋斗力量</a:t>
              </a:r>
              <a:endParaRPr kumimoji="1" lang="zh-CN" altLang="en-US" sz="2400" b="1" dirty="0">
                <a:solidFill>
                  <a:srgbClr val="BA1219"/>
                </a:solidFill>
                <a:cs typeface="+mn-ea"/>
                <a:sym typeface="+mn-lt"/>
              </a:endParaRPr>
            </a:p>
          </p:txBody>
        </p:sp>
      </p:grpSp>
      <p:grpSp>
        <p:nvGrpSpPr>
          <p:cNvPr id="8" name="组合 7"/>
          <p:cNvGrpSpPr/>
          <p:nvPr/>
        </p:nvGrpSpPr>
        <p:grpSpPr>
          <a:xfrm>
            <a:off x="874395" y="2503170"/>
            <a:ext cx="10442575" cy="3947795"/>
            <a:chOff x="874712" y="2503125"/>
            <a:chExt cx="10442575" cy="3481749"/>
          </a:xfrm>
        </p:grpSpPr>
        <p:sp>
          <p:nvSpPr>
            <p:cNvPr id="2" name="圆角矩形 1"/>
            <p:cNvSpPr/>
            <p:nvPr/>
          </p:nvSpPr>
          <p:spPr>
            <a:xfrm>
              <a:off x="874712" y="2503125"/>
              <a:ext cx="10442575" cy="3481749"/>
            </a:xfrm>
            <a:prstGeom prst="roundRect">
              <a:avLst>
                <a:gd name="adj" fmla="val 6437"/>
              </a:avLst>
            </a:prstGeom>
            <a:noFill/>
            <a:ln>
              <a:solidFill>
                <a:srgbClr val="BA12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nSpc>
                  <a:spcPct val="150000"/>
                </a:lnSpc>
              </a:pPr>
              <a:endParaRPr kumimoji="1" lang="zh-CN" altLang="en-US" sz="1400" b="1" dirty="0">
                <a:solidFill>
                  <a:schemeClr val="tx1">
                    <a:lumMod val="85000"/>
                    <a:lumOff val="15000"/>
                  </a:schemeClr>
                </a:solidFill>
                <a:cs typeface="+mn-ea"/>
                <a:sym typeface="+mn-lt"/>
              </a:endParaRPr>
            </a:p>
          </p:txBody>
        </p:sp>
        <p:sp>
          <p:nvSpPr>
            <p:cNvPr id="21" name="矩形 20"/>
            <p:cNvSpPr/>
            <p:nvPr/>
          </p:nvSpPr>
          <p:spPr>
            <a:xfrm>
              <a:off x="1165628" y="3214741"/>
              <a:ext cx="9678835" cy="322580"/>
            </a:xfrm>
            <a:prstGeom prst="rect">
              <a:avLst/>
            </a:prstGeom>
          </p:spPr>
          <p:txBody>
            <a:bodyPr wrap="square" lIns="0" tIns="0" rIns="0" bIns="0">
              <a:spAutoFit/>
            </a:bodyPr>
            <a:p>
              <a:pPr marL="285750" indent="-285750" defTabSz="914400">
                <a:lnSpc>
                  <a:spcPct val="150000"/>
                </a:lnSpc>
                <a:buFont typeface="Arial" panose="020B0604020202020204" pitchFamily="34" charset="0"/>
                <a:buChar char="•"/>
                <a:defRPr/>
              </a:pPr>
              <a:endParaRPr lang="zh-CN" altLang="en-US" sz="1400" b="1" dirty="0">
                <a:solidFill>
                  <a:schemeClr val="tx1">
                    <a:lumMod val="95000"/>
                    <a:lumOff val="5000"/>
                  </a:schemeClr>
                </a:solidFill>
                <a:cs typeface="+mn-ea"/>
                <a:sym typeface="+mn-lt"/>
              </a:endParaRPr>
            </a:p>
          </p:txBody>
        </p:sp>
      </p:grpSp>
      <p:sp>
        <p:nvSpPr>
          <p:cNvPr id="22" name="圆角矩形 21"/>
          <p:cNvSpPr/>
          <p:nvPr/>
        </p:nvSpPr>
        <p:spPr>
          <a:xfrm>
            <a:off x="1165860" y="1710055"/>
            <a:ext cx="4303395" cy="924560"/>
          </a:xfrm>
          <a:prstGeom prst="roundRect">
            <a:avLst/>
          </a:prstGeom>
          <a:gradFill>
            <a:gsLst>
              <a:gs pos="100000">
                <a:srgbClr val="F12325"/>
              </a:gs>
              <a:gs pos="20000">
                <a:srgbClr val="CF202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kumimoji="1" lang="zh-CN" altLang="en-US" sz="2400" b="1" dirty="0">
                <a:solidFill>
                  <a:srgbClr val="FAEED8"/>
                </a:solidFill>
                <a:cs typeface="+mn-ea"/>
                <a:sym typeface="+mn-lt"/>
              </a:rPr>
              <a:t>支部先行夯实</a:t>
            </a:r>
            <a:r>
              <a:rPr kumimoji="1" lang="en-US" altLang="zh-CN" sz="2400" b="1" dirty="0">
                <a:solidFill>
                  <a:srgbClr val="FAEED8"/>
                </a:solidFill>
                <a:cs typeface="+mn-ea"/>
                <a:sym typeface="+mn-lt"/>
              </a:rPr>
              <a:t>“</a:t>
            </a:r>
            <a:r>
              <a:rPr kumimoji="1" lang="zh-CN" altLang="en-US" sz="2400" b="1" dirty="0">
                <a:solidFill>
                  <a:srgbClr val="FAEED8"/>
                </a:solidFill>
                <a:cs typeface="+mn-ea"/>
                <a:sym typeface="+mn-lt"/>
              </a:rPr>
              <a:t>组织保障</a:t>
            </a:r>
            <a:r>
              <a:rPr kumimoji="1" lang="en-US" altLang="zh-CN" sz="2400" b="1" dirty="0">
                <a:solidFill>
                  <a:srgbClr val="FAEED8"/>
                </a:solidFill>
                <a:cs typeface="+mn-ea"/>
                <a:sym typeface="+mn-lt"/>
              </a:rPr>
              <a:t>”</a:t>
            </a:r>
            <a:endParaRPr kumimoji="1" lang="en-US" altLang="zh-CN" sz="2400" b="1" dirty="0">
              <a:solidFill>
                <a:srgbClr val="FAEED8"/>
              </a:solidFill>
              <a:cs typeface="+mn-ea"/>
              <a:sym typeface="+mn-lt"/>
            </a:endParaRPr>
          </a:p>
        </p:txBody>
      </p:sp>
      <p:pic>
        <p:nvPicPr>
          <p:cNvPr id="13" name="图片 12" descr="bb1caafdb8c2f4e34bc024e530f8237"/>
          <p:cNvPicPr>
            <a:picLocks noChangeAspect="1"/>
          </p:cNvPicPr>
          <p:nvPr/>
        </p:nvPicPr>
        <p:blipFill>
          <a:blip r:embed="rId1"/>
          <a:stretch>
            <a:fillRect/>
          </a:stretch>
        </p:blipFill>
        <p:spPr>
          <a:xfrm>
            <a:off x="1032510" y="3737610"/>
            <a:ext cx="3343910" cy="2407285"/>
          </a:xfrm>
          <a:prstGeom prst="rect">
            <a:avLst/>
          </a:prstGeom>
        </p:spPr>
      </p:pic>
      <p:pic>
        <p:nvPicPr>
          <p:cNvPr id="14" name="图片 13" descr="545252fcc67f926928b5300ff013436"/>
          <p:cNvPicPr>
            <a:picLocks noChangeAspect="1"/>
          </p:cNvPicPr>
          <p:nvPr/>
        </p:nvPicPr>
        <p:blipFill>
          <a:blip r:embed="rId2"/>
          <a:srcRect l="18747"/>
          <a:stretch>
            <a:fillRect/>
          </a:stretch>
        </p:blipFill>
        <p:spPr>
          <a:xfrm>
            <a:off x="4428490" y="3738245"/>
            <a:ext cx="3343910" cy="2406650"/>
          </a:xfrm>
          <a:prstGeom prst="rect">
            <a:avLst/>
          </a:prstGeom>
        </p:spPr>
      </p:pic>
      <p:pic>
        <p:nvPicPr>
          <p:cNvPr id="15" name="图片 14" descr="dae0712d45a700489ef14f004838b92"/>
          <p:cNvPicPr>
            <a:picLocks noChangeAspect="1"/>
          </p:cNvPicPr>
          <p:nvPr/>
        </p:nvPicPr>
        <p:blipFill>
          <a:blip r:embed="rId3"/>
          <a:srcRect r="17705"/>
          <a:stretch>
            <a:fillRect/>
          </a:stretch>
        </p:blipFill>
        <p:spPr>
          <a:xfrm>
            <a:off x="7820025" y="3738880"/>
            <a:ext cx="3344545" cy="2406650"/>
          </a:xfrm>
          <a:prstGeom prst="rect">
            <a:avLst/>
          </a:prstGeom>
        </p:spPr>
      </p:pic>
      <p:pic>
        <p:nvPicPr>
          <p:cNvPr id="30" name="图片 29"/>
          <p:cNvPicPr>
            <a:picLocks noChangeAspect="1"/>
          </p:cNvPicPr>
          <p:nvPr/>
        </p:nvPicPr>
        <p:blipFill>
          <a:blip r:embed="rId4"/>
          <a:stretch>
            <a:fillRect/>
          </a:stretch>
        </p:blipFill>
        <p:spPr>
          <a:xfrm>
            <a:off x="742315" y="495935"/>
            <a:ext cx="1033145" cy="989330"/>
          </a:xfrm>
          <a:prstGeom prst="rect">
            <a:avLst/>
          </a:prstGeom>
        </p:spPr>
      </p:pic>
      <p:sp>
        <p:nvSpPr>
          <p:cNvPr id="100" name="文本框 99"/>
          <p:cNvSpPr txBox="1"/>
          <p:nvPr/>
        </p:nvSpPr>
        <p:spPr>
          <a:xfrm>
            <a:off x="1032510" y="2870200"/>
            <a:ext cx="10131425" cy="645160"/>
          </a:xfrm>
          <a:prstGeom prst="rect">
            <a:avLst/>
          </a:prstGeom>
          <a:noFill/>
          <a:ln w="9525">
            <a:noFill/>
          </a:ln>
        </p:spPr>
        <p:txBody>
          <a:bodyPr wrap="square">
            <a:spAutoFit/>
          </a:bodyPr>
          <a:p>
            <a:pPr indent="0"/>
            <a:r>
              <a:rPr lang="en-US" altLang="zh-CN" sz="1800" b="0">
                <a:latin typeface="微软雅黑" panose="020B0503020204020204" charset="-122"/>
                <a:ea typeface="微软雅黑" panose="020B0503020204020204" charset="-122"/>
              </a:rPr>
              <a:t>       </a:t>
            </a:r>
            <a:r>
              <a:rPr lang="zh-CN" sz="1800" b="0">
                <a:latin typeface="微软雅黑" panose="020B0503020204020204" charset="-122"/>
                <a:ea typeface="微软雅黑" panose="020B0503020204020204" charset="-122"/>
              </a:rPr>
              <a:t>任何一项工作的开展都要将党的组织延伸到工作一线，让党的组织成为“前沿指挥部”，只有做到党的组织全覆盖才能确保“有令即行、有禁即止”</a:t>
            </a:r>
            <a:endParaRPr lang="zh-CN" sz="1800" b="0">
              <a:latin typeface="微软雅黑" panose="020B0503020204020204" charset="-122"/>
              <a:ea typeface="微软雅黑" panose="020B0503020204020204" charset="-122"/>
            </a:endParaRPr>
          </a:p>
        </p:txBody>
      </p:sp>
      <p:sp>
        <p:nvSpPr>
          <p:cNvPr id="16" name="文本框 15"/>
          <p:cNvSpPr txBox="1"/>
          <p:nvPr/>
        </p:nvSpPr>
        <p:spPr>
          <a:xfrm>
            <a:off x="1032510" y="6144895"/>
            <a:ext cx="3343910" cy="337185"/>
          </a:xfrm>
          <a:prstGeom prst="rect">
            <a:avLst/>
          </a:prstGeom>
          <a:noFill/>
        </p:spPr>
        <p:txBody>
          <a:bodyPr wrap="square" rtlCol="0" anchor="t">
            <a:spAutoFit/>
          </a:bodyPr>
          <a:p>
            <a:pPr algn="ctr"/>
            <a:r>
              <a:rPr lang="zh-CN" altLang="en-US" sz="1600"/>
              <a:t>后桥村党支部</a:t>
            </a:r>
            <a:endParaRPr lang="zh-CN" altLang="en-US" sz="1600"/>
          </a:p>
        </p:txBody>
      </p:sp>
      <p:sp>
        <p:nvSpPr>
          <p:cNvPr id="17" name="文本框 16"/>
          <p:cNvSpPr txBox="1"/>
          <p:nvPr/>
        </p:nvSpPr>
        <p:spPr>
          <a:xfrm>
            <a:off x="4428490" y="6113780"/>
            <a:ext cx="3343910" cy="337185"/>
          </a:xfrm>
          <a:prstGeom prst="rect">
            <a:avLst/>
          </a:prstGeom>
          <a:noFill/>
        </p:spPr>
        <p:txBody>
          <a:bodyPr wrap="square" rtlCol="0" anchor="t">
            <a:spAutoFit/>
          </a:bodyPr>
          <a:p>
            <a:pPr algn="ctr"/>
            <a:r>
              <a:rPr lang="zh-CN" altLang="en-US" sz="1600"/>
              <a:t>前景新缘物业管理公司党支部</a:t>
            </a:r>
            <a:endParaRPr lang="zh-CN" altLang="en-US" sz="1600"/>
          </a:p>
        </p:txBody>
      </p:sp>
      <p:sp>
        <p:nvSpPr>
          <p:cNvPr id="18" name="文本框 17"/>
          <p:cNvSpPr txBox="1"/>
          <p:nvPr/>
        </p:nvSpPr>
        <p:spPr>
          <a:xfrm>
            <a:off x="7820660" y="6145530"/>
            <a:ext cx="3343910" cy="337185"/>
          </a:xfrm>
          <a:prstGeom prst="rect">
            <a:avLst/>
          </a:prstGeom>
          <a:noFill/>
        </p:spPr>
        <p:txBody>
          <a:bodyPr wrap="square" rtlCol="0" anchor="t">
            <a:spAutoFit/>
          </a:bodyPr>
          <a:p>
            <a:pPr algn="ctr"/>
            <a:r>
              <a:rPr lang="zh-CN" altLang="en-US" sz="1600"/>
              <a:t>宏源南门涮肉党支部</a:t>
            </a:r>
            <a:endParaRPr lang="zh-CN" altLang="en-US" sz="1600"/>
          </a:p>
        </p:txBody>
      </p:sp>
      <p:pic>
        <p:nvPicPr>
          <p:cNvPr id="29" name="图片 28"/>
          <p:cNvPicPr>
            <a:picLocks noChangeAspect="1"/>
          </p:cNvPicPr>
          <p:nvPr/>
        </p:nvPicPr>
        <p:blipFill>
          <a:blip r:embed="rId5">
            <a:clrChange>
              <a:clrFrom>
                <a:srgbClr val="FFFFFF">
                  <a:alpha val="100000"/>
                </a:srgbClr>
              </a:clrFrom>
              <a:clrTo>
                <a:srgbClr val="FFFFFF">
                  <a:alpha val="100000"/>
                  <a:alpha val="0"/>
                </a:srgbClr>
              </a:clrTo>
            </a:clrChange>
          </a:blip>
          <a:stretch>
            <a:fillRect/>
          </a:stretch>
        </p:blipFill>
        <p:spPr>
          <a:xfrm>
            <a:off x="9719945" y="266700"/>
            <a:ext cx="2219325" cy="7143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fade/>
      </p:transition>
    </mc:Choice>
    <mc:Fallback>
      <p:transition spd="slow" advTm="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165628" y="780404"/>
            <a:ext cx="5300575" cy="704728"/>
            <a:chOff x="5262338" y="1456889"/>
            <a:chExt cx="2897600" cy="385245"/>
          </a:xfrm>
        </p:grpSpPr>
        <p:sp>
          <p:nvSpPr>
            <p:cNvPr id="3" name="矩形: 圆角 9"/>
            <p:cNvSpPr/>
            <p:nvPr/>
          </p:nvSpPr>
          <p:spPr>
            <a:xfrm>
              <a:off x="5262338" y="1456889"/>
              <a:ext cx="2897600" cy="385245"/>
            </a:xfrm>
            <a:prstGeom prst="roundRect">
              <a:avLst>
                <a:gd name="adj" fmla="val 50000"/>
              </a:avLst>
            </a:prstGeom>
            <a:solidFill>
              <a:schemeClr val="bg2"/>
            </a:solidFill>
            <a:ln w="6350">
              <a:gradFill flip="none" rotWithShape="1">
                <a:gsLst>
                  <a:gs pos="16000">
                    <a:srgbClr val="C00000">
                      <a:alpha val="0"/>
                    </a:srgbClr>
                  </a:gs>
                  <a:gs pos="100000">
                    <a:srgbClr val="C00000">
                      <a:alpha val="70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文本框 4"/>
            <p:cNvSpPr txBox="1"/>
            <p:nvPr/>
          </p:nvSpPr>
          <p:spPr>
            <a:xfrm>
              <a:off x="5595712" y="1523325"/>
              <a:ext cx="2564226" cy="251667"/>
            </a:xfrm>
            <a:prstGeom prst="rect">
              <a:avLst/>
            </a:prstGeom>
            <a:noFill/>
          </p:spPr>
          <p:txBody>
            <a:bodyPr wrap="square" rtlCol="0">
              <a:spAutoFit/>
            </a:bodyPr>
            <a:lstStyle/>
            <a:p>
              <a:r>
                <a:rPr kumimoji="1" lang="zh-CN" altLang="en-US" sz="2400" b="1" dirty="0">
                  <a:solidFill>
                    <a:srgbClr val="BA1219"/>
                  </a:solidFill>
                  <a:cs typeface="+mn-ea"/>
                  <a:sym typeface="+mn-lt"/>
                </a:rPr>
                <a:t>自抗疫之路中汲取奋斗力量</a:t>
              </a:r>
              <a:endParaRPr kumimoji="1" lang="zh-CN" altLang="en-US" sz="2400" b="1" dirty="0">
                <a:solidFill>
                  <a:srgbClr val="BA1219"/>
                </a:solidFill>
                <a:cs typeface="+mn-ea"/>
                <a:sym typeface="+mn-lt"/>
              </a:endParaRPr>
            </a:p>
          </p:txBody>
        </p:sp>
      </p:grpSp>
      <p:grpSp>
        <p:nvGrpSpPr>
          <p:cNvPr id="8" name="组合 7"/>
          <p:cNvGrpSpPr/>
          <p:nvPr/>
        </p:nvGrpSpPr>
        <p:grpSpPr>
          <a:xfrm>
            <a:off x="874395" y="2503170"/>
            <a:ext cx="10442575" cy="4119880"/>
            <a:chOff x="874712" y="2503125"/>
            <a:chExt cx="10442575" cy="3481749"/>
          </a:xfrm>
        </p:grpSpPr>
        <p:sp>
          <p:nvSpPr>
            <p:cNvPr id="2" name="圆角矩形 1"/>
            <p:cNvSpPr/>
            <p:nvPr/>
          </p:nvSpPr>
          <p:spPr>
            <a:xfrm>
              <a:off x="874712" y="2503125"/>
              <a:ext cx="10442575" cy="3481749"/>
            </a:xfrm>
            <a:prstGeom prst="roundRect">
              <a:avLst>
                <a:gd name="adj" fmla="val 6437"/>
              </a:avLst>
            </a:prstGeom>
            <a:noFill/>
            <a:ln>
              <a:solidFill>
                <a:srgbClr val="BA12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nSpc>
                  <a:spcPct val="150000"/>
                </a:lnSpc>
              </a:pPr>
              <a:endParaRPr kumimoji="1" lang="zh-CN" altLang="en-US" sz="1400" b="1" dirty="0">
                <a:solidFill>
                  <a:schemeClr val="tx1">
                    <a:lumMod val="85000"/>
                    <a:lumOff val="15000"/>
                  </a:schemeClr>
                </a:solidFill>
                <a:cs typeface="+mn-ea"/>
                <a:sym typeface="+mn-lt"/>
              </a:endParaRPr>
            </a:p>
          </p:txBody>
        </p:sp>
        <p:sp>
          <p:nvSpPr>
            <p:cNvPr id="21" name="矩形 20"/>
            <p:cNvSpPr/>
            <p:nvPr/>
          </p:nvSpPr>
          <p:spPr>
            <a:xfrm>
              <a:off x="1165628" y="3214741"/>
              <a:ext cx="9678835" cy="322580"/>
            </a:xfrm>
            <a:prstGeom prst="rect">
              <a:avLst/>
            </a:prstGeom>
          </p:spPr>
          <p:txBody>
            <a:bodyPr wrap="square" lIns="0" tIns="0" rIns="0" bIns="0">
              <a:spAutoFit/>
            </a:bodyPr>
            <a:p>
              <a:pPr marL="285750" indent="-285750" defTabSz="914400">
                <a:lnSpc>
                  <a:spcPct val="150000"/>
                </a:lnSpc>
                <a:buFont typeface="Arial" panose="020B0604020202020204" pitchFamily="34" charset="0"/>
                <a:buChar char="•"/>
                <a:defRPr/>
              </a:pPr>
              <a:endParaRPr lang="zh-CN" altLang="en-US" sz="1400" b="1" dirty="0">
                <a:solidFill>
                  <a:schemeClr val="tx1">
                    <a:lumMod val="95000"/>
                    <a:lumOff val="5000"/>
                  </a:schemeClr>
                </a:solidFill>
                <a:cs typeface="+mn-ea"/>
                <a:sym typeface="+mn-lt"/>
              </a:endParaRPr>
            </a:p>
          </p:txBody>
        </p:sp>
      </p:grpSp>
      <p:sp>
        <p:nvSpPr>
          <p:cNvPr id="22" name="圆角矩形 21"/>
          <p:cNvSpPr/>
          <p:nvPr/>
        </p:nvSpPr>
        <p:spPr>
          <a:xfrm>
            <a:off x="1165860" y="1729105"/>
            <a:ext cx="4303395" cy="924560"/>
          </a:xfrm>
          <a:prstGeom prst="roundRect">
            <a:avLst/>
          </a:prstGeom>
          <a:gradFill>
            <a:gsLst>
              <a:gs pos="100000">
                <a:srgbClr val="F12325"/>
              </a:gs>
              <a:gs pos="20000">
                <a:srgbClr val="CF202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kumimoji="1" lang="zh-CN" altLang="en-US" sz="2400" b="1" dirty="0">
                <a:solidFill>
                  <a:srgbClr val="FAEED8"/>
                </a:solidFill>
                <a:cs typeface="+mn-ea"/>
                <a:sym typeface="+mn-lt"/>
              </a:rPr>
              <a:t>党员先锋彰显</a:t>
            </a:r>
            <a:r>
              <a:rPr kumimoji="1" lang="en-US" altLang="zh-CN" sz="2400" b="1" dirty="0">
                <a:solidFill>
                  <a:srgbClr val="FAEED8"/>
                </a:solidFill>
                <a:cs typeface="+mn-ea"/>
                <a:sym typeface="+mn-lt"/>
              </a:rPr>
              <a:t>“</a:t>
            </a:r>
            <a:r>
              <a:rPr kumimoji="1" lang="zh-CN" altLang="en-US" sz="2400" b="1" dirty="0">
                <a:solidFill>
                  <a:srgbClr val="FAEED8"/>
                </a:solidFill>
                <a:cs typeface="+mn-ea"/>
                <a:sym typeface="+mn-lt"/>
              </a:rPr>
              <a:t>最美逆行</a:t>
            </a:r>
            <a:r>
              <a:rPr kumimoji="1" lang="en-US" altLang="zh-CN" sz="2400" b="1" dirty="0">
                <a:solidFill>
                  <a:srgbClr val="FAEED8"/>
                </a:solidFill>
                <a:cs typeface="+mn-ea"/>
                <a:sym typeface="+mn-lt"/>
              </a:rPr>
              <a:t>”</a:t>
            </a:r>
            <a:endParaRPr kumimoji="1" lang="en-US" altLang="zh-CN" sz="2400" b="1" dirty="0">
              <a:solidFill>
                <a:srgbClr val="FAEED8"/>
              </a:solidFill>
              <a:cs typeface="+mn-ea"/>
              <a:sym typeface="+mn-lt"/>
            </a:endParaRPr>
          </a:p>
        </p:txBody>
      </p:sp>
      <p:pic>
        <p:nvPicPr>
          <p:cNvPr id="7" name="图片 6" descr="bf850cbe9323d249a830180c181c34c"/>
          <p:cNvPicPr>
            <a:picLocks noChangeAspect="1"/>
          </p:cNvPicPr>
          <p:nvPr/>
        </p:nvPicPr>
        <p:blipFill>
          <a:blip r:embed="rId1"/>
          <a:srcRect b="22611"/>
          <a:stretch>
            <a:fillRect/>
          </a:stretch>
        </p:blipFill>
        <p:spPr>
          <a:xfrm>
            <a:off x="1146810" y="3397250"/>
            <a:ext cx="2125345" cy="2754630"/>
          </a:xfrm>
          <a:prstGeom prst="rect">
            <a:avLst/>
          </a:prstGeom>
        </p:spPr>
      </p:pic>
      <p:pic>
        <p:nvPicPr>
          <p:cNvPr id="9" name="图片 8" descr="fe394d91ebb621d97490a3ec98240e2"/>
          <p:cNvPicPr>
            <a:picLocks noChangeAspect="1"/>
          </p:cNvPicPr>
          <p:nvPr/>
        </p:nvPicPr>
        <p:blipFill>
          <a:blip r:embed="rId2"/>
          <a:srcRect b="22259"/>
          <a:stretch>
            <a:fillRect/>
          </a:stretch>
        </p:blipFill>
        <p:spPr>
          <a:xfrm>
            <a:off x="3768090" y="3397250"/>
            <a:ext cx="2118995" cy="2754630"/>
          </a:xfrm>
          <a:prstGeom prst="rect">
            <a:avLst/>
          </a:prstGeom>
        </p:spPr>
      </p:pic>
      <p:pic>
        <p:nvPicPr>
          <p:cNvPr id="10" name="图片 9" descr="dd4713521035bb879517a71ca4c95f5"/>
          <p:cNvPicPr>
            <a:picLocks noChangeAspect="1"/>
          </p:cNvPicPr>
          <p:nvPr/>
        </p:nvPicPr>
        <p:blipFill>
          <a:blip r:embed="rId3"/>
          <a:srcRect b="23485"/>
          <a:stretch>
            <a:fillRect/>
          </a:stretch>
        </p:blipFill>
        <p:spPr>
          <a:xfrm>
            <a:off x="6382385" y="3397250"/>
            <a:ext cx="2152015" cy="2754630"/>
          </a:xfrm>
          <a:prstGeom prst="rect">
            <a:avLst/>
          </a:prstGeom>
        </p:spPr>
      </p:pic>
      <p:pic>
        <p:nvPicPr>
          <p:cNvPr id="11" name="图片 10" descr="b9b051d5d1bfa2b81e32cf63a9da6ac"/>
          <p:cNvPicPr>
            <a:picLocks noChangeAspect="1"/>
          </p:cNvPicPr>
          <p:nvPr/>
        </p:nvPicPr>
        <p:blipFill>
          <a:blip r:embed="rId4"/>
          <a:srcRect b="18087"/>
          <a:stretch>
            <a:fillRect/>
          </a:stretch>
        </p:blipFill>
        <p:spPr>
          <a:xfrm>
            <a:off x="9029065" y="3397250"/>
            <a:ext cx="2090420" cy="2753360"/>
          </a:xfrm>
          <a:prstGeom prst="rect">
            <a:avLst/>
          </a:prstGeom>
        </p:spPr>
      </p:pic>
      <p:pic>
        <p:nvPicPr>
          <p:cNvPr id="30" name="图片 29"/>
          <p:cNvPicPr>
            <a:picLocks noChangeAspect="1"/>
          </p:cNvPicPr>
          <p:nvPr/>
        </p:nvPicPr>
        <p:blipFill>
          <a:blip r:embed="rId5"/>
          <a:stretch>
            <a:fillRect/>
          </a:stretch>
        </p:blipFill>
        <p:spPr>
          <a:xfrm>
            <a:off x="742315" y="495935"/>
            <a:ext cx="1033145" cy="989330"/>
          </a:xfrm>
          <a:prstGeom prst="rect">
            <a:avLst/>
          </a:prstGeom>
        </p:spPr>
      </p:pic>
      <p:sp>
        <p:nvSpPr>
          <p:cNvPr id="100" name="文本框 99"/>
          <p:cNvSpPr txBox="1"/>
          <p:nvPr/>
        </p:nvSpPr>
        <p:spPr>
          <a:xfrm>
            <a:off x="1146175" y="2747010"/>
            <a:ext cx="9973945" cy="645160"/>
          </a:xfrm>
          <a:prstGeom prst="rect">
            <a:avLst/>
          </a:prstGeom>
          <a:noFill/>
          <a:ln w="9525">
            <a:noFill/>
          </a:ln>
        </p:spPr>
        <p:txBody>
          <a:bodyPr wrap="square">
            <a:spAutoFit/>
          </a:bodyPr>
          <a:p>
            <a:pPr indent="0"/>
            <a:r>
              <a:rPr lang="en-US" altLang="zh-CN" b="0">
                <a:latin typeface="微软雅黑" panose="020B0503020204020204" charset="-122"/>
                <a:ea typeface="微软雅黑" panose="020B0503020204020204" charset="-122"/>
              </a:rPr>
              <a:t>       </a:t>
            </a:r>
            <a:r>
              <a:rPr lang="zh-CN" b="0">
                <a:latin typeface="微软雅黑" panose="020B0503020204020204" charset="-122"/>
                <a:ea typeface="微软雅黑" panose="020B0503020204020204" charset="-122"/>
              </a:rPr>
              <a:t>习近平总书记强调：“关键时刻冲得上去、危难关头豁得出来，才是真正的共产党人”，冲锋在前，是共产党人的精神基因</a:t>
            </a:r>
            <a:endParaRPr lang="zh-CN">
              <a:latin typeface="微软雅黑" panose="020B0503020204020204" charset="-122"/>
              <a:ea typeface="微软雅黑" panose="020B0503020204020204" charset="-122"/>
            </a:endParaRPr>
          </a:p>
        </p:txBody>
      </p:sp>
      <p:pic>
        <p:nvPicPr>
          <p:cNvPr id="29" name="图片 28"/>
          <p:cNvPicPr>
            <a:picLocks noChangeAspect="1"/>
          </p:cNvPicPr>
          <p:nvPr/>
        </p:nvPicPr>
        <p:blipFill>
          <a:blip r:embed="rId6">
            <a:clrChange>
              <a:clrFrom>
                <a:srgbClr val="FFFFFF">
                  <a:alpha val="100000"/>
                </a:srgbClr>
              </a:clrFrom>
              <a:clrTo>
                <a:srgbClr val="FFFFFF">
                  <a:alpha val="100000"/>
                  <a:alpha val="0"/>
                </a:srgbClr>
              </a:clrTo>
            </a:clrChange>
          </a:blip>
          <a:stretch>
            <a:fillRect/>
          </a:stretch>
        </p:blipFill>
        <p:spPr>
          <a:xfrm>
            <a:off x="9719945" y="266700"/>
            <a:ext cx="2219325" cy="714375"/>
          </a:xfrm>
          <a:prstGeom prst="rect">
            <a:avLst/>
          </a:prstGeom>
        </p:spPr>
      </p:pic>
      <p:sp>
        <p:nvSpPr>
          <p:cNvPr id="12" name="文本框 11"/>
          <p:cNvSpPr txBox="1"/>
          <p:nvPr/>
        </p:nvSpPr>
        <p:spPr>
          <a:xfrm>
            <a:off x="1108710" y="6238240"/>
            <a:ext cx="9973310" cy="368300"/>
          </a:xfrm>
          <a:prstGeom prst="rect">
            <a:avLst/>
          </a:prstGeom>
          <a:noFill/>
          <a:ln w="9525">
            <a:noFill/>
          </a:ln>
        </p:spPr>
        <p:txBody>
          <a:bodyPr wrap="square">
            <a:spAutoFit/>
          </a:bodyPr>
          <a:p>
            <a:pPr indent="0"/>
            <a:r>
              <a:rPr lang="en-US" altLang="zh-CN" sz="1800" b="0">
                <a:latin typeface="微软雅黑" panose="020B0503020204020204" charset="-122"/>
                <a:ea typeface="微软雅黑" panose="020B0503020204020204" charset="-122"/>
              </a:rPr>
              <a:t>      </a:t>
            </a:r>
            <a:r>
              <a:rPr lang="zh-CN" sz="1800" b="0">
                <a:latin typeface="微软雅黑" panose="020B0503020204020204" charset="-122"/>
                <a:ea typeface="微软雅黑" panose="020B0503020204020204" charset="-122"/>
              </a:rPr>
              <a:t>奔赴“疫”线、临危不惧、勇担使命、不分昼夜，用生命守护疫情防控“第一道防线”！</a:t>
            </a:r>
            <a:endParaRPr lang="zh-CN">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fade/>
      </p:transition>
    </mc:Choice>
    <mc:Fallback>
      <p:transition spd="slow" advTm="0">
        <p:fade/>
      </p:transition>
    </mc:Fallback>
  </mc:AlternateContent>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第一PPT，www.1ppt.com">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l4mfl0ga">
      <a:majorFont>
        <a:latin typeface="微软雅黑"/>
        <a:ea typeface="微软雅黑"/>
        <a:cs typeface=""/>
      </a:majorFont>
      <a:minorFont>
        <a:latin typeface="微软雅黑"/>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1967</Words>
  <Application>WPS 演示</Application>
  <PresentationFormat>自定义</PresentationFormat>
  <Paragraphs>104</Paragraphs>
  <Slides>15</Slides>
  <Notes>23</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15</vt:i4>
      </vt:variant>
    </vt:vector>
  </HeadingPairs>
  <TitlesOfParts>
    <vt:vector size="29" baseType="lpstr">
      <vt:lpstr>Arial</vt:lpstr>
      <vt:lpstr>宋体</vt:lpstr>
      <vt:lpstr>Wingdings</vt:lpstr>
      <vt:lpstr>微软雅黑</vt:lpstr>
      <vt:lpstr>Wingdings</vt:lpstr>
      <vt:lpstr>方正正黑简体</vt:lpstr>
      <vt:lpstr>黑体</vt:lpstr>
      <vt:lpstr>方正小标宋简体</vt:lpstr>
      <vt:lpstr>仿宋_GB2312</vt:lpstr>
      <vt:lpstr>Arial Unicode MS</vt:lpstr>
      <vt:lpstr>等线</vt:lpstr>
      <vt:lpstr>第一PPT，www.1ppt.com</vt:lpstr>
      <vt:lpstr>自定义设计方案</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党史教育大会</dc:title>
  <dc:creator>第一PPT</dc:creator>
  <cp:keywords>www.1ppt.com</cp:keywords>
  <dc:description>www.1ppt.com</dc:description>
  <cp:lastModifiedBy>Administrator</cp:lastModifiedBy>
  <cp:revision>306</cp:revision>
  <dcterms:created xsi:type="dcterms:W3CDTF">2017-08-18T03:02:00Z</dcterms:created>
  <dcterms:modified xsi:type="dcterms:W3CDTF">2022-10-09T06:35:16Z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2052-11.8.2.8555</vt:lpwstr>
  </property>
</Properties>
</file>