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451" r:id="rId6"/>
    <p:sldId id="452" r:id="rId7"/>
    <p:sldId id="453" r:id="rId8"/>
    <p:sldId id="455" r:id="rId9"/>
    <p:sldId id="456" r:id="rId10"/>
    <p:sldId id="477" r:id="rId11"/>
    <p:sldId id="480" r:id="rId12"/>
    <p:sldId id="483" r:id="rId13"/>
    <p:sldId id="505" r:id="rId14"/>
    <p:sldId id="506" r:id="rId15"/>
    <p:sldId id="513" r:id="rId16"/>
    <p:sldId id="313" r:id="rId17"/>
    <p:sldId id="321" r:id="rId18"/>
    <p:sldId id="401" r:id="rId19"/>
    <p:sldId id="314" r:id="rId20"/>
    <p:sldId id="354" r:id="rId21"/>
    <p:sldId id="268" r:id="rId22"/>
    <p:sldId id="262" r:id="rId23"/>
    <p:sldId id="260" r:id="rId24"/>
    <p:sldId id="353" r:id="rId25"/>
    <p:sldId id="355" r:id="rId26"/>
    <p:sldId id="264" r:id="rId27"/>
    <p:sldId id="289" r:id="rId28"/>
    <p:sldId id="274" r:id="rId29"/>
  </p:sldIdLst>
  <p:sldSz cx="12190095" cy="6859270"/>
  <p:notesSz cx="6858000" cy="9144000"/>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99"/>
    <a:srgbClr val="FFFF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ä¸­åº¦æ ·å¼ 2 - å¼ºè°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77" autoAdjust="0"/>
    <p:restoredTop sz="94794" autoAdjust="0"/>
  </p:normalViewPr>
  <p:slideViewPr>
    <p:cSldViewPr>
      <p:cViewPr>
        <p:scale>
          <a:sx n="50" d="100"/>
          <a:sy n="50" d="100"/>
        </p:scale>
        <p:origin x="1402" y="802"/>
      </p:cViewPr>
      <p:guideLst>
        <p:guide orient="horz" pos="2166"/>
        <p:guide pos="3839"/>
      </p:guideLst>
    </p:cSldViewPr>
  </p:slideViewPr>
  <p:notesTextViewPr>
    <p:cViewPr>
      <p:scale>
        <a:sx n="1" d="1"/>
        <a:sy n="1" d="1"/>
      </p:scale>
      <p:origin x="0" y="0"/>
    </p:cViewPr>
  </p:notesTextViewPr>
  <p:sorterViewPr>
    <p:cViewPr>
      <p:scale>
        <a:sx n="33" d="100"/>
        <a:sy n="33" d="100"/>
      </p:scale>
      <p:origin x="0" y="0"/>
    </p:cViewPr>
  </p:sorterViewPr>
  <p:notesViewPr>
    <p:cSldViewPr>
      <p:cViewPr varScale="1">
        <p:scale>
          <a:sx n="63" d="100"/>
          <a:sy n="63" d="100"/>
        </p:scale>
        <p:origin x="-3240" y="-82"/>
      </p:cViewPr>
      <p:guideLst>
        <p:guide orient="horz" pos="2887"/>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true"/>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true"/>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F745CF-6056-4243-83E8-6B6D07A56D6D}" type="datetimeFigureOut">
              <a:rPr lang="zh-CN" altLang="en-US" smtClean="0"/>
            </a:fld>
            <a:endParaRPr lang="zh-CN" altLang="en-US"/>
          </a:p>
        </p:txBody>
      </p:sp>
      <p:sp>
        <p:nvSpPr>
          <p:cNvPr id="4" name="幻灯片图像占位符 3"/>
          <p:cNvSpPr>
            <a:spLocks noGrp="true" noRot="true" noChangeAspect="true"/>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true"/>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true"/>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true"/>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16B4A6-81A5-4238-8525-7C6EBCF44E7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true" noRot="true" noChangeAspect="true"/>
          </p:cNvSpPr>
          <p:nvPr>
            <p:ph type="sldImg"/>
          </p:nvPr>
        </p:nvSpPr>
        <p:spPr>
          <a:xfrm>
            <a:off x="381000" y="685800"/>
            <a:ext cx="6096000" cy="3429000"/>
          </a:xfrm>
        </p:spPr>
      </p:sp>
      <p:sp>
        <p:nvSpPr>
          <p:cNvPr id="3" name="备注占位符 2"/>
          <p:cNvSpPr>
            <a:spLocks noGrp="true"/>
          </p:cNvSpPr>
          <p:nvPr>
            <p:ph type="body" idx="1"/>
          </p:nvPr>
        </p:nvSpPr>
        <p:spPr/>
        <p:txBody>
          <a:bodyPr/>
          <a:lstStyle/>
          <a:p>
            <a:endParaRPr lang="zh-CN" altLang="en-US"/>
          </a:p>
        </p:txBody>
      </p:sp>
      <p:sp>
        <p:nvSpPr>
          <p:cNvPr id="4" name="灯片编号占位符 3"/>
          <p:cNvSpPr>
            <a:spLocks noGrp="true"/>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advTm="5000">
    <p:dissolve/>
  </p:transition>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true"/>
          </p:cNvPicPr>
          <p:nvPr userDrawn="true"/>
        </p:nvPicPr>
        <p:blipFill>
          <a:blip r:embed="rId2" cstate="print">
            <a:extLst>
              <a:ext uri="{28A0092B-C50C-407E-A947-70E740481C1C}">
                <a14:useLocalDpi xmlns:a14="http://schemas.microsoft.com/office/drawing/2010/main" val="false"/>
              </a:ext>
            </a:extLst>
          </a:blip>
          <a:stretch>
            <a:fillRect/>
          </a:stretch>
        </p:blipFill>
        <p:spPr>
          <a:xfrm>
            <a:off x="11376065" y="5748613"/>
            <a:ext cx="814347" cy="1154562"/>
          </a:xfrm>
          <a:prstGeom prst="rect">
            <a:avLst/>
          </a:prstGeom>
        </p:spPr>
      </p:pic>
      <p:pic>
        <p:nvPicPr>
          <p:cNvPr id="11" name="图片 10"/>
          <p:cNvPicPr>
            <a:picLocks noChangeAspect="true"/>
          </p:cNvPicPr>
          <p:nvPr userDrawn="true"/>
        </p:nvPicPr>
        <p:blipFill>
          <a:blip r:embed="rId3">
            <a:extLst>
              <a:ext uri="{28A0092B-C50C-407E-A947-70E740481C1C}">
                <a14:useLocalDpi xmlns:a14="http://schemas.microsoft.com/office/drawing/2010/main" val="false"/>
              </a:ext>
            </a:extLst>
          </a:blip>
          <a:stretch>
            <a:fillRect/>
          </a:stretch>
        </p:blipFill>
        <p:spPr>
          <a:xfrm>
            <a:off x="-1" y="6352576"/>
            <a:ext cx="12190413" cy="551247"/>
          </a:xfrm>
          <a:prstGeom prst="rect">
            <a:avLst/>
          </a:prstGeom>
        </p:spPr>
      </p:pic>
    </p:spTree>
  </p:cSld>
  <p:clrMapOvr>
    <a:masterClrMapping/>
  </p:clrMapOvr>
  <p:transition advTm="5000">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transition advTm="5000">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advTm="5000">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true"/>
          </p:cNvSpPr>
          <p:nvPr>
            <p:ph type="title"/>
          </p:nvPr>
        </p:nvSpPr>
        <p:spPr>
          <a:xfrm>
            <a:off x="838069" y="365193"/>
            <a:ext cx="10513957" cy="1325808"/>
          </a:xfrm>
        </p:spPr>
        <p:txBody>
          <a:bodyPr/>
          <a:lstStyle/>
          <a:p>
            <a:r>
              <a:rPr lang="zh-CN" altLang="en-US"/>
              <a:t>单击此处编辑母版标题样式</a:t>
            </a:r>
            <a:endParaRPr lang="zh-CN" altLang="en-US"/>
          </a:p>
        </p:txBody>
      </p:sp>
      <p:sp>
        <p:nvSpPr>
          <p:cNvPr id="3" name="内容占位符 2"/>
          <p:cNvSpPr>
            <a:spLocks noGrp="true"/>
          </p:cNvSpPr>
          <p:nvPr>
            <p:ph idx="1"/>
          </p:nvPr>
        </p:nvSpPr>
        <p:spPr>
          <a:xfrm>
            <a:off x="838069" y="1825963"/>
            <a:ext cx="10513957" cy="4352144"/>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true"/>
          </p:cNvSpPr>
          <p:nvPr>
            <p:ph type="dt" sz="half" idx="10"/>
          </p:nvPr>
        </p:nvSpPr>
        <p:spPr>
          <a:xfrm>
            <a:off x="838069" y="6357527"/>
            <a:ext cx="2742771" cy="365193"/>
          </a:xfrm>
        </p:spPr>
        <p:txBody>
          <a:bodyPr/>
          <a:lstStyle/>
          <a:p>
            <a:fld id="{B7FFDAE1-EB67-42CF-B593-56AA292DA8C8}" type="datetimeFigureOut">
              <a:rPr lang="zh-CN" altLang="en-US" smtClean="0"/>
            </a:fld>
            <a:endParaRPr lang="zh-CN" altLang="en-US"/>
          </a:p>
        </p:txBody>
      </p:sp>
      <p:sp>
        <p:nvSpPr>
          <p:cNvPr id="5" name="页脚占位符 4"/>
          <p:cNvSpPr>
            <a:spLocks noGrp="true"/>
          </p:cNvSpPr>
          <p:nvPr>
            <p:ph type="ftr" sz="quarter" idx="11"/>
          </p:nvPr>
        </p:nvSpPr>
        <p:spPr>
          <a:xfrm>
            <a:off x="4037969" y="6357527"/>
            <a:ext cx="4114157" cy="365193"/>
          </a:xfrm>
        </p:spPr>
        <p:txBody>
          <a:bodyPr/>
          <a:lstStyle/>
          <a:p>
            <a:endParaRPr lang="zh-CN" altLang="en-US"/>
          </a:p>
        </p:txBody>
      </p:sp>
      <p:sp>
        <p:nvSpPr>
          <p:cNvPr id="6" name="灯片编号占位符 5"/>
          <p:cNvSpPr>
            <a:spLocks noGrp="true"/>
          </p:cNvSpPr>
          <p:nvPr>
            <p:ph type="sldNum" sz="quarter" idx="12"/>
          </p:nvPr>
        </p:nvSpPr>
        <p:spPr>
          <a:xfrm>
            <a:off x="8609255" y="6357527"/>
            <a:ext cx="2742771" cy="365193"/>
          </a:xfrm>
        </p:spPr>
        <p:txBody>
          <a:bodyPr/>
          <a:lstStyle/>
          <a:p>
            <a:fld id="{DA1E6056-67A1-460C-8D55-8E0798092675}" type="slidenum">
              <a:rPr lang="zh-CN" altLang="en-US" smtClean="0"/>
            </a:fld>
            <a:endParaRPr lang="zh-CN" altLang="en-US"/>
          </a:p>
        </p:txBody>
      </p:sp>
    </p:spTree>
  </p:cSld>
  <p:clrMapOvr>
    <a:masterClrMapping/>
  </p:clrMapOvr>
  <p:transition advTm="5000">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pic>
        <p:nvPicPr>
          <p:cNvPr id="4" name="图片 3" descr="5b91f18b02df1"/>
          <p:cNvPicPr>
            <a:picLocks noChangeAspect="true"/>
          </p:cNvPicPr>
          <p:nvPr userDrawn="true"/>
        </p:nvPicPr>
        <p:blipFill>
          <a:blip r:embed="rId2"/>
          <a:stretch>
            <a:fillRect/>
          </a:stretch>
        </p:blipFill>
        <p:spPr>
          <a:xfrm>
            <a:off x="0" y="1270"/>
            <a:ext cx="5961083" cy="6858000"/>
          </a:xfrm>
          <a:prstGeom prst="rect">
            <a:avLst/>
          </a:prstGeom>
        </p:spPr>
      </p:pic>
      <p:pic>
        <p:nvPicPr>
          <p:cNvPr id="3" name="图片 2" descr="5b91f18b02df1"/>
          <p:cNvPicPr>
            <a:picLocks noChangeAspect="true"/>
          </p:cNvPicPr>
          <p:nvPr userDrawn="true"/>
        </p:nvPicPr>
        <p:blipFill>
          <a:blip r:embed="rId2"/>
          <a:stretch>
            <a:fillRect/>
          </a:stretch>
        </p:blipFill>
        <p:spPr>
          <a:xfrm flipH="true">
            <a:off x="5881086" y="1270"/>
            <a:ext cx="6309009" cy="6858635"/>
          </a:xfrm>
          <a:prstGeom prst="rect">
            <a:avLst/>
          </a:prstGeom>
        </p:spPr>
      </p:pic>
      <p:sp>
        <p:nvSpPr>
          <p:cNvPr id="8" name="圆角矩形 7"/>
          <p:cNvSpPr/>
          <p:nvPr userDrawn="true"/>
        </p:nvSpPr>
        <p:spPr>
          <a:xfrm>
            <a:off x="245072" y="241345"/>
            <a:ext cx="11699317" cy="6375946"/>
          </a:xfrm>
          <a:prstGeom prst="roundRect">
            <a:avLst>
              <a:gd name="adj" fmla="val 0"/>
            </a:avLst>
          </a:prstGeom>
          <a:solidFill>
            <a:schemeClr val="bg1"/>
          </a:solidFill>
          <a:ln>
            <a:solidFill>
              <a:schemeClr val="bg1"/>
            </a:solidFill>
          </a:ln>
          <a:effectLst>
            <a:outerShdw blurRad="50800" dist="38100" dir="18900000" sx="99000" sy="99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字魂105号-简雅黑" panose="00000500000000000000" charset="-122"/>
              <a:cs typeface="字魂105号-简雅黑" panose="00000500000000000000" charset="-122"/>
            </a:endParaRPr>
          </a:p>
        </p:txBody>
      </p:sp>
      <p:pic>
        <p:nvPicPr>
          <p:cNvPr id="10" name="图片 9" descr="5c750ecfaba38"/>
          <p:cNvPicPr>
            <a:picLocks noChangeAspect="true"/>
          </p:cNvPicPr>
          <p:nvPr userDrawn="true"/>
        </p:nvPicPr>
        <p:blipFill>
          <a:blip r:embed="rId3" cstate="screen"/>
          <a:stretch>
            <a:fillRect/>
          </a:stretch>
        </p:blipFill>
        <p:spPr>
          <a:xfrm>
            <a:off x="296499" y="319464"/>
            <a:ext cx="700296" cy="69100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5.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56003" name="Rectangle 3"/>
          <p:cNvSpPr>
            <a:spLocks noChangeArrowheads="true"/>
          </p:cNvSpPr>
          <p:nvPr/>
        </p:nvSpPr>
        <p:spPr bwMode="auto">
          <a:xfrm>
            <a:off x="623855" y="6526136"/>
            <a:ext cx="1920429" cy="196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958" tIns="46479" rIns="92958" bIns="46479"/>
          <a:lstStyle/>
          <a:p>
            <a:pPr algn="ctr" defTabSz="914400" eaLnBrk="0" fontAlgn="base" hangingPunct="0">
              <a:spcBef>
                <a:spcPct val="0"/>
              </a:spcBef>
              <a:spcAft>
                <a:spcPct val="0"/>
              </a:spcAft>
              <a:buFont typeface="Arial" panose="02080604020202020204" pitchFamily="34" charset="0"/>
              <a:buNone/>
            </a:pPr>
            <a:r>
              <a:rPr lang="de-DE" altLang="en-US" sz="1000" b="1" i="1">
                <a:solidFill>
                  <a:srgbClr val="FFFFFF"/>
                </a:solidFill>
                <a:ea typeface="华文细黑" pitchFamily="2" charset="-122"/>
              </a:rPr>
              <a:t>Page </a:t>
            </a:r>
            <a:r>
              <a:rPr lang="de-DE" altLang="en-US" sz="1000" b="1" i="1">
                <a:solidFill>
                  <a:srgbClr val="FFFFFF"/>
                </a:solidFill>
                <a:ea typeface="华文细黑" pitchFamily="2" charset="-122"/>
                <a:sym typeface="MS UI Gothic" panose="020B0600070205080204" pitchFamily="34" charset="-128"/>
              </a:rPr>
              <a:t></a:t>
            </a:r>
            <a:r>
              <a:rPr lang="de-DE" altLang="en-US" sz="1000" b="1" i="1">
                <a:solidFill>
                  <a:srgbClr val="FFFFFF"/>
                </a:solidFill>
                <a:ea typeface="华文细黑" pitchFamily="2" charset="-122"/>
              </a:rPr>
              <a:t> </a:t>
            </a:r>
            <a:fld id="{4FCDD705-F6AA-489F-ABE8-CA79C0192DD6}" type="slidenum">
              <a:rPr lang="zh-CN" altLang="en-US" sz="1000" b="1" i="1">
                <a:solidFill>
                  <a:srgbClr val="FFFFFF"/>
                </a:solidFill>
                <a:ea typeface="华文细黑" pitchFamily="2" charset="-122"/>
              </a:rPr>
            </a:fld>
            <a:endParaRPr lang="en-US" sz="1000" b="1" i="1">
              <a:solidFill>
                <a:srgbClr val="FFFFFF"/>
              </a:solidFill>
              <a:ea typeface="华文细黑" pitchFamily="2" charset="-122"/>
            </a:endParaRPr>
          </a:p>
        </p:txBody>
      </p:sp>
      <p:sp>
        <p:nvSpPr>
          <p:cNvPr id="4" name="矩形 3"/>
          <p:cNvSpPr/>
          <p:nvPr userDrawn="true"/>
        </p:nvSpPr>
        <p:spPr bwMode="auto">
          <a:xfrm>
            <a:off x="0" y="-1"/>
            <a:ext cx="12190412" cy="6903823"/>
          </a:xfrm>
          <a:prstGeom prst="rect">
            <a:avLst/>
          </a:prstGeom>
          <a:blipFill dpi="0" rotWithShape="true">
            <a:blip r:embed="rId7">
              <a:alphaModFix amt="31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false" compatLnSpc="true"/>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80604020202020204" pitchFamily="34" charset="0"/>
              <a:ea typeface="华文细黑"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advTm="5000">
    <p:dissolve/>
  </p:transition>
  <p:timing>
    <p:tnLst>
      <p:par>
        <p:cTn id="1" dur="indefinite" restart="never" nodeType="tmRoot"/>
      </p:par>
    </p:tnLst>
  </p:timing>
  <p:txStyles>
    <p:titleStyle>
      <a:lvl1pPr algn="l" rtl="0" fontAlgn="base">
        <a:spcBef>
          <a:spcPct val="0"/>
        </a:spcBef>
        <a:spcAft>
          <a:spcPct val="0"/>
        </a:spcAft>
        <a:defRPr sz="2600" b="1">
          <a:solidFill>
            <a:schemeClr val="tx1"/>
          </a:solidFill>
          <a:latin typeface="+mj-lt"/>
          <a:ea typeface="+mj-ea"/>
          <a:cs typeface="+mj-cs"/>
        </a:defRPr>
      </a:lvl1pPr>
      <a:lvl2pPr algn="l" rtl="0" fontAlgn="base">
        <a:spcBef>
          <a:spcPct val="0"/>
        </a:spcBef>
        <a:spcAft>
          <a:spcPct val="0"/>
        </a:spcAft>
        <a:defRPr sz="2600" b="1">
          <a:solidFill>
            <a:schemeClr val="tx1"/>
          </a:solidFill>
          <a:latin typeface="Arial" panose="02080604020202020204" pitchFamily="34" charset="0"/>
          <a:ea typeface="宋体" pitchFamily="2" charset="-122"/>
        </a:defRPr>
      </a:lvl2pPr>
      <a:lvl3pPr algn="l" rtl="0" fontAlgn="base">
        <a:spcBef>
          <a:spcPct val="0"/>
        </a:spcBef>
        <a:spcAft>
          <a:spcPct val="0"/>
        </a:spcAft>
        <a:defRPr sz="2600" b="1">
          <a:solidFill>
            <a:schemeClr val="tx1"/>
          </a:solidFill>
          <a:latin typeface="Arial" panose="02080604020202020204" pitchFamily="34" charset="0"/>
          <a:ea typeface="宋体" pitchFamily="2" charset="-122"/>
        </a:defRPr>
      </a:lvl3pPr>
      <a:lvl4pPr algn="l" rtl="0" fontAlgn="base">
        <a:spcBef>
          <a:spcPct val="0"/>
        </a:spcBef>
        <a:spcAft>
          <a:spcPct val="0"/>
        </a:spcAft>
        <a:defRPr sz="2600" b="1">
          <a:solidFill>
            <a:schemeClr val="tx1"/>
          </a:solidFill>
          <a:latin typeface="Arial" panose="02080604020202020204" pitchFamily="34" charset="0"/>
          <a:ea typeface="宋体" pitchFamily="2" charset="-122"/>
        </a:defRPr>
      </a:lvl4pPr>
      <a:lvl5pPr algn="l" rtl="0" fontAlgn="base">
        <a:spcBef>
          <a:spcPct val="0"/>
        </a:spcBef>
        <a:spcAft>
          <a:spcPct val="0"/>
        </a:spcAft>
        <a:defRPr sz="2600" b="1">
          <a:solidFill>
            <a:schemeClr val="tx1"/>
          </a:solidFill>
          <a:latin typeface="Arial" panose="02080604020202020204" pitchFamily="34" charset="0"/>
          <a:ea typeface="宋体" pitchFamily="2" charset="-122"/>
        </a:defRPr>
      </a:lvl5pPr>
      <a:lvl6pPr marL="464820" algn="l" rtl="0" fontAlgn="base">
        <a:spcBef>
          <a:spcPct val="0"/>
        </a:spcBef>
        <a:spcAft>
          <a:spcPct val="0"/>
        </a:spcAft>
        <a:defRPr sz="2600" b="1">
          <a:solidFill>
            <a:schemeClr val="tx1"/>
          </a:solidFill>
          <a:latin typeface="Arial" panose="02080604020202020204" pitchFamily="34" charset="0"/>
          <a:ea typeface="宋体" pitchFamily="2" charset="-122"/>
        </a:defRPr>
      </a:lvl6pPr>
      <a:lvl7pPr marL="929640" algn="l" rtl="0" fontAlgn="base">
        <a:spcBef>
          <a:spcPct val="0"/>
        </a:spcBef>
        <a:spcAft>
          <a:spcPct val="0"/>
        </a:spcAft>
        <a:defRPr sz="2600" b="1">
          <a:solidFill>
            <a:schemeClr val="tx1"/>
          </a:solidFill>
          <a:latin typeface="Arial" panose="02080604020202020204" pitchFamily="34" charset="0"/>
          <a:ea typeface="宋体" pitchFamily="2" charset="-122"/>
        </a:defRPr>
      </a:lvl7pPr>
      <a:lvl8pPr marL="1394460" algn="l" rtl="0" fontAlgn="base">
        <a:spcBef>
          <a:spcPct val="0"/>
        </a:spcBef>
        <a:spcAft>
          <a:spcPct val="0"/>
        </a:spcAft>
        <a:defRPr sz="2600" b="1">
          <a:solidFill>
            <a:schemeClr val="tx1"/>
          </a:solidFill>
          <a:latin typeface="Arial" panose="02080604020202020204" pitchFamily="34" charset="0"/>
          <a:ea typeface="宋体" pitchFamily="2" charset="-122"/>
        </a:defRPr>
      </a:lvl8pPr>
      <a:lvl9pPr marL="1859280" algn="l" rtl="0" fontAlgn="base">
        <a:spcBef>
          <a:spcPct val="0"/>
        </a:spcBef>
        <a:spcAft>
          <a:spcPct val="0"/>
        </a:spcAft>
        <a:defRPr sz="2600" b="1">
          <a:solidFill>
            <a:schemeClr val="tx1"/>
          </a:solidFill>
          <a:latin typeface="Arial" panose="02080604020202020204" pitchFamily="34" charset="0"/>
          <a:ea typeface="宋体" pitchFamily="2" charset="-122"/>
        </a:defRPr>
      </a:lvl9pPr>
    </p:titleStyle>
    <p:body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p:bodyStyle>
    <p:otherStyle>
      <a:defPPr>
        <a:defRPr lang="zh-CN"/>
      </a:defPPr>
      <a:lvl1pPr marL="0" algn="l" defTabSz="929640" rtl="0" eaLnBrk="1" latinLnBrk="0" hangingPunct="1">
        <a:defRPr sz="1800" kern="1200">
          <a:solidFill>
            <a:schemeClr val="tx1"/>
          </a:solidFill>
          <a:latin typeface="+mn-lt"/>
          <a:ea typeface="+mn-ea"/>
          <a:cs typeface="+mn-cs"/>
        </a:defRPr>
      </a:lvl1pPr>
      <a:lvl2pPr marL="464820" algn="l" defTabSz="929640" rtl="0" eaLnBrk="1" latinLnBrk="0" hangingPunct="1">
        <a:defRPr sz="1800" kern="1200">
          <a:solidFill>
            <a:schemeClr val="tx1"/>
          </a:solidFill>
          <a:latin typeface="+mn-lt"/>
          <a:ea typeface="+mn-ea"/>
          <a:cs typeface="+mn-cs"/>
        </a:defRPr>
      </a:lvl2pPr>
      <a:lvl3pPr marL="929640" algn="l" defTabSz="929640" rtl="0" eaLnBrk="1" latinLnBrk="0" hangingPunct="1">
        <a:defRPr sz="1800" kern="1200">
          <a:solidFill>
            <a:schemeClr val="tx1"/>
          </a:solidFill>
          <a:latin typeface="+mn-lt"/>
          <a:ea typeface="+mn-ea"/>
          <a:cs typeface="+mn-cs"/>
        </a:defRPr>
      </a:lvl3pPr>
      <a:lvl4pPr marL="1394460" algn="l" defTabSz="929640" rtl="0" eaLnBrk="1" latinLnBrk="0" hangingPunct="1">
        <a:defRPr sz="1800" kern="1200">
          <a:solidFill>
            <a:schemeClr val="tx1"/>
          </a:solidFill>
          <a:latin typeface="+mn-lt"/>
          <a:ea typeface="+mn-ea"/>
          <a:cs typeface="+mn-cs"/>
        </a:defRPr>
      </a:lvl4pPr>
      <a:lvl5pPr marL="1859280" algn="l" defTabSz="929640" rtl="0" eaLnBrk="1" latinLnBrk="0" hangingPunct="1">
        <a:defRPr sz="1800" kern="1200">
          <a:solidFill>
            <a:schemeClr val="tx1"/>
          </a:solidFill>
          <a:latin typeface="+mn-lt"/>
          <a:ea typeface="+mn-ea"/>
          <a:cs typeface="+mn-cs"/>
        </a:defRPr>
      </a:lvl5pPr>
      <a:lvl6pPr marL="2324100" algn="l" defTabSz="929640" rtl="0" eaLnBrk="1" latinLnBrk="0" hangingPunct="1">
        <a:defRPr sz="1800" kern="1200">
          <a:solidFill>
            <a:schemeClr val="tx1"/>
          </a:solidFill>
          <a:latin typeface="+mn-lt"/>
          <a:ea typeface="+mn-ea"/>
          <a:cs typeface="+mn-cs"/>
        </a:defRPr>
      </a:lvl6pPr>
      <a:lvl7pPr marL="2788920" algn="l" defTabSz="929640" rtl="0" eaLnBrk="1" latinLnBrk="0" hangingPunct="1">
        <a:defRPr sz="1800" kern="1200">
          <a:solidFill>
            <a:schemeClr val="tx1"/>
          </a:solidFill>
          <a:latin typeface="+mn-lt"/>
          <a:ea typeface="+mn-ea"/>
          <a:cs typeface="+mn-cs"/>
        </a:defRPr>
      </a:lvl7pPr>
      <a:lvl8pPr marL="3253740" algn="l" defTabSz="929640" rtl="0" eaLnBrk="1" latinLnBrk="0" hangingPunct="1">
        <a:defRPr sz="1800" kern="1200">
          <a:solidFill>
            <a:schemeClr val="tx1"/>
          </a:solidFill>
          <a:latin typeface="+mn-lt"/>
          <a:ea typeface="+mn-ea"/>
          <a:cs typeface="+mn-cs"/>
        </a:defRPr>
      </a:lvl8pPr>
      <a:lvl9pPr marL="3718560" algn="l" defTabSz="92964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3.xml"/><Relationship Id="rId5" Type="http://schemas.openxmlformats.org/officeDocument/2006/relationships/image" Target="../media/image8.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7.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xml"/><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tags" Target="../tags/tag31.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4.xml"/><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33.xml"/><Relationship Id="rId3" Type="http://schemas.openxmlformats.org/officeDocument/2006/relationships/image" Target="../media/image24.jpeg"/><Relationship Id="rId2" Type="http://schemas.openxmlformats.org/officeDocument/2006/relationships/tags" Target="../tags/tag32.xml"/><Relationship Id="rId1"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0" Type="http://schemas.openxmlformats.org/officeDocument/2006/relationships/notesSlide" Target="../notesSlides/notesSlide22.xml"/><Relationship Id="rId1" Type="http://schemas.openxmlformats.org/officeDocument/2006/relationships/tags" Target="../tags/tag3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0.jpe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13.pn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slideLayout" Target="../slideLayouts/slideLayout6.xml"/><Relationship Id="rId11" Type="http://schemas.openxmlformats.org/officeDocument/2006/relationships/image" Target="../media/image15.png"/><Relationship Id="rId10" Type="http://schemas.openxmlformats.org/officeDocument/2006/relationships/image" Target="../media/image14.pn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4" Type="http://schemas.openxmlformats.org/officeDocument/2006/relationships/notesSlide" Target="../notesSlides/notesSlide4.xml"/><Relationship Id="rId23" Type="http://schemas.openxmlformats.org/officeDocument/2006/relationships/slideLayout" Target="../slideLayouts/slideLayout5.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true"/>
          </p:cNvPicPr>
          <p:nvPr/>
        </p:nvPicPr>
        <p:blipFill rotWithShape="true">
          <a:blip r:embed="rId1">
            <a:extLst>
              <a:ext uri="{28A0092B-C50C-407E-A947-70E740481C1C}">
                <a14:useLocalDpi xmlns:a14="http://schemas.microsoft.com/office/drawing/2010/main" val="false"/>
              </a:ext>
            </a:extLst>
          </a:blip>
          <a:srcRect b="10000"/>
          <a:stretch>
            <a:fillRect/>
          </a:stretch>
        </p:blipFill>
        <p:spPr>
          <a:xfrm>
            <a:off x="-25401" y="46326"/>
            <a:ext cx="12190413" cy="6857107"/>
          </a:xfrm>
          <a:prstGeom prst="rect">
            <a:avLst/>
          </a:prstGeom>
        </p:spPr>
      </p:pic>
      <p:pic>
        <p:nvPicPr>
          <p:cNvPr id="3" name="图片 2"/>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0" y="1240"/>
            <a:ext cx="3399982" cy="2514273"/>
          </a:xfrm>
          <a:prstGeom prst="rect">
            <a:avLst/>
          </a:prstGeom>
        </p:spPr>
      </p:pic>
      <p:sp>
        <p:nvSpPr>
          <p:cNvPr id="14" name="Freeform 6"/>
          <p:cNvSpPr/>
          <p:nvPr/>
        </p:nvSpPr>
        <p:spPr bwMode="auto">
          <a:xfrm>
            <a:off x="4703445" y="431800"/>
            <a:ext cx="2295525" cy="1950085"/>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solidFill>
                <a:schemeClr val="accent1"/>
              </a:solidFill>
            </a:endParaRPr>
          </a:p>
        </p:txBody>
      </p:sp>
      <p:sp>
        <p:nvSpPr>
          <p:cNvPr id="19" name="文本框 8"/>
          <p:cNvSpPr>
            <a:spLocks noChangeArrowheads="true"/>
          </p:cNvSpPr>
          <p:nvPr/>
        </p:nvSpPr>
        <p:spPr bwMode="auto">
          <a:xfrm>
            <a:off x="910322" y="2901163"/>
            <a:ext cx="10993338" cy="1753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5400" b="1" dirty="0">
                <a:solidFill>
                  <a:schemeClr val="accent1"/>
                </a:solidFill>
                <a:latin typeface="+mn-ea"/>
                <a:cs typeface="+mn-ea"/>
                <a:sym typeface="+mn-lt"/>
              </a:rPr>
              <a:t>学习贯彻市十三次党代会精神</a:t>
            </a:r>
            <a:endParaRPr lang="zh-CN" altLang="en-US" sz="5400" b="1" dirty="0">
              <a:solidFill>
                <a:schemeClr val="accent1"/>
              </a:solidFill>
              <a:latin typeface="+mn-ea"/>
              <a:cs typeface="+mn-ea"/>
              <a:sym typeface="+mn-lt"/>
            </a:endParaRPr>
          </a:p>
          <a:p>
            <a:pPr algn="ctr"/>
            <a:r>
              <a:rPr lang="zh-CN" altLang="en-US" sz="5400" b="1" dirty="0">
                <a:solidFill>
                  <a:schemeClr val="accent1"/>
                </a:solidFill>
                <a:latin typeface="+mn-ea"/>
                <a:cs typeface="+mn-ea"/>
                <a:sym typeface="+mn-lt"/>
              </a:rPr>
              <a:t>推动担当实干干部队伍建设</a:t>
            </a:r>
            <a:endParaRPr lang="zh-CN" altLang="en-US" sz="5400" b="1" dirty="0">
              <a:solidFill>
                <a:schemeClr val="accent1"/>
              </a:solidFill>
              <a:latin typeface="+mn-ea"/>
              <a:cs typeface="+mn-ea"/>
              <a:sym typeface="+mn-lt"/>
            </a:endParaRPr>
          </a:p>
        </p:txBody>
      </p:sp>
      <p:pic>
        <p:nvPicPr>
          <p:cNvPr id="7" name="党政11">
            <a:hlinkClick r:id="" action="ppaction://media"/>
          </p:cNvPr>
          <p:cNvPicPr>
            <a:picLocks noChangeAspect="true"/>
          </p:cNvPicPr>
          <p:nvPr>
            <a:audioFile r:link="rId3"/>
            <p:extLst>
              <p:ext uri="{DAA4B4D4-6D71-4841-9C94-3DE7FCFB9230}">
                <p14:media xmlns:p14="http://schemas.microsoft.com/office/powerpoint/2010/main" r:embed="rId4"/>
              </p:ext>
            </p:extLst>
          </p:nvPr>
        </p:nvPicPr>
        <p:blipFill>
          <a:blip r:embed="rId5"/>
          <a:stretch>
            <a:fillRect/>
          </a:stretch>
        </p:blipFill>
        <p:spPr>
          <a:xfrm>
            <a:off x="838622" y="-817465"/>
            <a:ext cx="487363" cy="4873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6" presetClass="emph" presetSubtype="0" fill="hold" grpId="1" nodeType="afterEffect">
                                  <p:stCondLst>
                                    <p:cond delay="0"/>
                                  </p:stCondLst>
                                  <p:childTnLst>
                                    <p:animEffect transition="out" filter="fade">
                                      <p:cBhvr>
                                        <p:cTn id="19" dur="500" tmFilter="0, 0; .2, .5; .8, .5; 1, 0"/>
                                        <p:tgtEl>
                                          <p:spTgt spid="14"/>
                                        </p:tgtEl>
                                      </p:cBhvr>
                                    </p:animEffect>
                                    <p:animScale>
                                      <p:cBhvr>
                                        <p:cTn id="20" dur="250" autoRev="1" fill="hold"/>
                                        <p:tgtEl>
                                          <p:spTgt spid="14"/>
                                        </p:tgtEl>
                                      </p:cBhvr>
                                      <p:by x="105000" y="105000"/>
                                    </p:animScale>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9"/>
                                        </p:tgtEl>
                                        <p:attrNameLst>
                                          <p:attrName>ppt_y</p:attrName>
                                        </p:attrNameLst>
                                      </p:cBhvr>
                                      <p:tavLst>
                                        <p:tav tm="0">
                                          <p:val>
                                            <p:strVal val="#ppt_y"/>
                                          </p:val>
                                        </p:tav>
                                        <p:tav tm="100000">
                                          <p:val>
                                            <p:strVal val="#ppt_y"/>
                                          </p:val>
                                        </p:tav>
                                      </p:tavLst>
                                    </p:anim>
                                    <p:anim calcmode="lin" valueType="num">
                                      <p:cBhvr>
                                        <p:cTn id="2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28"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7"/>
                </p:tgtEl>
              </p:cMediaNode>
            </p:audio>
          </p:childTnLst>
        </p:cTn>
      </p:par>
    </p:tnLst>
    <p:bldLst>
      <p:bldP spid="14" grpId="0" bldLvl="0" animBg="true"/>
      <p:bldP spid="14" grpId="1" bldLvl="0" animBg="true"/>
      <p:bldP spid="19" grpId="0" bldLvl="0" animBg="true" autoUpdateAnimBg="fals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6"/>
          <p:cNvSpPr/>
          <p:nvPr/>
        </p:nvSpPr>
        <p:spPr bwMode="auto">
          <a:xfrm>
            <a:off x="1166730" y="135594"/>
            <a:ext cx="8239120" cy="50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chemeClr val="tx1"/>
                </a:solidFill>
                <a:latin typeface="Verdana" panose="020B0604030504040204" pitchFamily="34" charset="0"/>
                <a:ea typeface="宋体" pitchFamily="2" charset="-122"/>
              </a:defRPr>
            </a:lvl1pPr>
            <a:lvl2pPr marL="742950" indent="-285750">
              <a:defRPr sz="1400">
                <a:solidFill>
                  <a:schemeClr val="tx1"/>
                </a:solidFill>
                <a:latin typeface="Verdana" panose="020B0604030504040204" pitchFamily="34" charset="0"/>
                <a:ea typeface="宋体" pitchFamily="2" charset="-122"/>
              </a:defRPr>
            </a:lvl2pPr>
            <a:lvl3pPr marL="1143000" indent="-228600">
              <a:defRPr sz="1400">
                <a:solidFill>
                  <a:schemeClr val="tx1"/>
                </a:solidFill>
                <a:latin typeface="Verdana" panose="020B0604030504040204" pitchFamily="34" charset="0"/>
                <a:ea typeface="宋体" pitchFamily="2" charset="-122"/>
              </a:defRPr>
            </a:lvl3pPr>
            <a:lvl4pPr marL="1600200" indent="-228600">
              <a:defRPr sz="1400">
                <a:solidFill>
                  <a:schemeClr val="tx1"/>
                </a:solidFill>
                <a:latin typeface="Verdana" panose="020B0604030504040204" pitchFamily="34" charset="0"/>
                <a:ea typeface="宋体" pitchFamily="2" charset="-122"/>
              </a:defRPr>
            </a:lvl4pPr>
            <a:lvl5pPr marL="2057400" indent="-228600">
              <a:defRPr sz="1400">
                <a:solidFill>
                  <a:schemeClr val="tx1"/>
                </a:solidFill>
                <a:latin typeface="Verdana" panose="020B0604030504040204" pitchFamily="34" charset="0"/>
                <a:ea typeface="宋体" pitchFamily="2" charset="-122"/>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rPr>
              <a:t>过去五年工作回顾</a:t>
            </a:r>
            <a:endPar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845688" y="1864203"/>
            <a:ext cx="10498719" cy="3130865"/>
            <a:chOff x="845820" y="1293159"/>
            <a:chExt cx="10500360" cy="3131354"/>
          </a:xfrm>
        </p:grpSpPr>
        <p:grpSp>
          <p:nvGrpSpPr>
            <p:cNvPr id="5" name="Aichitds2"/>
            <p:cNvGrpSpPr/>
            <p:nvPr/>
          </p:nvGrpSpPr>
          <p:grpSpPr>
            <a:xfrm>
              <a:off x="845820" y="1293159"/>
              <a:ext cx="10500360" cy="3131354"/>
              <a:chOff x="3610977" y="2521352"/>
              <a:chExt cx="7673207" cy="2076968"/>
            </a:xfrm>
          </p:grpSpPr>
          <p:sp>
            <p:nvSpPr>
              <p:cNvPr id="7" name="Aichitds2-1"/>
              <p:cNvSpPr>
                <a:spLocks noChangeArrowheads="true"/>
              </p:cNvSpPr>
              <p:nvPr/>
            </p:nvSpPr>
            <p:spPr bwMode="auto">
              <a:xfrm>
                <a:off x="3617473" y="2535672"/>
                <a:ext cx="7666711" cy="2062648"/>
              </a:xfrm>
              <a:prstGeom prst="roundRect">
                <a:avLst>
                  <a:gd name="adj" fmla="val 0"/>
                </a:avLst>
              </a:prstGeom>
              <a:solidFill>
                <a:sysClr val="window" lastClr="FFFFFF"/>
              </a:solidFill>
              <a:ln w="9525">
                <a:solidFill>
                  <a:srgbClr val="B8B8B8"/>
                </a:solidFill>
                <a:miter lim="800000"/>
              </a:ln>
            </p:spPr>
            <p:txBody>
              <a:bodyPr/>
              <a:lstStyle>
                <a:lvl1pPr>
                  <a:spcBef>
                    <a:spcPct val="20000"/>
                  </a:spcBef>
                  <a:buChar char="•"/>
                  <a:defRPr sz="2000">
                    <a:solidFill>
                      <a:srgbClr val="4D4D4D"/>
                    </a:solidFill>
                    <a:latin typeface="Arial" panose="02080604020202020204" pitchFamily="34" charset="0"/>
                    <a:ea typeface="微软雅黑" panose="020B0503020204020204" charset="-122"/>
                    <a:cs typeface="微软雅黑" panose="020B0503020204020204" charset="-122"/>
                  </a:defRPr>
                </a:lvl1pPr>
                <a:lvl2pPr marL="742950" indent="-285750">
                  <a:spcBef>
                    <a:spcPct val="20000"/>
                  </a:spcBef>
                  <a:buChar char="–"/>
                  <a:defRPr sz="2000">
                    <a:solidFill>
                      <a:srgbClr val="4D4D4D"/>
                    </a:solidFill>
                    <a:latin typeface="Arial" panose="0208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80604020202020204" pitchFamily="34" charset="0"/>
                    <a:ea typeface="宋体"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80604020202020204" pitchFamily="34" charset="0"/>
                    <a:ea typeface="宋体"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80604020202020204" pitchFamily="34" charset="0"/>
                    <a:ea typeface="宋体"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80604020202020204" pitchFamily="34" charset="0"/>
                    <a:ea typeface="宋体"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80604020202020204" pitchFamily="34" charset="0"/>
                    <a:ea typeface="宋体"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80604020202020204" pitchFamily="34" charset="0"/>
                    <a:ea typeface="宋体"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80604020202020204" pitchFamily="34" charset="0"/>
                    <a:ea typeface="宋体" pitchFamily="2" charset="-122"/>
                    <a:cs typeface="仿宋_GB2312" panose="0201060903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4D4D4D"/>
                  </a:solidFill>
                  <a:effectLst/>
                  <a:uLnTx/>
                  <a:uFillTx/>
                  <a:latin typeface="微软雅黑" panose="020B0503020204020204" charset="-122"/>
                  <a:ea typeface="微软雅黑" panose="020B0503020204020204" charset="-122"/>
                  <a:cs typeface="+mn-ea"/>
                  <a:sym typeface="+mn-lt"/>
                </a:endParaRPr>
              </a:p>
            </p:txBody>
          </p:sp>
          <p:sp>
            <p:nvSpPr>
              <p:cNvPr id="9" name="Aichitds2-2"/>
              <p:cNvSpPr/>
              <p:nvPr/>
            </p:nvSpPr>
            <p:spPr>
              <a:xfrm rot="5400000">
                <a:off x="3610977" y="2521352"/>
                <a:ext cx="577150" cy="577150"/>
              </a:xfrm>
              <a:prstGeom prst="corner">
                <a:avLst>
                  <a:gd name="adj1" fmla="val 7751"/>
                  <a:gd name="adj2" fmla="val 7751"/>
                </a:avLst>
              </a:prstGeom>
              <a:solidFill>
                <a:srgbClr val="E80000"/>
              </a:solidFill>
              <a:ln w="6350" cap="flat" cmpd="sng" algn="ctr">
                <a:solidFill>
                  <a:srgbClr val="E8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endParaRPr>
              </a:p>
            </p:txBody>
          </p:sp>
        </p:grpSp>
        <p:sp>
          <p:nvSpPr>
            <p:cNvPr id="6" name="Aitds3"/>
            <p:cNvSpPr/>
            <p:nvPr/>
          </p:nvSpPr>
          <p:spPr>
            <a:xfrm>
              <a:off x="1139190" y="1596545"/>
              <a:ext cx="9913620" cy="258485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四个中心”功能建设、“四个服务”水平与党和人民要求相比还有差距；人口资源环境矛盾依然突出，治理“大城市病”任重道远；在传统增长动力减弱和疏解减量背景下，创新发展动能仍然不足，高科技领域“卡脖子”问题亟待突破；城乡区域间发展不平衡不充分问题仍然突出，民生保障、公共安全等领域还有不少短板；党员干部能力素质和作风还不能完全适应新形势新任务需要，正风肃纪反腐任务依然很重，党的建设需要进一步加强，全面从严治党永远在路上。对这些问题必须高度重视，在今后工作中切实加以解决。</a:t>
              </a:r>
              <a:endParaRPr kumimoji="0" lang="zh-CN" altLang="en-US" sz="18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endParaRPr>
            </a:p>
          </p:txBody>
        </p:sp>
      </p:grpSp>
      <p:sp>
        <p:nvSpPr>
          <p:cNvPr id="2" name="文本框 1"/>
          <p:cNvSpPr txBox="true"/>
          <p:nvPr/>
        </p:nvSpPr>
        <p:spPr>
          <a:xfrm>
            <a:off x="845748" y="1010369"/>
            <a:ext cx="10479549" cy="506730"/>
          </a:xfrm>
          <a:prstGeom prst="rect">
            <a:avLst/>
          </a:prstGeom>
          <a:noFill/>
        </p:spPr>
        <p:txBody>
          <a:bodyPr wrap="square">
            <a:sp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n-ea"/>
                <a:sym typeface="+mn-lt"/>
              </a:rPr>
              <a:t>与此同时，我们也要清醒认识到，前进道路上仍有许多困难挑战，工作中还存在一些不足。主要是：</a:t>
            </a:r>
            <a:endParaRPr kumimoji="0" lang="zh-CN" altLang="en-US" sz="1800" b="1" i="0" u="none" strike="noStrike" kern="1200" cap="none" spc="0" normalizeH="0" baseline="0" noProof="0" dirty="0">
              <a:ln/>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7281">
        <p:push dir="u"/>
      </p:transition>
    </mc:Choice>
    <mc:Fallback>
      <p:transition spd="med" advTm="7281">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标题 6"/>
          <p:cNvSpPr/>
          <p:nvPr/>
        </p:nvSpPr>
        <p:spPr bwMode="auto">
          <a:xfrm>
            <a:off x="1004527" y="135594"/>
            <a:ext cx="12031014" cy="50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chemeClr val="tx1"/>
                </a:solidFill>
                <a:latin typeface="Verdana" panose="020B0604030504040204" pitchFamily="34" charset="0"/>
                <a:ea typeface="宋体" pitchFamily="2" charset="-122"/>
              </a:defRPr>
            </a:lvl1pPr>
            <a:lvl2pPr marL="742950" indent="-285750">
              <a:defRPr sz="1400">
                <a:solidFill>
                  <a:schemeClr val="tx1"/>
                </a:solidFill>
                <a:latin typeface="Verdana" panose="020B0604030504040204" pitchFamily="34" charset="0"/>
                <a:ea typeface="宋体" pitchFamily="2" charset="-122"/>
              </a:defRPr>
            </a:lvl2pPr>
            <a:lvl3pPr marL="1143000" indent="-228600">
              <a:defRPr sz="1400">
                <a:solidFill>
                  <a:schemeClr val="tx1"/>
                </a:solidFill>
                <a:latin typeface="Verdana" panose="020B0604030504040204" pitchFamily="34" charset="0"/>
                <a:ea typeface="宋体" pitchFamily="2" charset="-122"/>
              </a:defRPr>
            </a:lvl3pPr>
            <a:lvl4pPr marL="1600200" indent="-228600">
              <a:defRPr sz="1400">
                <a:solidFill>
                  <a:schemeClr val="tx1"/>
                </a:solidFill>
                <a:latin typeface="Verdana" panose="020B0604030504040204" pitchFamily="34" charset="0"/>
                <a:ea typeface="宋体" pitchFamily="2" charset="-122"/>
              </a:defRPr>
            </a:lvl4pPr>
            <a:lvl5pPr marL="2057400" indent="-228600">
              <a:defRPr sz="1400">
                <a:solidFill>
                  <a:schemeClr val="tx1"/>
                </a:solidFill>
                <a:latin typeface="Verdana" panose="020B0604030504040204" pitchFamily="34" charset="0"/>
                <a:ea typeface="宋体" pitchFamily="2" charset="-122"/>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2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rPr>
              <a:t>大力推动新时代首都发展，努力在全面建设社会主义现代化国家新征程上走在前列</a:t>
            </a:r>
            <a:endParaRPr kumimoji="0" lang="zh-CN" altLang="en-US" sz="22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5" name="redpptx.com-Rectangle 1"/>
          <p:cNvSpPr/>
          <p:nvPr/>
        </p:nvSpPr>
        <p:spPr>
          <a:xfrm flipH="true">
            <a:off x="799437" y="2866379"/>
            <a:ext cx="10591217" cy="3210863"/>
          </a:xfrm>
          <a:prstGeom prst="rect">
            <a:avLst/>
          </a:prstGeom>
          <a:gradFill>
            <a:gsLst>
              <a:gs pos="100000">
                <a:srgbClr val="C41908">
                  <a:alpha val="24000"/>
                </a:srgbClr>
              </a:gs>
              <a:gs pos="39000">
                <a:srgbClr val="C41908">
                  <a:alpha val="0"/>
                </a:srgbClr>
              </a:gs>
            </a:gsLst>
            <a:lin ang="1200000" scaled="false"/>
          </a:gradFill>
          <a:ln w="19050" cap="flat" cmpd="sng" algn="ctr">
            <a:noFill/>
            <a:prstDash val="sysDot"/>
            <a:miter lim="800000"/>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7" name="redpptx.com-Rectangle 2"/>
          <p:cNvSpPr/>
          <p:nvPr/>
        </p:nvSpPr>
        <p:spPr>
          <a:xfrm>
            <a:off x="799438" y="1439887"/>
            <a:ext cx="10591219" cy="1248765"/>
          </a:xfrm>
          <a:prstGeom prst="rect">
            <a:avLst/>
          </a:prstGeom>
          <a:solidFill>
            <a:srgbClr val="C41908"/>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grpSp>
        <p:nvGrpSpPr>
          <p:cNvPr id="2" name="组合 1"/>
          <p:cNvGrpSpPr/>
          <p:nvPr/>
        </p:nvGrpSpPr>
        <p:grpSpPr>
          <a:xfrm>
            <a:off x="1063522" y="1725189"/>
            <a:ext cx="678264" cy="676367"/>
            <a:chOff x="1106761" y="1824477"/>
            <a:chExt cx="678370" cy="676473"/>
          </a:xfrm>
        </p:grpSpPr>
        <p:sp>
          <p:nvSpPr>
            <p:cNvPr id="8" name="redpptx.com-Oval 3"/>
            <p:cNvSpPr/>
            <p:nvPr/>
          </p:nvSpPr>
          <p:spPr>
            <a:xfrm>
              <a:off x="1106761" y="1824477"/>
              <a:ext cx="678370" cy="676473"/>
            </a:xfrm>
            <a:prstGeom prst="ellipse">
              <a:avLst/>
            </a:prstGeom>
            <a:solidFill>
              <a:srgbClr val="FFFFFF"/>
            </a:solidFill>
            <a:ln w="9525" cap="flat" cmpd="sng" algn="ctr">
              <a:solidFill>
                <a:srgbClr val="FFFFFF"/>
              </a:solid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endParaRPr>
            </a:p>
          </p:txBody>
        </p:sp>
        <p:pic>
          <p:nvPicPr>
            <p:cNvPr id="9" name="redpptx.com-Picture 4"/>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1207100" y="1917470"/>
              <a:ext cx="437460" cy="490485"/>
            </a:xfrm>
            <a:prstGeom prst="rect">
              <a:avLst/>
            </a:prstGeom>
          </p:spPr>
        </p:pic>
      </p:grpSp>
      <p:sp>
        <p:nvSpPr>
          <p:cNvPr id="10" name="redpptx.com-TextBox 6"/>
          <p:cNvSpPr txBox="true"/>
          <p:nvPr/>
        </p:nvSpPr>
        <p:spPr>
          <a:xfrm>
            <a:off x="1954494" y="1610465"/>
            <a:ext cx="9172080" cy="922020"/>
          </a:xfrm>
          <a:prstGeom prst="rect">
            <a:avLst/>
          </a:prstGeom>
          <a:noFill/>
        </p:spPr>
        <p:txBody>
          <a:bodyPr wrap="square">
            <a:spAutoFit/>
          </a:bodyPr>
          <a:lstStyle>
            <a:defPPr>
              <a:defRPr lang="zh-CN"/>
            </a:defPPr>
            <a:lvl1pPr marR="0" algn="just">
              <a:lnSpc>
                <a:spcPct val="120000"/>
              </a:lnSpc>
              <a:spcBef>
                <a:spcPts val="0"/>
              </a:spcBef>
              <a:spcAft>
                <a:spcPts val="0"/>
              </a:spcAft>
              <a:defRPr>
                <a:solidFill>
                  <a:schemeClr val="bg2">
                    <a:lumMod val="25000"/>
                  </a:schemeClr>
                </a:solidFill>
                <a:latin typeface="思源黑体 CN Light" panose="020B0300000000000000" pitchFamily="34" charset="-122"/>
                <a:ea typeface="思源黑体 CN Light" panose="020B0300000000000000" pitchFamily="34" charset="-122"/>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rPr>
              <a:t>当今世界正经历百年未有之大变局，实现中华民族伟大复兴进入了不可逆转的历史进程。我国已经胜利实现第一个百年奋斗目标，踏上了全面建设社会主义现代化国家、向第二个百年奋斗目标进军的新征程。</a:t>
            </a:r>
            <a:endPar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endParaRPr>
          </a:p>
        </p:txBody>
      </p:sp>
      <p:sp>
        <p:nvSpPr>
          <p:cNvPr id="11" name="redpptx.com-TextBox 7"/>
          <p:cNvSpPr txBox="true"/>
          <p:nvPr/>
        </p:nvSpPr>
        <p:spPr>
          <a:xfrm>
            <a:off x="1003175" y="3053164"/>
            <a:ext cx="10183746" cy="3138170"/>
          </a:xfrm>
          <a:prstGeom prst="rect">
            <a:avLst/>
          </a:prstGeom>
          <a:noFill/>
        </p:spPr>
        <p:txBody>
          <a:bodyPr wrap="square">
            <a:spAutoFit/>
          </a:bodyPr>
          <a:lstStyle>
            <a:defPPr>
              <a:defRPr lang="zh-CN"/>
            </a:defPPr>
            <a:lvl1pPr marR="0" algn="just">
              <a:lnSpc>
                <a:spcPct val="120000"/>
              </a:lnSpc>
              <a:spcBef>
                <a:spcPts val="0"/>
              </a:spcBef>
              <a:spcAft>
                <a:spcPts val="0"/>
              </a:spcAft>
              <a:defRPr>
                <a:solidFill>
                  <a:schemeClr val="bg2">
                    <a:lumMod val="25000"/>
                  </a:schemeClr>
                </a:solidFill>
                <a:latin typeface="思源黑体 CN Light" panose="020B0300000000000000" pitchFamily="34" charset="-122"/>
                <a:ea typeface="思源黑体 CN Light" panose="020B0300000000000000" pitchFamily="34" charset="-122"/>
              </a:defRPr>
            </a:lvl1pPr>
          </a:lstStyle>
          <a:p>
            <a:pPr marL="0" marR="0" lvl="0" indent="0" algn="just" defTabSz="914400" rtl="0" eaLnBrk="1" fontAlgn="auto" latinLnBrk="0" hangingPunct="1">
              <a:lnSpc>
                <a:spcPct val="100000"/>
              </a:lnSpc>
              <a:spcBef>
                <a:spcPts val="0"/>
              </a:spcBef>
              <a:spcAft>
                <a:spcPts val="600"/>
              </a:spcAft>
              <a:buClr>
                <a:srgbClr val="C41908"/>
              </a:buClr>
              <a:buSzTx/>
              <a:buFontTx/>
              <a:buNone/>
              <a:defRPr/>
            </a:pPr>
            <a:r>
              <a:rPr kumimoji="0" lang="zh-CN" altLang="en-US" sz="1800" b="0" i="0" u="none" strike="noStrike" kern="0" cap="none" spc="0" normalizeH="0" baseline="0" noProof="0" dirty="0">
                <a:ln>
                  <a:noFill/>
                </a:ln>
                <a:solidFill>
                  <a:srgbClr val="F0F0F0">
                    <a:lumMod val="10000"/>
                  </a:srgbClr>
                </a:solidFill>
                <a:effectLst/>
                <a:uLnTx/>
                <a:uFillTx/>
                <a:latin typeface="微软雅黑" panose="020B0503020204020204" charset="-122"/>
                <a:ea typeface="微软雅黑" panose="020B0503020204020204" charset="-122"/>
                <a:cs typeface="+mn-ea"/>
                <a:sym typeface="+mn-lt"/>
              </a:rPr>
              <a:t>新征程上，为我们掌舵领航的，就是党的领导核心习近平总书记，这个核心是时代呼唤、人民期盼、历史选择，是主心骨、顶梁柱、定盘星；为我们提供科学指引的，就是习近平新时代中国特色社会主义思想，这个思想是当代中国马克思主义、二十一世纪马克思主义，是中华文化和中国精神的时代精华，是旗帜、方向、信仰。党确立习近平同志党中央的核心、全党的核心地位，确立习近平新时代中国特色社会主义思想的指导地位，是党的十八大以来最大政治成果、最重要历史经验、最客观实践结论，对新时代党和国家事业发展、对推进中华民族伟大复兴历史进程具有决定性意义。</a:t>
            </a:r>
            <a:r>
              <a:rPr kumimoji="0" lang="zh-CN" altLang="en-US" b="0" i="0" u="none" strike="noStrike" kern="0" cap="none" spc="0" normalizeH="0" baseline="0" noProof="0" dirty="0">
                <a:ln>
                  <a:noFill/>
                </a:ln>
                <a:solidFill>
                  <a:srgbClr val="F0F0F0">
                    <a:lumMod val="10000"/>
                  </a:srgbClr>
                </a:solidFill>
                <a:effectLst/>
                <a:uLnTx/>
                <a:uFillTx/>
                <a:latin typeface="微软雅黑" panose="020B0503020204020204" charset="-122"/>
                <a:ea typeface="微软雅黑" panose="020B0503020204020204" charset="-122"/>
                <a:cs typeface="+mn-ea"/>
                <a:sym typeface="+mn-lt"/>
              </a:rPr>
              <a:t>全市上下要更加自觉地坚持和捍卫“两个确立”，更加坚定地做到“两个维护”，</a:t>
            </a:r>
            <a:r>
              <a:rPr kumimoji="0" lang="zh-CN" altLang="en-US" sz="1800" b="0" i="0" u="none" strike="noStrike" kern="0" cap="none" spc="0" normalizeH="0" baseline="0" noProof="0" dirty="0">
                <a:ln>
                  <a:noFill/>
                </a:ln>
                <a:solidFill>
                  <a:srgbClr val="F0F0F0">
                    <a:lumMod val="10000"/>
                  </a:srgbClr>
                </a:solidFill>
                <a:effectLst/>
                <a:uLnTx/>
                <a:uFillTx/>
                <a:latin typeface="微软雅黑" panose="020B0503020204020204" charset="-122"/>
                <a:ea typeface="微软雅黑" panose="020B0503020204020204" charset="-122"/>
                <a:cs typeface="+mn-ea"/>
                <a:sym typeface="+mn-lt"/>
              </a:rPr>
              <a:t>发自内心拥戴核心、毫不动摇信赖核心、始终不渝忠诚核心、坚定不移维护核心。我们所做的全部工作，归结起来就是推动习近平新时代中国特色社会主义思想在京华大地落地生根、开花结果，形成更多生动实践，更好满足人民群众对美好生活需要。</a:t>
            </a:r>
            <a:endParaRPr kumimoji="0" lang="zh-CN" altLang="en-US" sz="1800" b="0" i="0" u="none" strike="noStrike" kern="0" cap="none" spc="0" normalizeH="0" baseline="0" noProof="0" dirty="0">
              <a:ln>
                <a:noFill/>
              </a:ln>
              <a:solidFill>
                <a:srgbClr val="F0F0F0">
                  <a:lumMod val="10000"/>
                </a:srgbClr>
              </a:solidFill>
              <a:effectLst/>
              <a:uLnTx/>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7281">
        <p:push dir="u"/>
      </p:transition>
    </mc:Choice>
    <mc:Fallback>
      <p:transition spd="med" advTm="7281">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828239"/>
            <a:ext cx="12205483" cy="2298179"/>
          </a:xfrm>
          <a:prstGeom prst="rect">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9" name="矩形: 圆角 8"/>
          <p:cNvSpPr/>
          <p:nvPr/>
        </p:nvSpPr>
        <p:spPr>
          <a:xfrm>
            <a:off x="560986" y="1199061"/>
            <a:ext cx="10971086" cy="5061388"/>
          </a:xfrm>
          <a:prstGeom prst="roundRect">
            <a:avLst>
              <a:gd name="adj" fmla="val 3677"/>
            </a:avLst>
          </a:pr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18" name="矩形: 圆角 17"/>
          <p:cNvSpPr/>
          <p:nvPr/>
        </p:nvSpPr>
        <p:spPr bwMode="auto">
          <a:xfrm>
            <a:off x="2134235" y="1463675"/>
            <a:ext cx="8394065" cy="541020"/>
          </a:xfrm>
          <a:prstGeom prst="roundRect">
            <a:avLst>
              <a:gd name="adj" fmla="val 50000"/>
            </a:avLst>
          </a:prstGeom>
          <a:solidFill>
            <a:srgbClr val="C00000"/>
          </a:solidFill>
          <a:ln w="19050" cap="flat" cmpd="sng" algn="ctr">
            <a:noFill/>
            <a:prstDash val="solid"/>
            <a:round/>
            <a:headEnd type="none" w="med" len="med"/>
            <a:tailEnd type="none" w="med" len="med"/>
          </a:ln>
        </p:spPr>
        <p:txBody>
          <a:bodyPr vert="horz" wrap="square" lIns="91425" tIns="45712" rIns="91425" bIns="45712" numCol="1" rtlCol="0"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15" name="文本框 14"/>
          <p:cNvSpPr txBox="true"/>
          <p:nvPr/>
        </p:nvSpPr>
        <p:spPr>
          <a:xfrm>
            <a:off x="1990725" y="1412875"/>
            <a:ext cx="8677910"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北京因“都”而立，因“都”而兴，</a:t>
            </a: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最大市情就在于是首都。</a:t>
            </a:r>
            <a:endParaRPr kumimoji="0" lang="zh-CN" altLang="en-US"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10" name="标题 6"/>
          <p:cNvSpPr/>
          <p:nvPr/>
        </p:nvSpPr>
        <p:spPr bwMode="auto">
          <a:xfrm>
            <a:off x="1004527" y="135594"/>
            <a:ext cx="12031014" cy="50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chemeClr val="tx1"/>
                </a:solidFill>
                <a:latin typeface="Verdana" panose="020B0604030504040204" pitchFamily="34" charset="0"/>
                <a:ea typeface="宋体" pitchFamily="2" charset="-122"/>
              </a:defRPr>
            </a:lvl1pPr>
            <a:lvl2pPr marL="742950" indent="-285750">
              <a:defRPr sz="1400">
                <a:solidFill>
                  <a:schemeClr val="tx1"/>
                </a:solidFill>
                <a:latin typeface="Verdana" panose="020B0604030504040204" pitchFamily="34" charset="0"/>
                <a:ea typeface="宋体" pitchFamily="2" charset="-122"/>
              </a:defRPr>
            </a:lvl2pPr>
            <a:lvl3pPr marL="1143000" indent="-228600">
              <a:defRPr sz="1400">
                <a:solidFill>
                  <a:schemeClr val="tx1"/>
                </a:solidFill>
                <a:latin typeface="Verdana" panose="020B0604030504040204" pitchFamily="34" charset="0"/>
                <a:ea typeface="宋体" pitchFamily="2" charset="-122"/>
              </a:defRPr>
            </a:lvl3pPr>
            <a:lvl4pPr marL="1600200" indent="-228600">
              <a:defRPr sz="1400">
                <a:solidFill>
                  <a:schemeClr val="tx1"/>
                </a:solidFill>
                <a:latin typeface="Verdana" panose="020B0604030504040204" pitchFamily="34" charset="0"/>
                <a:ea typeface="宋体" pitchFamily="2" charset="-122"/>
              </a:defRPr>
            </a:lvl4pPr>
            <a:lvl5pPr marL="2057400" indent="-228600">
              <a:defRPr sz="1400">
                <a:solidFill>
                  <a:schemeClr val="tx1"/>
                </a:solidFill>
                <a:latin typeface="Verdana" panose="020B0604030504040204" pitchFamily="34" charset="0"/>
                <a:ea typeface="宋体" pitchFamily="2" charset="-122"/>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2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rPr>
              <a:t>大力推动新时代首都发展，努力在全面建设社会主义现代化国家新征程上走在前列</a:t>
            </a:r>
            <a:endParaRPr kumimoji="0" lang="zh-CN" altLang="en-US" sz="22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2" name="矩形: 圆角 17"/>
          <p:cNvSpPr/>
          <p:nvPr/>
        </p:nvSpPr>
        <p:spPr bwMode="auto">
          <a:xfrm>
            <a:off x="1684530" y="2307031"/>
            <a:ext cx="9289665" cy="540935"/>
          </a:xfrm>
          <a:prstGeom prst="roundRect">
            <a:avLst>
              <a:gd name="adj" fmla="val 50000"/>
            </a:avLst>
          </a:prstGeom>
          <a:solidFill>
            <a:srgbClr val="C00000"/>
          </a:solidFill>
          <a:ln w="19050" cap="flat" cmpd="sng" algn="ctr">
            <a:noFill/>
            <a:prstDash val="solid"/>
            <a:round/>
            <a:headEnd type="none" w="med" len="med"/>
            <a:tailEnd type="none" w="med" len="med"/>
          </a:ln>
        </p:spPr>
        <p:txBody>
          <a:bodyPr vert="horz" wrap="square" lIns="91425" tIns="45712" rIns="91425" bIns="45712" numCol="1" rtlCol="0" anchor="t" anchorCtr="false" compatLnSpc="tru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3" name="文本框 2"/>
          <p:cNvSpPr txBox="true"/>
          <p:nvPr/>
        </p:nvSpPr>
        <p:spPr>
          <a:xfrm>
            <a:off x="1606930" y="2380757"/>
            <a:ext cx="9444865" cy="52197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新征程上，摆在我们面前的</a:t>
            </a: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根本任务</a:t>
            </a: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，就是要大力推动新时代首都发展。</a:t>
            </a:r>
            <a:endPar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4" name="矩形: 圆角 17"/>
          <p:cNvSpPr/>
          <p:nvPr/>
        </p:nvSpPr>
        <p:spPr bwMode="auto">
          <a:xfrm>
            <a:off x="2212270" y="3095133"/>
            <a:ext cx="7666497" cy="540935"/>
          </a:xfrm>
          <a:prstGeom prst="roundRect">
            <a:avLst>
              <a:gd name="adj" fmla="val 50000"/>
            </a:avLst>
          </a:prstGeom>
          <a:solidFill>
            <a:srgbClr val="C00000"/>
          </a:solidFill>
          <a:ln w="19050" cap="flat" cmpd="sng" algn="ctr">
            <a:noFill/>
            <a:prstDash val="solid"/>
            <a:round/>
            <a:headEnd type="none" w="med" len="med"/>
            <a:tailEnd type="none" w="med" len="med"/>
          </a:ln>
        </p:spPr>
        <p:txBody>
          <a:bodyPr vert="horz" wrap="square" lIns="91425" tIns="45712" rIns="91425" bIns="45712" numCol="1" rtlCol="0" anchor="t" anchorCtr="false" compatLnSpc="tru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5" name="文本框 4"/>
          <p:cNvSpPr txBox="true"/>
          <p:nvPr/>
        </p:nvSpPr>
        <p:spPr>
          <a:xfrm>
            <a:off x="2287725" y="3168859"/>
            <a:ext cx="7515587" cy="52197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新时代首都发展，</a:t>
            </a: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本质上</a:t>
            </a: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是首都功能的发展。</a:t>
            </a:r>
            <a:endPar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6" name="矩形: 圆角 17"/>
          <p:cNvSpPr/>
          <p:nvPr/>
        </p:nvSpPr>
        <p:spPr bwMode="auto">
          <a:xfrm>
            <a:off x="2261800" y="3812682"/>
            <a:ext cx="7666497" cy="540935"/>
          </a:xfrm>
          <a:prstGeom prst="roundRect">
            <a:avLst>
              <a:gd name="adj" fmla="val 50000"/>
            </a:avLst>
          </a:prstGeom>
          <a:solidFill>
            <a:srgbClr val="C00000"/>
          </a:solidFill>
          <a:ln w="19050" cap="flat" cmpd="sng" algn="ctr">
            <a:noFill/>
            <a:prstDash val="solid"/>
            <a:round/>
            <a:headEnd type="none" w="med" len="med"/>
            <a:tailEnd type="none" w="med" len="med"/>
          </a:ln>
        </p:spPr>
        <p:txBody>
          <a:bodyPr vert="horz" wrap="square" lIns="91425" tIns="45712" rIns="91425" bIns="45712" numCol="1" rtlCol="0" anchor="t" anchorCtr="false" compatLnSpc="tru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7" name="文本框 6"/>
          <p:cNvSpPr txBox="true"/>
          <p:nvPr/>
        </p:nvSpPr>
        <p:spPr>
          <a:xfrm>
            <a:off x="2412185" y="3831798"/>
            <a:ext cx="7515587" cy="52197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新时代首都发展，</a:t>
            </a: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根本要求</a:t>
            </a: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是高质量发展。</a:t>
            </a:r>
            <a:endPar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12" name="矩形: 圆角 17"/>
          <p:cNvSpPr/>
          <p:nvPr/>
        </p:nvSpPr>
        <p:spPr bwMode="auto">
          <a:xfrm>
            <a:off x="2287835" y="4585405"/>
            <a:ext cx="7666497" cy="540935"/>
          </a:xfrm>
          <a:prstGeom prst="roundRect">
            <a:avLst>
              <a:gd name="adj" fmla="val 50000"/>
            </a:avLst>
          </a:prstGeom>
          <a:solidFill>
            <a:srgbClr val="C00000"/>
          </a:solidFill>
          <a:ln w="19050" cap="flat" cmpd="sng" algn="ctr">
            <a:noFill/>
            <a:prstDash val="solid"/>
            <a:round/>
            <a:headEnd type="none" w="med" len="med"/>
            <a:tailEnd type="none" w="med" len="med"/>
          </a:ln>
        </p:spPr>
        <p:txBody>
          <a:bodyPr vert="horz" wrap="square" lIns="91425" tIns="45712" rIns="91425" bIns="45712" numCol="1" rtlCol="0" anchor="t" anchorCtr="false" compatLnSpc="tru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13" name="文本框 12"/>
          <p:cNvSpPr txBox="true"/>
          <p:nvPr/>
        </p:nvSpPr>
        <p:spPr>
          <a:xfrm>
            <a:off x="2363290" y="4659131"/>
            <a:ext cx="7515587" cy="52197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新时代首都发展，</a:t>
            </a: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出发点和落脚点</a:t>
            </a: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是要让人民生活幸福。</a:t>
            </a:r>
            <a:endPar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14" name="矩形: 圆角 17"/>
          <p:cNvSpPr/>
          <p:nvPr/>
        </p:nvSpPr>
        <p:spPr bwMode="auto">
          <a:xfrm>
            <a:off x="2336730" y="5255260"/>
            <a:ext cx="7666497" cy="540935"/>
          </a:xfrm>
          <a:prstGeom prst="roundRect">
            <a:avLst>
              <a:gd name="adj" fmla="val 50000"/>
            </a:avLst>
          </a:prstGeom>
          <a:solidFill>
            <a:srgbClr val="C00000"/>
          </a:solidFill>
          <a:ln w="19050" cap="flat" cmpd="sng" algn="ctr">
            <a:noFill/>
            <a:prstDash val="solid"/>
            <a:round/>
            <a:headEnd type="none" w="med" len="med"/>
            <a:tailEnd type="none" w="med" len="med"/>
          </a:ln>
        </p:spPr>
        <p:txBody>
          <a:bodyPr vert="horz" wrap="square" lIns="91425" tIns="45712" rIns="91425" bIns="45712" numCol="1" rtlCol="0" anchor="t" anchorCtr="false" compatLnSpc="tru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16" name="文本框 15"/>
          <p:cNvSpPr txBox="true"/>
          <p:nvPr/>
        </p:nvSpPr>
        <p:spPr>
          <a:xfrm>
            <a:off x="2412185" y="5328986"/>
            <a:ext cx="7515587" cy="52197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新时代首都发展，</a:t>
            </a: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标准</a:t>
            </a: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就是首善。</a:t>
            </a:r>
            <a:endPar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7281">
        <p:push dir="u"/>
      </p:transition>
    </mc:Choice>
    <mc:Fallback>
      <p:transition spd="med" advTm="7281">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true"/>
          <p:nvPr/>
        </p:nvSpPr>
        <p:spPr>
          <a:xfrm>
            <a:off x="1505902" y="1645576"/>
            <a:ext cx="9178291"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今后五年的奋斗目标是：</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p:txBody>
      </p:sp>
      <p:grpSp>
        <p:nvGrpSpPr>
          <p:cNvPr id="8" name="组合 7"/>
          <p:cNvGrpSpPr/>
          <p:nvPr/>
        </p:nvGrpSpPr>
        <p:grpSpPr>
          <a:xfrm>
            <a:off x="845688" y="2562296"/>
            <a:ext cx="10498719" cy="2496782"/>
            <a:chOff x="845820" y="1293159"/>
            <a:chExt cx="10500360" cy="2497172"/>
          </a:xfrm>
        </p:grpSpPr>
        <p:grpSp>
          <p:nvGrpSpPr>
            <p:cNvPr id="9" name="Aichitds2"/>
            <p:cNvGrpSpPr/>
            <p:nvPr/>
          </p:nvGrpSpPr>
          <p:grpSpPr>
            <a:xfrm>
              <a:off x="845820" y="1293159"/>
              <a:ext cx="10500360" cy="2497172"/>
              <a:chOff x="3610977" y="2521352"/>
              <a:chExt cx="7673207" cy="1656327"/>
            </a:xfrm>
          </p:grpSpPr>
          <p:sp>
            <p:nvSpPr>
              <p:cNvPr id="12" name="Aichitds2-1"/>
              <p:cNvSpPr>
                <a:spLocks noChangeArrowheads="true"/>
              </p:cNvSpPr>
              <p:nvPr/>
            </p:nvSpPr>
            <p:spPr bwMode="auto">
              <a:xfrm>
                <a:off x="3617473" y="2535674"/>
                <a:ext cx="7666711" cy="1642005"/>
              </a:xfrm>
              <a:prstGeom prst="roundRect">
                <a:avLst>
                  <a:gd name="adj" fmla="val 0"/>
                </a:avLst>
              </a:prstGeom>
              <a:solidFill>
                <a:sysClr val="window" lastClr="FFFFFF"/>
              </a:solidFill>
              <a:ln w="9525">
                <a:solidFill>
                  <a:srgbClr val="B8B8B8"/>
                </a:solidFill>
                <a:miter lim="800000"/>
              </a:ln>
            </p:spPr>
            <p:txBody>
              <a:bodyPr/>
              <a:lstStyle>
                <a:lvl1pPr>
                  <a:spcBef>
                    <a:spcPct val="20000"/>
                  </a:spcBef>
                  <a:buChar char="•"/>
                  <a:defRPr sz="2000">
                    <a:solidFill>
                      <a:srgbClr val="4D4D4D"/>
                    </a:solidFill>
                    <a:latin typeface="Arial" panose="02080604020202020204" pitchFamily="34" charset="0"/>
                    <a:ea typeface="微软雅黑" panose="020B0503020204020204" charset="-122"/>
                    <a:cs typeface="微软雅黑" panose="020B0503020204020204" charset="-122"/>
                  </a:defRPr>
                </a:lvl1pPr>
                <a:lvl2pPr marL="742950" indent="-285750">
                  <a:spcBef>
                    <a:spcPct val="20000"/>
                  </a:spcBef>
                  <a:buChar char="–"/>
                  <a:defRPr sz="2000">
                    <a:solidFill>
                      <a:srgbClr val="4D4D4D"/>
                    </a:solidFill>
                    <a:latin typeface="Arial" panose="0208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80604020202020204" pitchFamily="34" charset="0"/>
                    <a:ea typeface="宋体"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80604020202020204" pitchFamily="34" charset="0"/>
                    <a:ea typeface="宋体"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80604020202020204" pitchFamily="34" charset="0"/>
                    <a:ea typeface="宋体"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80604020202020204" pitchFamily="34" charset="0"/>
                    <a:ea typeface="宋体"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80604020202020204" pitchFamily="34" charset="0"/>
                    <a:ea typeface="宋体"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80604020202020204" pitchFamily="34" charset="0"/>
                    <a:ea typeface="宋体"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80604020202020204" pitchFamily="34" charset="0"/>
                    <a:ea typeface="宋体" pitchFamily="2" charset="-122"/>
                    <a:cs typeface="仿宋_GB2312" panose="0201060903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4D4D4D"/>
                  </a:solidFill>
                  <a:effectLst/>
                  <a:uLnTx/>
                  <a:uFillTx/>
                  <a:latin typeface="微软雅黑" panose="020B0503020204020204" charset="-122"/>
                  <a:ea typeface="微软雅黑" panose="020B0503020204020204" charset="-122"/>
                  <a:cs typeface="+mn-ea"/>
                  <a:sym typeface="+mn-lt"/>
                </a:endParaRPr>
              </a:p>
            </p:txBody>
          </p:sp>
          <p:sp>
            <p:nvSpPr>
              <p:cNvPr id="13" name="Aichitds2-2"/>
              <p:cNvSpPr/>
              <p:nvPr/>
            </p:nvSpPr>
            <p:spPr>
              <a:xfrm rot="5400000">
                <a:off x="3610977" y="2521352"/>
                <a:ext cx="577150" cy="577150"/>
              </a:xfrm>
              <a:prstGeom prst="corner">
                <a:avLst>
                  <a:gd name="adj1" fmla="val 7751"/>
                  <a:gd name="adj2" fmla="val 7751"/>
                </a:avLst>
              </a:prstGeom>
              <a:solidFill>
                <a:srgbClr val="E80000"/>
              </a:solidFill>
              <a:ln w="6350" cap="flat" cmpd="sng" algn="ctr">
                <a:solidFill>
                  <a:srgbClr val="E8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endParaRPr>
              </a:p>
            </p:txBody>
          </p:sp>
        </p:grpSp>
        <p:sp>
          <p:nvSpPr>
            <p:cNvPr id="11" name="Aitds3"/>
            <p:cNvSpPr/>
            <p:nvPr/>
          </p:nvSpPr>
          <p:spPr>
            <a:xfrm>
              <a:off x="1329301" y="1596545"/>
              <a:ext cx="9533398" cy="193832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四个中心”城市战略定位进一步强化，国际一流的和谐宜居之都建设取得新的重大进展，京津冀协同发展不断向纵深推进，城市综合实力和竞争力持续增强，人居环境品质全面改善，全体人民共同富裕迈出新步伐，为率先基本实现社会主义现代化奠定坚实基础。</a:t>
              </a:r>
              <a:endParaRPr kumimoji="0" lang="zh-CN" altLang="en-US" sz="20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endParaRPr>
            </a:p>
          </p:txBody>
        </p:sp>
      </p:grpSp>
      <p:sp>
        <p:nvSpPr>
          <p:cNvPr id="10" name="标题 6"/>
          <p:cNvSpPr/>
          <p:nvPr/>
        </p:nvSpPr>
        <p:spPr bwMode="auto">
          <a:xfrm>
            <a:off x="1004527" y="135594"/>
            <a:ext cx="12031014" cy="50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chemeClr val="tx1"/>
                </a:solidFill>
                <a:latin typeface="Verdana" panose="020B0604030504040204" pitchFamily="34" charset="0"/>
                <a:ea typeface="宋体" pitchFamily="2" charset="-122"/>
              </a:defRPr>
            </a:lvl1pPr>
            <a:lvl2pPr marL="742950" indent="-285750">
              <a:defRPr sz="1400">
                <a:solidFill>
                  <a:schemeClr val="tx1"/>
                </a:solidFill>
                <a:latin typeface="Verdana" panose="020B0604030504040204" pitchFamily="34" charset="0"/>
                <a:ea typeface="宋体" pitchFamily="2" charset="-122"/>
              </a:defRPr>
            </a:lvl2pPr>
            <a:lvl3pPr marL="1143000" indent="-228600">
              <a:defRPr sz="1400">
                <a:solidFill>
                  <a:schemeClr val="tx1"/>
                </a:solidFill>
                <a:latin typeface="Verdana" panose="020B0604030504040204" pitchFamily="34" charset="0"/>
                <a:ea typeface="宋体" pitchFamily="2" charset="-122"/>
              </a:defRPr>
            </a:lvl3pPr>
            <a:lvl4pPr marL="1600200" indent="-228600">
              <a:defRPr sz="1400">
                <a:solidFill>
                  <a:schemeClr val="tx1"/>
                </a:solidFill>
                <a:latin typeface="Verdana" panose="020B0604030504040204" pitchFamily="34" charset="0"/>
                <a:ea typeface="宋体" pitchFamily="2" charset="-122"/>
              </a:defRPr>
            </a:lvl4pPr>
            <a:lvl5pPr marL="2057400" indent="-228600">
              <a:defRPr sz="1400">
                <a:solidFill>
                  <a:schemeClr val="tx1"/>
                </a:solidFill>
                <a:latin typeface="Verdana" panose="020B0604030504040204" pitchFamily="34" charset="0"/>
                <a:ea typeface="宋体" pitchFamily="2" charset="-122"/>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2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rPr>
              <a:t>大力推动新时代首都发展，努力在全面建设社会主义现代化国家新征程上走在前列</a:t>
            </a:r>
            <a:endParaRPr kumimoji="0" lang="zh-CN" altLang="en-US" sz="22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7281">
        <p:push dir="u"/>
      </p:transition>
    </mc:Choice>
    <mc:Fallback>
      <p:transition spd="med" advTm="7281">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10584005" y="4307356"/>
            <a:ext cx="1606407" cy="2277527"/>
          </a:xfrm>
          <a:prstGeom prst="rect">
            <a:avLst/>
          </a:prstGeom>
        </p:spPr>
      </p:pic>
      <p:pic>
        <p:nvPicPr>
          <p:cNvPr id="34" name="图片 33"/>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3214886" y="5447410"/>
            <a:ext cx="8975526" cy="1410938"/>
          </a:xfrm>
          <a:prstGeom prst="rect">
            <a:avLst/>
          </a:prstGeom>
        </p:spPr>
      </p:pic>
      <p:pic>
        <p:nvPicPr>
          <p:cNvPr id="35" name="图片 34"/>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1" y="5813458"/>
            <a:ext cx="12190413" cy="1090365"/>
          </a:xfrm>
          <a:prstGeom prst="rect">
            <a:avLst/>
          </a:prstGeom>
        </p:spPr>
      </p:pic>
      <p:sp>
        <p:nvSpPr>
          <p:cNvPr id="58" name="TextBox 75"/>
          <p:cNvSpPr txBox="true"/>
          <p:nvPr/>
        </p:nvSpPr>
        <p:spPr>
          <a:xfrm>
            <a:off x="558274" y="141233"/>
            <a:ext cx="3240360" cy="119888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false"/>
                </a:gradFill>
                <a:effectLst/>
                <a:latin typeface="微软雅黑" panose="020B0503020204020204" charset="-122"/>
                <a:ea typeface="微软雅黑" panose="020B0503020204020204" charset="-122"/>
              </a:defRPr>
            </a:lvl1pPr>
            <a:lvl2pPr fontAlgn="base">
              <a:spcBef>
                <a:spcPct val="0"/>
              </a:spcBef>
              <a:spcAft>
                <a:spcPct val="0"/>
              </a:spcAft>
              <a:defRPr>
                <a:latin typeface="Arial" panose="02080604020202020204" pitchFamily="34" charset="0"/>
                <a:ea typeface="宋体" pitchFamily="2" charset="-122"/>
              </a:defRPr>
            </a:lvl2pPr>
            <a:lvl3pPr fontAlgn="base">
              <a:spcBef>
                <a:spcPct val="0"/>
              </a:spcBef>
              <a:spcAft>
                <a:spcPct val="0"/>
              </a:spcAft>
              <a:defRPr>
                <a:latin typeface="Arial" panose="02080604020202020204" pitchFamily="34" charset="0"/>
                <a:ea typeface="宋体" pitchFamily="2" charset="-122"/>
              </a:defRPr>
            </a:lvl3pPr>
            <a:lvl4pPr fontAlgn="base">
              <a:spcBef>
                <a:spcPct val="0"/>
              </a:spcBef>
              <a:spcAft>
                <a:spcPct val="0"/>
              </a:spcAft>
              <a:defRPr>
                <a:latin typeface="Arial" panose="02080604020202020204" pitchFamily="34" charset="0"/>
                <a:ea typeface="宋体" pitchFamily="2" charset="-122"/>
              </a:defRPr>
            </a:lvl4pPr>
            <a:lvl5pPr fontAlgn="base">
              <a:spcBef>
                <a:spcPct val="0"/>
              </a:spcBef>
              <a:spcAft>
                <a:spcPct val="0"/>
              </a:spcAft>
              <a:defRPr>
                <a:latin typeface="Arial" panose="02080604020202020204" pitchFamily="34" charset="0"/>
                <a:ea typeface="宋体" pitchFamily="2" charset="-122"/>
              </a:defRPr>
            </a:lvl5pPr>
            <a:lvl6pPr>
              <a:defRPr>
                <a:latin typeface="Arial" panose="02080604020202020204" pitchFamily="34" charset="0"/>
                <a:ea typeface="宋体" pitchFamily="2" charset="-122"/>
              </a:defRPr>
            </a:lvl6pPr>
            <a:lvl7pPr>
              <a:defRPr>
                <a:latin typeface="Arial" panose="02080604020202020204" pitchFamily="34" charset="0"/>
                <a:ea typeface="宋体" pitchFamily="2" charset="-122"/>
              </a:defRPr>
            </a:lvl7pPr>
            <a:lvl8pPr>
              <a:defRPr>
                <a:latin typeface="Arial" panose="02080604020202020204" pitchFamily="34" charset="0"/>
                <a:ea typeface="宋体" pitchFamily="2" charset="-122"/>
              </a:defRPr>
            </a:lvl8pPr>
            <a:lvl9pPr>
              <a:defRPr>
                <a:latin typeface="Arial" panose="02080604020202020204" pitchFamily="34" charset="0"/>
                <a:ea typeface="宋体" pitchFamily="2" charset="-122"/>
              </a:defRPr>
            </a:lvl9pPr>
          </a:lstStyle>
          <a:p>
            <a:r>
              <a:rPr lang="zh-CN" altLang="en-US" sz="7200" dirty="0" smtClean="0">
                <a:solidFill>
                  <a:schemeClr val="accent1"/>
                </a:solidFill>
                <a:effectLst>
                  <a:outerShdw blurRad="38100" dist="38100" dir="2700000" algn="tl">
                    <a:srgbClr val="000000">
                      <a:alpha val="43137"/>
                    </a:srgbClr>
                  </a:outerShdw>
                </a:effectLst>
                <a:latin typeface="+mn-ea"/>
                <a:ea typeface="+mn-ea"/>
              </a:rPr>
              <a:t> </a:t>
            </a:r>
            <a:endParaRPr lang="zh-CN" altLang="en-US" sz="7200" dirty="0">
              <a:solidFill>
                <a:schemeClr val="accent1"/>
              </a:solidFill>
              <a:effectLst>
                <a:outerShdw blurRad="38100" dist="38100" dir="2700000" algn="tl">
                  <a:srgbClr val="000000">
                    <a:alpha val="43137"/>
                  </a:srgbClr>
                </a:outerShdw>
              </a:effectLst>
              <a:latin typeface="+mn-ea"/>
              <a:ea typeface="+mn-ea"/>
            </a:endParaRPr>
          </a:p>
        </p:txBody>
      </p:sp>
      <p:sp>
        <p:nvSpPr>
          <p:cNvPr id="59" name="Freeform 6"/>
          <p:cNvSpPr/>
          <p:nvPr/>
        </p:nvSpPr>
        <p:spPr bwMode="auto">
          <a:xfrm>
            <a:off x="334092" y="116698"/>
            <a:ext cx="2440282" cy="2188845"/>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sp>
        <p:nvSpPr>
          <p:cNvPr id="60" name="标题 4"/>
          <p:cNvSpPr txBox="true"/>
          <p:nvPr/>
        </p:nvSpPr>
        <p:spPr>
          <a:xfrm>
            <a:off x="2350875" y="2329832"/>
            <a:ext cx="8448782" cy="952292"/>
          </a:xfrm>
          <a:prstGeom prst="rect">
            <a:avLst/>
          </a:prstGeom>
        </p:spPr>
        <p:txBody>
          <a:bodyPr vert="horz" lIns="121891" tIns="60945" rIns="121891" bIns="6094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smtClean="0">
                <a:solidFill>
                  <a:schemeClr val="accent1"/>
                </a:solidFill>
              </a:rPr>
              <a:t>院前急救对标标准</a:t>
            </a:r>
            <a:endParaRPr lang="zh-CN" altLang="en-US" sz="4800" b="1" dirty="0" smtClean="0">
              <a:solidFill>
                <a:schemeClr val="accent1"/>
              </a:solidFill>
            </a:endParaRPr>
          </a:p>
        </p:txBody>
      </p:sp>
      <p:cxnSp>
        <p:nvCxnSpPr>
          <p:cNvPr id="62" name="直接连接符 61"/>
          <p:cNvCxnSpPr/>
          <p:nvPr/>
        </p:nvCxnSpPr>
        <p:spPr>
          <a:xfrm>
            <a:off x="4065772" y="4272089"/>
            <a:ext cx="4349522"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500" fill="hold"/>
                                        <p:tgtEl>
                                          <p:spTgt spid="58"/>
                                        </p:tgtEl>
                                        <p:attrNameLst>
                                          <p:attrName>ppt_w</p:attrName>
                                        </p:attrNameLst>
                                      </p:cBhvr>
                                      <p:tavLst>
                                        <p:tav tm="0">
                                          <p:val>
                                            <p:fltVal val="0"/>
                                          </p:val>
                                        </p:tav>
                                        <p:tav tm="100000">
                                          <p:val>
                                            <p:strVal val="#ppt_w"/>
                                          </p:val>
                                        </p:tav>
                                      </p:tavLst>
                                    </p:anim>
                                    <p:anim calcmode="lin" valueType="num">
                                      <p:cBhvr>
                                        <p:cTn id="21" dur="500" fill="hold"/>
                                        <p:tgtEl>
                                          <p:spTgt spid="58"/>
                                        </p:tgtEl>
                                        <p:attrNameLst>
                                          <p:attrName>ppt_h</p:attrName>
                                        </p:attrNameLst>
                                      </p:cBhvr>
                                      <p:tavLst>
                                        <p:tav tm="0">
                                          <p:val>
                                            <p:fltVal val="0"/>
                                          </p:val>
                                        </p:tav>
                                        <p:tav tm="100000">
                                          <p:val>
                                            <p:strVal val="#ppt_h"/>
                                          </p:val>
                                        </p:tav>
                                      </p:tavLst>
                                    </p:anim>
                                    <p:animEffect transition="in" filter="fade">
                                      <p:cBhvr>
                                        <p:cTn id="22" dur="500"/>
                                        <p:tgtEl>
                                          <p:spTgt spid="58"/>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1000"/>
                                        <p:tgtEl>
                                          <p:spTgt spid="59"/>
                                        </p:tgtEl>
                                      </p:cBhvr>
                                    </p:animEffect>
                                    <p:anim calcmode="lin" valueType="num">
                                      <p:cBhvr>
                                        <p:cTn id="27" dur="1000" fill="hold"/>
                                        <p:tgtEl>
                                          <p:spTgt spid="59"/>
                                        </p:tgtEl>
                                        <p:attrNameLst>
                                          <p:attrName>ppt_x</p:attrName>
                                        </p:attrNameLst>
                                      </p:cBhvr>
                                      <p:tavLst>
                                        <p:tav tm="0">
                                          <p:val>
                                            <p:strVal val="#ppt_x"/>
                                          </p:val>
                                        </p:tav>
                                        <p:tav tm="100000">
                                          <p:val>
                                            <p:strVal val="#ppt_x"/>
                                          </p:val>
                                        </p:tav>
                                      </p:tavLst>
                                    </p:anim>
                                    <p:anim calcmode="lin" valueType="num">
                                      <p:cBhvr>
                                        <p:cTn id="28" dur="1000" fill="hold"/>
                                        <p:tgtEl>
                                          <p:spTgt spid="59"/>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31" presetClass="entr" presetSubtype="0" fill="hold" grpId="0" nodeType="afterEffect">
                                  <p:stCondLst>
                                    <p:cond delay="0"/>
                                  </p:stCondLst>
                                  <p:iterate type="lt">
                                    <p:tmPct val="5000"/>
                                  </p:iterate>
                                  <p:childTnLst>
                                    <p:set>
                                      <p:cBhvr>
                                        <p:cTn id="31" dur="1" fill="hold">
                                          <p:stCondLst>
                                            <p:cond delay="0"/>
                                          </p:stCondLst>
                                        </p:cTn>
                                        <p:tgtEl>
                                          <p:spTgt spid="60"/>
                                        </p:tgtEl>
                                        <p:attrNameLst>
                                          <p:attrName>style.visibility</p:attrName>
                                        </p:attrNameLst>
                                      </p:cBhvr>
                                      <p:to>
                                        <p:strVal val="visible"/>
                                      </p:to>
                                    </p:set>
                                    <p:anim calcmode="lin" valueType="num">
                                      <p:cBhvr>
                                        <p:cTn id="32" dur="500" fill="hold"/>
                                        <p:tgtEl>
                                          <p:spTgt spid="60"/>
                                        </p:tgtEl>
                                        <p:attrNameLst>
                                          <p:attrName>ppt_w</p:attrName>
                                        </p:attrNameLst>
                                      </p:cBhvr>
                                      <p:tavLst>
                                        <p:tav tm="0">
                                          <p:val>
                                            <p:fltVal val="0"/>
                                          </p:val>
                                        </p:tav>
                                        <p:tav tm="100000">
                                          <p:val>
                                            <p:strVal val="#ppt_w"/>
                                          </p:val>
                                        </p:tav>
                                      </p:tavLst>
                                    </p:anim>
                                    <p:anim calcmode="lin" valueType="num">
                                      <p:cBhvr>
                                        <p:cTn id="33" dur="500" fill="hold"/>
                                        <p:tgtEl>
                                          <p:spTgt spid="60"/>
                                        </p:tgtEl>
                                        <p:attrNameLst>
                                          <p:attrName>ppt_h</p:attrName>
                                        </p:attrNameLst>
                                      </p:cBhvr>
                                      <p:tavLst>
                                        <p:tav tm="0">
                                          <p:val>
                                            <p:fltVal val="0"/>
                                          </p:val>
                                        </p:tav>
                                        <p:tav tm="100000">
                                          <p:val>
                                            <p:strVal val="#ppt_h"/>
                                          </p:val>
                                        </p:tav>
                                      </p:tavLst>
                                    </p:anim>
                                    <p:anim calcmode="lin" valueType="num">
                                      <p:cBhvr>
                                        <p:cTn id="34" dur="500" fill="hold"/>
                                        <p:tgtEl>
                                          <p:spTgt spid="60"/>
                                        </p:tgtEl>
                                        <p:attrNameLst>
                                          <p:attrName>style.rotation</p:attrName>
                                        </p:attrNameLst>
                                      </p:cBhvr>
                                      <p:tavLst>
                                        <p:tav tm="0">
                                          <p:val>
                                            <p:fltVal val="90"/>
                                          </p:val>
                                        </p:tav>
                                        <p:tav tm="100000">
                                          <p:val>
                                            <p:fltVal val="0"/>
                                          </p:val>
                                        </p:tav>
                                      </p:tavLst>
                                    </p:anim>
                                    <p:animEffect transition="in" filter="fade">
                                      <p:cBhvr>
                                        <p:cTn id="35" dur="500"/>
                                        <p:tgtEl>
                                          <p:spTgt spid="60"/>
                                        </p:tgtEl>
                                      </p:cBhvr>
                                    </p:animEffect>
                                  </p:childTnLst>
                                </p:cTn>
                              </p:par>
                            </p:childTnLst>
                          </p:cTn>
                        </p:par>
                        <p:par>
                          <p:cTn id="36" fill="hold">
                            <p:stCondLst>
                              <p:cond delay="3675"/>
                            </p:stCondLst>
                            <p:childTnLst>
                              <p:par>
                                <p:cTn id="37" presetID="22" presetClass="entr" presetSubtype="8"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left)">
                                      <p:cBhvr>
                                        <p:cTn id="39"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bldLvl="0" animBg="true"/>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7"/>
          <p:cNvSpPr txBox="true"/>
          <p:nvPr/>
        </p:nvSpPr>
        <p:spPr>
          <a:xfrm>
            <a:off x="910630" y="117426"/>
            <a:ext cx="3509010" cy="612775"/>
          </a:xfrm>
          <a:prstGeom prst="rect">
            <a:avLst/>
          </a:prstGeom>
          <a:noFill/>
        </p:spPr>
        <p:txBody>
          <a:bodyPr wrap="none" lIns="121917" tIns="60958" rIns="121917" bIns="60958" rtlCol="0">
            <a:spAutoFit/>
          </a:bodyPr>
          <a:lstStyle/>
          <a:p>
            <a:pPr algn="l"/>
            <a:r>
              <a:rPr lang="zh-CN" altLang="en-US" sz="3200" b="1" dirty="0" smtClean="0">
                <a:solidFill>
                  <a:schemeClr val="accent1"/>
                </a:solidFill>
                <a:sym typeface="+mn-ea"/>
              </a:rPr>
              <a:t>院前急救对标标准</a:t>
            </a:r>
            <a:endParaRPr lang="en-US" sz="3200" b="1" dirty="0">
              <a:solidFill>
                <a:schemeClr val="accent2"/>
              </a:solidFill>
              <a:latin typeface="+mn-ea"/>
            </a:endParaRPr>
          </a:p>
        </p:txBody>
      </p:sp>
      <p:sp>
        <p:nvSpPr>
          <p:cNvPr id="43" name="Freeform 6"/>
          <p:cNvSpPr/>
          <p:nvPr/>
        </p:nvSpPr>
        <p:spPr bwMode="auto">
          <a:xfrm>
            <a:off x="236134" y="47307"/>
            <a:ext cx="695806" cy="624113"/>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grpSp>
        <p:nvGrpSpPr>
          <p:cNvPr id="24" name="Group 232"/>
          <p:cNvGrpSpPr/>
          <p:nvPr/>
        </p:nvGrpSpPr>
        <p:grpSpPr>
          <a:xfrm>
            <a:off x="1227535" y="1210890"/>
            <a:ext cx="899843" cy="900163"/>
            <a:chOff x="864537" y="1822859"/>
            <a:chExt cx="971309" cy="971307"/>
          </a:xfrm>
        </p:grpSpPr>
        <p:sp>
          <p:nvSpPr>
            <p:cNvPr id="25" name="Oval 233"/>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solidFill>
                    <a:schemeClr val="bg1"/>
                  </a:solidFill>
                </a:rPr>
                <a:t>01</a:t>
              </a:r>
              <a:endParaRPr lang="en-US" sz="1900" b="1" dirty="0">
                <a:solidFill>
                  <a:schemeClr val="bg1"/>
                </a:solidFill>
              </a:endParaRPr>
            </a:p>
          </p:txBody>
        </p:sp>
        <p:sp>
          <p:nvSpPr>
            <p:cNvPr id="26" name="Oval 234"/>
            <p:cNvSpPr/>
            <p:nvPr/>
          </p:nvSpPr>
          <p:spPr>
            <a:xfrm>
              <a:off x="864537" y="1822859"/>
              <a:ext cx="971309" cy="971307"/>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endParaRPr>
            </a:p>
          </p:txBody>
        </p:sp>
      </p:grpSp>
      <p:grpSp>
        <p:nvGrpSpPr>
          <p:cNvPr id="27" name="Group 232"/>
          <p:cNvGrpSpPr/>
          <p:nvPr/>
        </p:nvGrpSpPr>
        <p:grpSpPr>
          <a:xfrm>
            <a:off x="1218434" y="2484305"/>
            <a:ext cx="899843" cy="900163"/>
            <a:chOff x="864537" y="1822859"/>
            <a:chExt cx="971309" cy="971307"/>
          </a:xfrm>
        </p:grpSpPr>
        <p:sp>
          <p:nvSpPr>
            <p:cNvPr id="28" name="Oval 49"/>
            <p:cNvSpPr/>
            <p:nvPr/>
          </p:nvSpPr>
          <p:spPr>
            <a:xfrm>
              <a:off x="932451" y="1890773"/>
              <a:ext cx="835480" cy="8354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smtClean="0">
                  <a:solidFill>
                    <a:schemeClr val="bg1"/>
                  </a:solidFill>
                </a:rPr>
                <a:t>02</a:t>
              </a:r>
              <a:endParaRPr lang="en-US" sz="1900" b="1" dirty="0">
                <a:solidFill>
                  <a:schemeClr val="bg1"/>
                </a:solidFill>
              </a:endParaRPr>
            </a:p>
          </p:txBody>
        </p:sp>
        <p:sp>
          <p:nvSpPr>
            <p:cNvPr id="29" name="Oval 50"/>
            <p:cNvSpPr/>
            <p:nvPr/>
          </p:nvSpPr>
          <p:spPr>
            <a:xfrm>
              <a:off x="864537" y="1822859"/>
              <a:ext cx="971309" cy="971307"/>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endParaRPr>
            </a:p>
          </p:txBody>
        </p:sp>
      </p:grpSp>
      <p:sp>
        <p:nvSpPr>
          <p:cNvPr id="30" name="TextBox 116"/>
          <p:cNvSpPr txBox="true"/>
          <p:nvPr/>
        </p:nvSpPr>
        <p:spPr>
          <a:xfrm>
            <a:off x="2485445" y="1623739"/>
            <a:ext cx="5681503" cy="238760"/>
          </a:xfrm>
          <a:prstGeom prst="rect">
            <a:avLst/>
          </a:prstGeom>
          <a:noFill/>
        </p:spPr>
        <p:txBody>
          <a:bodyPr wrap="square" lIns="0" tIns="0" rIns="0" bIns="0" rtlCol="0">
            <a:spAutoFit/>
          </a:bodyPr>
          <a:lstStyle/>
          <a:p>
            <a:pPr lvl="0">
              <a:lnSpc>
                <a:spcPts val="1865"/>
              </a:lnSpc>
            </a:pPr>
            <a:r>
              <a:rPr lang="zh-CN" altLang="en-US" sz="2000" b="1" dirty="0">
                <a:solidFill>
                  <a:schemeClr val="tx1">
                    <a:lumMod val="75000"/>
                    <a:lumOff val="25000"/>
                  </a:schemeClr>
                </a:solidFill>
                <a:latin typeface="方正正粗黑简体"/>
              </a:rPr>
              <a:t>政府要求：市十三次党代会</a:t>
            </a:r>
            <a:endParaRPr lang="zh-CN" altLang="en-US" sz="2000" b="1" dirty="0">
              <a:solidFill>
                <a:schemeClr val="tx1">
                  <a:lumMod val="75000"/>
                  <a:lumOff val="25000"/>
                </a:schemeClr>
              </a:solidFill>
              <a:latin typeface="方正正粗黑简体"/>
            </a:endParaRPr>
          </a:p>
        </p:txBody>
      </p:sp>
      <p:sp>
        <p:nvSpPr>
          <p:cNvPr id="32" name="TextBox 118"/>
          <p:cNvSpPr txBox="true"/>
          <p:nvPr/>
        </p:nvSpPr>
        <p:spPr>
          <a:xfrm>
            <a:off x="2485446" y="2829657"/>
            <a:ext cx="5681503" cy="238760"/>
          </a:xfrm>
          <a:prstGeom prst="rect">
            <a:avLst/>
          </a:prstGeom>
          <a:noFill/>
        </p:spPr>
        <p:txBody>
          <a:bodyPr wrap="square" lIns="0" tIns="0" rIns="0" bIns="0" rtlCol="0">
            <a:spAutoFit/>
          </a:bodyPr>
          <a:lstStyle/>
          <a:p>
            <a:pPr lvl="0">
              <a:lnSpc>
                <a:spcPts val="1865"/>
              </a:lnSpc>
            </a:pPr>
            <a:r>
              <a:rPr lang="zh-CN" altLang="en-US" sz="2000" b="1" dirty="0">
                <a:solidFill>
                  <a:schemeClr val="tx1">
                    <a:lumMod val="75000"/>
                    <a:lumOff val="25000"/>
                  </a:schemeClr>
                </a:solidFill>
                <a:latin typeface="方正正粗黑简体"/>
              </a:rPr>
              <a:t>目标导向：中心发展，十四五规划，愿景</a:t>
            </a:r>
            <a:endParaRPr lang="zh-CN" altLang="en-US" sz="2000" b="1" dirty="0">
              <a:solidFill>
                <a:schemeClr val="tx1">
                  <a:lumMod val="75000"/>
                  <a:lumOff val="25000"/>
                </a:schemeClr>
              </a:solidFill>
              <a:latin typeface="方正正粗黑简体"/>
            </a:endParaRPr>
          </a:p>
        </p:txBody>
      </p:sp>
      <p:grpSp>
        <p:nvGrpSpPr>
          <p:cNvPr id="34" name="Group 232"/>
          <p:cNvGrpSpPr/>
          <p:nvPr/>
        </p:nvGrpSpPr>
        <p:grpSpPr>
          <a:xfrm>
            <a:off x="9776440" y="3884702"/>
            <a:ext cx="899843" cy="900163"/>
            <a:chOff x="864537" y="1822859"/>
            <a:chExt cx="971309" cy="971307"/>
          </a:xfrm>
        </p:grpSpPr>
        <p:sp>
          <p:nvSpPr>
            <p:cNvPr id="35" name="Oval 233"/>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smtClean="0">
                  <a:solidFill>
                    <a:schemeClr val="bg1"/>
                  </a:solidFill>
                </a:rPr>
                <a:t>03</a:t>
              </a:r>
              <a:endParaRPr lang="en-US" sz="1900" b="1" dirty="0">
                <a:solidFill>
                  <a:schemeClr val="bg1"/>
                </a:solidFill>
              </a:endParaRPr>
            </a:p>
          </p:txBody>
        </p:sp>
        <p:sp>
          <p:nvSpPr>
            <p:cNvPr id="36" name="Oval 234"/>
            <p:cNvSpPr/>
            <p:nvPr/>
          </p:nvSpPr>
          <p:spPr>
            <a:xfrm>
              <a:off x="864537" y="1822859"/>
              <a:ext cx="971309" cy="971307"/>
            </a:xfrm>
            <a:prstGeom prst="ellips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endParaRPr>
            </a:p>
          </p:txBody>
        </p:sp>
      </p:grpSp>
      <p:grpSp>
        <p:nvGrpSpPr>
          <p:cNvPr id="52" name="Group 232"/>
          <p:cNvGrpSpPr/>
          <p:nvPr/>
        </p:nvGrpSpPr>
        <p:grpSpPr>
          <a:xfrm>
            <a:off x="9728246" y="5135257"/>
            <a:ext cx="899843" cy="900163"/>
            <a:chOff x="864537" y="1822859"/>
            <a:chExt cx="971309" cy="971307"/>
          </a:xfrm>
        </p:grpSpPr>
        <p:sp>
          <p:nvSpPr>
            <p:cNvPr id="53" name="Oval 49"/>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smtClean="0">
                  <a:solidFill>
                    <a:schemeClr val="bg1"/>
                  </a:solidFill>
                </a:rPr>
                <a:t>04</a:t>
              </a:r>
              <a:endParaRPr lang="en-US" sz="1900" b="1" dirty="0">
                <a:solidFill>
                  <a:schemeClr val="bg1"/>
                </a:solidFill>
              </a:endParaRPr>
            </a:p>
          </p:txBody>
        </p:sp>
        <p:sp>
          <p:nvSpPr>
            <p:cNvPr id="54" name="Oval 50"/>
            <p:cNvSpPr/>
            <p:nvPr/>
          </p:nvSpPr>
          <p:spPr>
            <a:xfrm>
              <a:off x="864537" y="1822859"/>
              <a:ext cx="971309" cy="971307"/>
            </a:xfrm>
            <a:prstGeom prst="ellips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endParaRPr>
            </a:p>
          </p:txBody>
        </p:sp>
      </p:grpSp>
      <p:sp>
        <p:nvSpPr>
          <p:cNvPr id="55" name="TextBox 126"/>
          <p:cNvSpPr txBox="true"/>
          <p:nvPr/>
        </p:nvSpPr>
        <p:spPr>
          <a:xfrm>
            <a:off x="3815679" y="4052692"/>
            <a:ext cx="5681503" cy="238760"/>
          </a:xfrm>
          <a:prstGeom prst="rect">
            <a:avLst/>
          </a:prstGeom>
          <a:noFill/>
        </p:spPr>
        <p:txBody>
          <a:bodyPr wrap="square" lIns="0" tIns="0" rIns="0" bIns="0" rtlCol="0">
            <a:spAutoFit/>
          </a:bodyPr>
          <a:lstStyle/>
          <a:p>
            <a:pPr lvl="0" algn="r">
              <a:lnSpc>
                <a:spcPts val="1865"/>
              </a:lnSpc>
            </a:pPr>
            <a:r>
              <a:rPr lang="zh-CN" altLang="en-US" sz="2000" b="1" dirty="0">
                <a:solidFill>
                  <a:schemeClr val="tx1">
                    <a:lumMod val="75000"/>
                    <a:lumOff val="25000"/>
                  </a:schemeClr>
                </a:solidFill>
                <a:latin typeface="方正正粗黑简体"/>
              </a:rPr>
              <a:t>民生需求：问题导向，几个问题，接诉即办</a:t>
            </a:r>
            <a:endParaRPr lang="zh-CN" altLang="en-US" sz="2000" b="1" dirty="0">
              <a:solidFill>
                <a:schemeClr val="tx1">
                  <a:lumMod val="75000"/>
                  <a:lumOff val="25000"/>
                </a:schemeClr>
              </a:solidFill>
              <a:latin typeface="方正正粗黑简体"/>
            </a:endParaRPr>
          </a:p>
        </p:txBody>
      </p:sp>
      <p:sp>
        <p:nvSpPr>
          <p:cNvPr id="57" name="TextBox 128"/>
          <p:cNvSpPr txBox="true"/>
          <p:nvPr/>
        </p:nvSpPr>
        <p:spPr>
          <a:xfrm>
            <a:off x="3931345" y="5498827"/>
            <a:ext cx="5681503" cy="238760"/>
          </a:xfrm>
          <a:prstGeom prst="rect">
            <a:avLst/>
          </a:prstGeom>
          <a:noFill/>
        </p:spPr>
        <p:txBody>
          <a:bodyPr wrap="square" lIns="0" tIns="0" rIns="0" bIns="0" rtlCol="0">
            <a:spAutoFit/>
          </a:bodyPr>
          <a:lstStyle/>
          <a:p>
            <a:pPr lvl="0" algn="r">
              <a:lnSpc>
                <a:spcPts val="1865"/>
              </a:lnSpc>
            </a:pPr>
            <a:r>
              <a:rPr lang="zh-CN" altLang="en-US" sz="2000" b="1" dirty="0">
                <a:solidFill>
                  <a:schemeClr val="tx1">
                    <a:lumMod val="75000"/>
                    <a:lumOff val="25000"/>
                  </a:schemeClr>
                </a:solidFill>
                <a:latin typeface="方正正粗黑简体"/>
              </a:rPr>
              <a:t>能力建设：人才，专业，科研，文化</a:t>
            </a:r>
            <a:endParaRPr lang="zh-CN" altLang="en-US" sz="2000" b="1" dirty="0">
              <a:solidFill>
                <a:schemeClr val="tx1">
                  <a:lumMod val="75000"/>
                  <a:lumOff val="25000"/>
                </a:schemeClr>
              </a:solidFill>
              <a:latin typeface="方正正粗黑简体"/>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250" fill="hold"/>
                                        <p:tgtEl>
                                          <p:spTgt spid="43"/>
                                        </p:tgtEl>
                                        <p:attrNameLst>
                                          <p:attrName>ppt_x</p:attrName>
                                        </p:attrNameLst>
                                      </p:cBhvr>
                                      <p:tavLst>
                                        <p:tav tm="0">
                                          <p:val>
                                            <p:strVal val="0-#ppt_w/2"/>
                                          </p:val>
                                        </p:tav>
                                        <p:tav tm="100000">
                                          <p:val>
                                            <p:strVal val="#ppt_x"/>
                                          </p:val>
                                        </p:tav>
                                      </p:tavLst>
                                    </p:anim>
                                    <p:anim calcmode="lin" valueType="num">
                                      <p:cBhvr additive="base">
                                        <p:cTn id="8" dur="25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500"/>
                            </p:stCondLst>
                            <p:childTnLst>
                              <p:par>
                                <p:cTn id="20" presetID="53" presetClass="entr" presetSubtype="16" fill="hold" grpId="0" nodeType="afterEffect">
                                  <p:stCondLst>
                                    <p:cond delay="0"/>
                                  </p:stCondLst>
                                  <p:iterate type="lt">
                                    <p:tmPct val="10000"/>
                                  </p:iterate>
                                  <p:childTnLst>
                                    <p:set>
                                      <p:cBhvr>
                                        <p:cTn id="21" dur="1" fill="hold">
                                          <p:stCondLst>
                                            <p:cond delay="0"/>
                                          </p:stCondLst>
                                        </p:cTn>
                                        <p:tgtEl>
                                          <p:spTgt spid="30"/>
                                        </p:tgtEl>
                                        <p:attrNameLst>
                                          <p:attrName>style.visibility</p:attrName>
                                        </p:attrNameLst>
                                      </p:cBhvr>
                                      <p:to>
                                        <p:strVal val="visible"/>
                                      </p:to>
                                    </p:set>
                                    <p:anim calcmode="lin" valueType="num">
                                      <p:cBhvr>
                                        <p:cTn id="22" dur="250" fill="hold"/>
                                        <p:tgtEl>
                                          <p:spTgt spid="30"/>
                                        </p:tgtEl>
                                        <p:attrNameLst>
                                          <p:attrName>ppt_w</p:attrName>
                                        </p:attrNameLst>
                                      </p:cBhvr>
                                      <p:tavLst>
                                        <p:tav tm="0">
                                          <p:val>
                                            <p:fltVal val="0"/>
                                          </p:val>
                                        </p:tav>
                                        <p:tav tm="100000">
                                          <p:val>
                                            <p:strVal val="#ppt_w"/>
                                          </p:val>
                                        </p:tav>
                                      </p:tavLst>
                                    </p:anim>
                                    <p:anim calcmode="lin" valueType="num">
                                      <p:cBhvr>
                                        <p:cTn id="23" dur="250" fill="hold"/>
                                        <p:tgtEl>
                                          <p:spTgt spid="30"/>
                                        </p:tgtEl>
                                        <p:attrNameLst>
                                          <p:attrName>ppt_h</p:attrName>
                                        </p:attrNameLst>
                                      </p:cBhvr>
                                      <p:tavLst>
                                        <p:tav tm="0">
                                          <p:val>
                                            <p:fltVal val="0"/>
                                          </p:val>
                                        </p:tav>
                                        <p:tav tm="100000">
                                          <p:val>
                                            <p:strVal val="#ppt_h"/>
                                          </p:val>
                                        </p:tav>
                                      </p:tavLst>
                                    </p:anim>
                                    <p:animEffect transition="in" filter="fade">
                                      <p:cBhvr>
                                        <p:cTn id="24" dur="250"/>
                                        <p:tgtEl>
                                          <p:spTgt spid="30"/>
                                        </p:tgtEl>
                                      </p:cBhvr>
                                    </p:animEffect>
                                  </p:childTnLst>
                                </p:cTn>
                              </p:par>
                            </p:childTnLst>
                          </p:cTn>
                        </p:par>
                        <p:par>
                          <p:cTn id="25" fill="hold">
                            <p:stCondLst>
                              <p:cond delay="1775"/>
                            </p:stCondLst>
                            <p:childTnLst>
                              <p:par>
                                <p:cTn id="26" presetID="53" presetClass="entr" presetSubtype="16"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childTnLst>
                          </p:cTn>
                        </p:par>
                        <p:par>
                          <p:cTn id="31" fill="hold">
                            <p:stCondLst>
                              <p:cond delay="2275"/>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32"/>
                                        </p:tgtEl>
                                        <p:attrNameLst>
                                          <p:attrName>style.visibility</p:attrName>
                                        </p:attrNameLst>
                                      </p:cBhvr>
                                      <p:to>
                                        <p:strVal val="visible"/>
                                      </p:to>
                                    </p:set>
                                    <p:anim calcmode="lin" valueType="num">
                                      <p:cBhvr>
                                        <p:cTn id="34" dur="250" fill="hold"/>
                                        <p:tgtEl>
                                          <p:spTgt spid="32"/>
                                        </p:tgtEl>
                                        <p:attrNameLst>
                                          <p:attrName>ppt_w</p:attrName>
                                        </p:attrNameLst>
                                      </p:cBhvr>
                                      <p:tavLst>
                                        <p:tav tm="0">
                                          <p:val>
                                            <p:fltVal val="0"/>
                                          </p:val>
                                        </p:tav>
                                        <p:tav tm="100000">
                                          <p:val>
                                            <p:strVal val="#ppt_w"/>
                                          </p:val>
                                        </p:tav>
                                      </p:tavLst>
                                    </p:anim>
                                    <p:anim calcmode="lin" valueType="num">
                                      <p:cBhvr>
                                        <p:cTn id="35" dur="250" fill="hold"/>
                                        <p:tgtEl>
                                          <p:spTgt spid="32"/>
                                        </p:tgtEl>
                                        <p:attrNameLst>
                                          <p:attrName>ppt_h</p:attrName>
                                        </p:attrNameLst>
                                      </p:cBhvr>
                                      <p:tavLst>
                                        <p:tav tm="0">
                                          <p:val>
                                            <p:fltVal val="0"/>
                                          </p:val>
                                        </p:tav>
                                        <p:tav tm="100000">
                                          <p:val>
                                            <p:strVal val="#ppt_h"/>
                                          </p:val>
                                        </p:tav>
                                      </p:tavLst>
                                    </p:anim>
                                    <p:animEffect transition="in" filter="fade">
                                      <p:cBhvr>
                                        <p:cTn id="36" dur="250"/>
                                        <p:tgtEl>
                                          <p:spTgt spid="32"/>
                                        </p:tgtEl>
                                      </p:cBhvr>
                                    </p:animEffect>
                                  </p:childTnLst>
                                </p:cTn>
                              </p:par>
                            </p:childTnLst>
                          </p:cTn>
                        </p:par>
                        <p:par>
                          <p:cTn id="37" fill="hold">
                            <p:stCondLst>
                              <p:cond delay="2949"/>
                            </p:stCondLst>
                            <p:childTnLst>
                              <p:par>
                                <p:cTn id="38" presetID="53" presetClass="entr" presetSubtype="16"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par>
                          <p:cTn id="43" fill="hold">
                            <p:stCondLst>
                              <p:cond delay="3449"/>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55"/>
                                        </p:tgtEl>
                                        <p:attrNameLst>
                                          <p:attrName>style.visibility</p:attrName>
                                        </p:attrNameLst>
                                      </p:cBhvr>
                                      <p:to>
                                        <p:strVal val="visible"/>
                                      </p:to>
                                    </p:set>
                                    <p:anim calcmode="lin" valueType="num">
                                      <p:cBhvr>
                                        <p:cTn id="46" dur="250" fill="hold"/>
                                        <p:tgtEl>
                                          <p:spTgt spid="55"/>
                                        </p:tgtEl>
                                        <p:attrNameLst>
                                          <p:attrName>ppt_w</p:attrName>
                                        </p:attrNameLst>
                                      </p:cBhvr>
                                      <p:tavLst>
                                        <p:tav tm="0">
                                          <p:val>
                                            <p:fltVal val="0"/>
                                          </p:val>
                                        </p:tav>
                                        <p:tav tm="100000">
                                          <p:val>
                                            <p:strVal val="#ppt_w"/>
                                          </p:val>
                                        </p:tav>
                                      </p:tavLst>
                                    </p:anim>
                                    <p:anim calcmode="lin" valueType="num">
                                      <p:cBhvr>
                                        <p:cTn id="47" dur="250" fill="hold"/>
                                        <p:tgtEl>
                                          <p:spTgt spid="55"/>
                                        </p:tgtEl>
                                        <p:attrNameLst>
                                          <p:attrName>ppt_h</p:attrName>
                                        </p:attrNameLst>
                                      </p:cBhvr>
                                      <p:tavLst>
                                        <p:tav tm="0">
                                          <p:val>
                                            <p:fltVal val="0"/>
                                          </p:val>
                                        </p:tav>
                                        <p:tav tm="100000">
                                          <p:val>
                                            <p:strVal val="#ppt_h"/>
                                          </p:val>
                                        </p:tav>
                                      </p:tavLst>
                                    </p:anim>
                                    <p:animEffect transition="in" filter="fade">
                                      <p:cBhvr>
                                        <p:cTn id="48" dur="250"/>
                                        <p:tgtEl>
                                          <p:spTgt spid="55"/>
                                        </p:tgtEl>
                                      </p:cBhvr>
                                    </p:animEffect>
                                  </p:childTnLst>
                                </p:cTn>
                              </p:par>
                            </p:childTnLst>
                          </p:cTn>
                        </p:par>
                        <p:par>
                          <p:cTn id="49" fill="hold">
                            <p:stCondLst>
                              <p:cond delay="4150"/>
                            </p:stCondLst>
                            <p:childTnLst>
                              <p:par>
                                <p:cTn id="50" presetID="53" presetClass="entr" presetSubtype="16"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animEffect transition="in" filter="fade">
                                      <p:cBhvr>
                                        <p:cTn id="54" dur="500"/>
                                        <p:tgtEl>
                                          <p:spTgt spid="52"/>
                                        </p:tgtEl>
                                      </p:cBhvr>
                                    </p:animEffect>
                                  </p:childTnLst>
                                </p:cTn>
                              </p:par>
                            </p:childTnLst>
                          </p:cTn>
                        </p:par>
                        <p:par>
                          <p:cTn id="55" fill="hold">
                            <p:stCondLst>
                              <p:cond delay="4650"/>
                            </p:stCondLst>
                            <p:childTnLst>
                              <p:par>
                                <p:cTn id="56" presetID="53" presetClass="entr" presetSubtype="16" fill="hold" grpId="0" nodeType="afterEffect">
                                  <p:stCondLst>
                                    <p:cond delay="0"/>
                                  </p:stCondLst>
                                  <p:iterate type="lt">
                                    <p:tmPct val="10000"/>
                                  </p:iterate>
                                  <p:childTnLst>
                                    <p:set>
                                      <p:cBhvr>
                                        <p:cTn id="57" dur="1" fill="hold">
                                          <p:stCondLst>
                                            <p:cond delay="0"/>
                                          </p:stCondLst>
                                        </p:cTn>
                                        <p:tgtEl>
                                          <p:spTgt spid="57"/>
                                        </p:tgtEl>
                                        <p:attrNameLst>
                                          <p:attrName>style.visibility</p:attrName>
                                        </p:attrNameLst>
                                      </p:cBhvr>
                                      <p:to>
                                        <p:strVal val="visible"/>
                                      </p:to>
                                    </p:set>
                                    <p:anim calcmode="lin" valueType="num">
                                      <p:cBhvr>
                                        <p:cTn id="58" dur="250" fill="hold"/>
                                        <p:tgtEl>
                                          <p:spTgt spid="57"/>
                                        </p:tgtEl>
                                        <p:attrNameLst>
                                          <p:attrName>ppt_w</p:attrName>
                                        </p:attrNameLst>
                                      </p:cBhvr>
                                      <p:tavLst>
                                        <p:tav tm="0">
                                          <p:val>
                                            <p:fltVal val="0"/>
                                          </p:val>
                                        </p:tav>
                                        <p:tav tm="100000">
                                          <p:val>
                                            <p:strVal val="#ppt_w"/>
                                          </p:val>
                                        </p:tav>
                                      </p:tavLst>
                                    </p:anim>
                                    <p:anim calcmode="lin" valueType="num">
                                      <p:cBhvr>
                                        <p:cTn id="59" dur="250" fill="hold"/>
                                        <p:tgtEl>
                                          <p:spTgt spid="57"/>
                                        </p:tgtEl>
                                        <p:attrNameLst>
                                          <p:attrName>ppt_h</p:attrName>
                                        </p:attrNameLst>
                                      </p:cBhvr>
                                      <p:tavLst>
                                        <p:tav tm="0">
                                          <p:val>
                                            <p:fltVal val="0"/>
                                          </p:val>
                                        </p:tav>
                                        <p:tav tm="100000">
                                          <p:val>
                                            <p:strVal val="#ppt_h"/>
                                          </p:val>
                                        </p:tav>
                                      </p:tavLst>
                                    </p:anim>
                                    <p:animEffect transition="in" filter="fade">
                                      <p:cBhvr>
                                        <p:cTn id="60"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bldLvl="0" animBg="true"/>
      <p:bldP spid="30" grpId="0"/>
      <p:bldP spid="32" grpId="0"/>
      <p:bldP spid="55"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220719155436"/>
          <p:cNvPicPr>
            <a:picLocks noChangeAspect="true"/>
          </p:cNvPicPr>
          <p:nvPr>
            <p:custDataLst>
              <p:tags r:id="rId1"/>
            </p:custDataLst>
          </p:nvPr>
        </p:nvPicPr>
        <p:blipFill>
          <a:blip r:embed="rId2"/>
          <a:stretch>
            <a:fillRect/>
          </a:stretch>
        </p:blipFill>
        <p:spPr>
          <a:xfrm>
            <a:off x="136525" y="119380"/>
            <a:ext cx="2159000" cy="3408045"/>
          </a:xfrm>
          <a:prstGeom prst="rect">
            <a:avLst/>
          </a:prstGeom>
        </p:spPr>
      </p:pic>
      <p:pic>
        <p:nvPicPr>
          <p:cNvPr id="3" name="图片 2" descr="微信图片_20220719155840"/>
          <p:cNvPicPr>
            <a:picLocks noChangeAspect="true"/>
          </p:cNvPicPr>
          <p:nvPr/>
        </p:nvPicPr>
        <p:blipFill>
          <a:blip r:embed="rId3"/>
          <a:stretch>
            <a:fillRect/>
          </a:stretch>
        </p:blipFill>
        <p:spPr>
          <a:xfrm flipH="true">
            <a:off x="2295525" y="63500"/>
            <a:ext cx="2530475" cy="4079240"/>
          </a:xfrm>
          <a:prstGeom prst="rect">
            <a:avLst/>
          </a:prstGeom>
        </p:spPr>
      </p:pic>
      <p:pic>
        <p:nvPicPr>
          <p:cNvPr id="4" name="图片 3" descr="微信图片_20220719160148"/>
          <p:cNvPicPr>
            <a:picLocks noChangeAspect="true"/>
          </p:cNvPicPr>
          <p:nvPr/>
        </p:nvPicPr>
        <p:blipFill>
          <a:blip r:embed="rId4"/>
          <a:stretch>
            <a:fillRect/>
          </a:stretch>
        </p:blipFill>
        <p:spPr>
          <a:xfrm>
            <a:off x="4881880" y="63500"/>
            <a:ext cx="2824480" cy="4639945"/>
          </a:xfrm>
          <a:prstGeom prst="rect">
            <a:avLst/>
          </a:prstGeom>
        </p:spPr>
      </p:pic>
      <p:pic>
        <p:nvPicPr>
          <p:cNvPr id="5" name="图片 4" descr="微信图片_20220719160154"/>
          <p:cNvPicPr>
            <a:picLocks noChangeAspect="true"/>
          </p:cNvPicPr>
          <p:nvPr/>
        </p:nvPicPr>
        <p:blipFill>
          <a:blip r:embed="rId5"/>
          <a:stretch>
            <a:fillRect/>
          </a:stretch>
        </p:blipFill>
        <p:spPr>
          <a:xfrm>
            <a:off x="7486015" y="1655445"/>
            <a:ext cx="3916680" cy="4538980"/>
          </a:xfrm>
          <a:prstGeom prst="rect">
            <a:avLst/>
          </a:prstGeom>
        </p:spPr>
      </p:pic>
    </p:spTree>
  </p:cSld>
  <p:clrMapOvr>
    <a:masterClrMapping/>
  </p:clrMapOvr>
  <p:transition advTm="5000">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true"/>
          </p:cNvPicPr>
          <p:nvPr/>
        </p:nvPicPr>
        <p:blipFill>
          <a:blip r:embed="rId1">
            <a:extLst>
              <a:ext uri="{28A0092B-C50C-407E-A947-70E740481C1C}">
                <a14:useLocalDpi xmlns:a14="http://schemas.microsoft.com/office/drawing/2010/main" val="false"/>
              </a:ext>
            </a:extLst>
          </a:blip>
          <a:stretch>
            <a:fillRect/>
          </a:stretch>
        </p:blipFill>
        <p:spPr>
          <a:xfrm>
            <a:off x="10584005" y="4307356"/>
            <a:ext cx="1606407" cy="2277527"/>
          </a:xfrm>
          <a:prstGeom prst="rect">
            <a:avLst/>
          </a:prstGeom>
        </p:spPr>
      </p:pic>
      <p:pic>
        <p:nvPicPr>
          <p:cNvPr id="34" name="图片 33"/>
          <p:cNvPicPr>
            <a:picLocks noChangeAspect="true"/>
          </p:cNvPicPr>
          <p:nvPr/>
        </p:nvPicPr>
        <p:blipFill>
          <a:blip r:embed="rId2">
            <a:extLst>
              <a:ext uri="{28A0092B-C50C-407E-A947-70E740481C1C}">
                <a14:useLocalDpi xmlns:a14="http://schemas.microsoft.com/office/drawing/2010/main" val="false"/>
              </a:ext>
            </a:extLst>
          </a:blip>
          <a:stretch>
            <a:fillRect/>
          </a:stretch>
        </p:blipFill>
        <p:spPr>
          <a:xfrm>
            <a:off x="3214886" y="5447410"/>
            <a:ext cx="8975526" cy="1410938"/>
          </a:xfrm>
          <a:prstGeom prst="rect">
            <a:avLst/>
          </a:prstGeom>
        </p:spPr>
      </p:pic>
      <p:pic>
        <p:nvPicPr>
          <p:cNvPr id="35" name="图片 34"/>
          <p:cNvPicPr>
            <a:picLocks noChangeAspect="true"/>
          </p:cNvPicPr>
          <p:nvPr/>
        </p:nvPicPr>
        <p:blipFill>
          <a:blip r:embed="rId3">
            <a:extLst>
              <a:ext uri="{28A0092B-C50C-407E-A947-70E740481C1C}">
                <a14:useLocalDpi xmlns:a14="http://schemas.microsoft.com/office/drawing/2010/main" val="false"/>
              </a:ext>
            </a:extLst>
          </a:blip>
          <a:stretch>
            <a:fillRect/>
          </a:stretch>
        </p:blipFill>
        <p:spPr>
          <a:xfrm>
            <a:off x="-1" y="5813458"/>
            <a:ext cx="12190413" cy="1090365"/>
          </a:xfrm>
          <a:prstGeom prst="rect">
            <a:avLst/>
          </a:prstGeom>
        </p:spPr>
      </p:pic>
      <p:sp>
        <p:nvSpPr>
          <p:cNvPr id="58" name="TextBox 75"/>
          <p:cNvSpPr txBox="true"/>
          <p:nvPr/>
        </p:nvSpPr>
        <p:spPr>
          <a:xfrm>
            <a:off x="558274" y="141233"/>
            <a:ext cx="3240360" cy="119888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false"/>
                </a:gradFill>
                <a:effectLst/>
                <a:latin typeface="微软雅黑" panose="020B0503020204020204" charset="-122"/>
                <a:ea typeface="微软雅黑" panose="020B0503020204020204" charset="-122"/>
              </a:defRPr>
            </a:lvl1pPr>
            <a:lvl2pPr fontAlgn="base">
              <a:spcBef>
                <a:spcPct val="0"/>
              </a:spcBef>
              <a:spcAft>
                <a:spcPct val="0"/>
              </a:spcAft>
              <a:defRPr>
                <a:latin typeface="Arial" panose="02080604020202020204" pitchFamily="34" charset="0"/>
                <a:ea typeface="宋体" pitchFamily="2" charset="-122"/>
              </a:defRPr>
            </a:lvl2pPr>
            <a:lvl3pPr fontAlgn="base">
              <a:spcBef>
                <a:spcPct val="0"/>
              </a:spcBef>
              <a:spcAft>
                <a:spcPct val="0"/>
              </a:spcAft>
              <a:defRPr>
                <a:latin typeface="Arial" panose="02080604020202020204" pitchFamily="34" charset="0"/>
                <a:ea typeface="宋体" pitchFamily="2" charset="-122"/>
              </a:defRPr>
            </a:lvl3pPr>
            <a:lvl4pPr fontAlgn="base">
              <a:spcBef>
                <a:spcPct val="0"/>
              </a:spcBef>
              <a:spcAft>
                <a:spcPct val="0"/>
              </a:spcAft>
              <a:defRPr>
                <a:latin typeface="Arial" panose="02080604020202020204" pitchFamily="34" charset="0"/>
                <a:ea typeface="宋体" pitchFamily="2" charset="-122"/>
              </a:defRPr>
            </a:lvl4pPr>
            <a:lvl5pPr fontAlgn="base">
              <a:spcBef>
                <a:spcPct val="0"/>
              </a:spcBef>
              <a:spcAft>
                <a:spcPct val="0"/>
              </a:spcAft>
              <a:defRPr>
                <a:latin typeface="Arial" panose="02080604020202020204" pitchFamily="34" charset="0"/>
                <a:ea typeface="宋体" pitchFamily="2" charset="-122"/>
              </a:defRPr>
            </a:lvl5pPr>
            <a:lvl6pPr>
              <a:defRPr>
                <a:latin typeface="Arial" panose="02080604020202020204" pitchFamily="34" charset="0"/>
                <a:ea typeface="宋体" pitchFamily="2" charset="-122"/>
              </a:defRPr>
            </a:lvl6pPr>
            <a:lvl7pPr>
              <a:defRPr>
                <a:latin typeface="Arial" panose="02080604020202020204" pitchFamily="34" charset="0"/>
                <a:ea typeface="宋体" pitchFamily="2" charset="-122"/>
              </a:defRPr>
            </a:lvl7pPr>
            <a:lvl8pPr>
              <a:defRPr>
                <a:latin typeface="Arial" panose="02080604020202020204" pitchFamily="34" charset="0"/>
                <a:ea typeface="宋体" pitchFamily="2" charset="-122"/>
              </a:defRPr>
            </a:lvl8pPr>
            <a:lvl9pPr>
              <a:defRPr>
                <a:latin typeface="Arial" panose="02080604020202020204" pitchFamily="34" charset="0"/>
                <a:ea typeface="宋体" pitchFamily="2" charset="-122"/>
              </a:defRPr>
            </a:lvl9pPr>
          </a:lstStyle>
          <a:p>
            <a:r>
              <a:rPr lang="zh-CN" altLang="en-US" sz="7200" dirty="0" smtClean="0">
                <a:solidFill>
                  <a:schemeClr val="accent1"/>
                </a:solidFill>
                <a:effectLst>
                  <a:outerShdw blurRad="38100" dist="38100" dir="2700000" algn="tl">
                    <a:srgbClr val="000000">
                      <a:alpha val="43137"/>
                    </a:srgbClr>
                  </a:outerShdw>
                </a:effectLst>
                <a:latin typeface="+mn-ea"/>
                <a:ea typeface="+mn-ea"/>
              </a:rPr>
              <a:t> </a:t>
            </a:r>
            <a:endParaRPr lang="zh-CN" altLang="en-US" sz="7200" dirty="0">
              <a:solidFill>
                <a:schemeClr val="accent1"/>
              </a:solidFill>
              <a:effectLst>
                <a:outerShdw blurRad="38100" dist="38100" dir="2700000" algn="tl">
                  <a:srgbClr val="000000">
                    <a:alpha val="43137"/>
                  </a:srgbClr>
                </a:outerShdw>
              </a:effectLst>
              <a:latin typeface="+mn-ea"/>
              <a:ea typeface="+mn-ea"/>
            </a:endParaRPr>
          </a:p>
        </p:txBody>
      </p:sp>
      <p:sp>
        <p:nvSpPr>
          <p:cNvPr id="59" name="Freeform 6"/>
          <p:cNvSpPr/>
          <p:nvPr/>
        </p:nvSpPr>
        <p:spPr bwMode="auto">
          <a:xfrm>
            <a:off x="334092" y="116698"/>
            <a:ext cx="2440282" cy="2188845"/>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sp>
        <p:nvSpPr>
          <p:cNvPr id="60" name="标题 4"/>
          <p:cNvSpPr txBox="true"/>
          <p:nvPr/>
        </p:nvSpPr>
        <p:spPr>
          <a:xfrm>
            <a:off x="2135610" y="2404762"/>
            <a:ext cx="8448782" cy="952292"/>
          </a:xfrm>
          <a:prstGeom prst="rect">
            <a:avLst/>
          </a:prstGeom>
        </p:spPr>
        <p:txBody>
          <a:bodyPr vert="horz" lIns="121891" tIns="60945" rIns="121891" bIns="6094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smtClean="0">
                <a:solidFill>
                  <a:schemeClr val="accent1"/>
                </a:solidFill>
              </a:rPr>
              <a:t>履职尽责</a:t>
            </a:r>
            <a:r>
              <a:rPr lang="en-US" altLang="zh-CN" sz="4800" b="1" dirty="0" smtClean="0">
                <a:solidFill>
                  <a:schemeClr val="accent1"/>
                </a:solidFill>
              </a:rPr>
              <a:t> </a:t>
            </a:r>
            <a:r>
              <a:rPr lang="zh-CN" altLang="en-US" sz="4800" b="1" dirty="0" smtClean="0">
                <a:solidFill>
                  <a:schemeClr val="accent1"/>
                </a:solidFill>
              </a:rPr>
              <a:t>干事创业</a:t>
            </a:r>
            <a:endParaRPr lang="zh-CN" altLang="en-US" sz="4800" b="1" dirty="0" smtClean="0">
              <a:solidFill>
                <a:schemeClr val="accent1"/>
              </a:solidFill>
            </a:endParaRPr>
          </a:p>
        </p:txBody>
      </p:sp>
      <p:cxnSp>
        <p:nvCxnSpPr>
          <p:cNvPr id="62" name="直接连接符 61"/>
          <p:cNvCxnSpPr/>
          <p:nvPr/>
        </p:nvCxnSpPr>
        <p:spPr>
          <a:xfrm>
            <a:off x="4065772" y="4272089"/>
            <a:ext cx="4349522"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500" fill="hold"/>
                                        <p:tgtEl>
                                          <p:spTgt spid="58"/>
                                        </p:tgtEl>
                                        <p:attrNameLst>
                                          <p:attrName>ppt_w</p:attrName>
                                        </p:attrNameLst>
                                      </p:cBhvr>
                                      <p:tavLst>
                                        <p:tav tm="0">
                                          <p:val>
                                            <p:fltVal val="0"/>
                                          </p:val>
                                        </p:tav>
                                        <p:tav tm="100000">
                                          <p:val>
                                            <p:strVal val="#ppt_w"/>
                                          </p:val>
                                        </p:tav>
                                      </p:tavLst>
                                    </p:anim>
                                    <p:anim calcmode="lin" valueType="num">
                                      <p:cBhvr>
                                        <p:cTn id="21" dur="500" fill="hold"/>
                                        <p:tgtEl>
                                          <p:spTgt spid="58"/>
                                        </p:tgtEl>
                                        <p:attrNameLst>
                                          <p:attrName>ppt_h</p:attrName>
                                        </p:attrNameLst>
                                      </p:cBhvr>
                                      <p:tavLst>
                                        <p:tav tm="0">
                                          <p:val>
                                            <p:fltVal val="0"/>
                                          </p:val>
                                        </p:tav>
                                        <p:tav tm="100000">
                                          <p:val>
                                            <p:strVal val="#ppt_h"/>
                                          </p:val>
                                        </p:tav>
                                      </p:tavLst>
                                    </p:anim>
                                    <p:animEffect transition="in" filter="fade">
                                      <p:cBhvr>
                                        <p:cTn id="22" dur="500"/>
                                        <p:tgtEl>
                                          <p:spTgt spid="58"/>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1000"/>
                                        <p:tgtEl>
                                          <p:spTgt spid="59"/>
                                        </p:tgtEl>
                                      </p:cBhvr>
                                    </p:animEffect>
                                    <p:anim calcmode="lin" valueType="num">
                                      <p:cBhvr>
                                        <p:cTn id="27" dur="1000" fill="hold"/>
                                        <p:tgtEl>
                                          <p:spTgt spid="59"/>
                                        </p:tgtEl>
                                        <p:attrNameLst>
                                          <p:attrName>ppt_x</p:attrName>
                                        </p:attrNameLst>
                                      </p:cBhvr>
                                      <p:tavLst>
                                        <p:tav tm="0">
                                          <p:val>
                                            <p:strVal val="#ppt_x"/>
                                          </p:val>
                                        </p:tav>
                                        <p:tav tm="100000">
                                          <p:val>
                                            <p:strVal val="#ppt_x"/>
                                          </p:val>
                                        </p:tav>
                                      </p:tavLst>
                                    </p:anim>
                                    <p:anim calcmode="lin" valueType="num">
                                      <p:cBhvr>
                                        <p:cTn id="28" dur="1000" fill="hold"/>
                                        <p:tgtEl>
                                          <p:spTgt spid="59"/>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31" presetClass="entr" presetSubtype="0" fill="hold" grpId="0" nodeType="afterEffect">
                                  <p:stCondLst>
                                    <p:cond delay="0"/>
                                  </p:stCondLst>
                                  <p:iterate type="lt">
                                    <p:tmPct val="5000"/>
                                  </p:iterate>
                                  <p:childTnLst>
                                    <p:set>
                                      <p:cBhvr>
                                        <p:cTn id="31" dur="1" fill="hold">
                                          <p:stCondLst>
                                            <p:cond delay="0"/>
                                          </p:stCondLst>
                                        </p:cTn>
                                        <p:tgtEl>
                                          <p:spTgt spid="60"/>
                                        </p:tgtEl>
                                        <p:attrNameLst>
                                          <p:attrName>style.visibility</p:attrName>
                                        </p:attrNameLst>
                                      </p:cBhvr>
                                      <p:to>
                                        <p:strVal val="visible"/>
                                      </p:to>
                                    </p:set>
                                    <p:anim calcmode="lin" valueType="num">
                                      <p:cBhvr>
                                        <p:cTn id="32" dur="500" fill="hold"/>
                                        <p:tgtEl>
                                          <p:spTgt spid="60"/>
                                        </p:tgtEl>
                                        <p:attrNameLst>
                                          <p:attrName>ppt_w</p:attrName>
                                        </p:attrNameLst>
                                      </p:cBhvr>
                                      <p:tavLst>
                                        <p:tav tm="0">
                                          <p:val>
                                            <p:fltVal val="0"/>
                                          </p:val>
                                        </p:tav>
                                        <p:tav tm="100000">
                                          <p:val>
                                            <p:strVal val="#ppt_w"/>
                                          </p:val>
                                        </p:tav>
                                      </p:tavLst>
                                    </p:anim>
                                    <p:anim calcmode="lin" valueType="num">
                                      <p:cBhvr>
                                        <p:cTn id="33" dur="500" fill="hold"/>
                                        <p:tgtEl>
                                          <p:spTgt spid="60"/>
                                        </p:tgtEl>
                                        <p:attrNameLst>
                                          <p:attrName>ppt_h</p:attrName>
                                        </p:attrNameLst>
                                      </p:cBhvr>
                                      <p:tavLst>
                                        <p:tav tm="0">
                                          <p:val>
                                            <p:fltVal val="0"/>
                                          </p:val>
                                        </p:tav>
                                        <p:tav tm="100000">
                                          <p:val>
                                            <p:strVal val="#ppt_h"/>
                                          </p:val>
                                        </p:tav>
                                      </p:tavLst>
                                    </p:anim>
                                    <p:anim calcmode="lin" valueType="num">
                                      <p:cBhvr>
                                        <p:cTn id="34" dur="500" fill="hold"/>
                                        <p:tgtEl>
                                          <p:spTgt spid="60"/>
                                        </p:tgtEl>
                                        <p:attrNameLst>
                                          <p:attrName>style.rotation</p:attrName>
                                        </p:attrNameLst>
                                      </p:cBhvr>
                                      <p:tavLst>
                                        <p:tav tm="0">
                                          <p:val>
                                            <p:fltVal val="90"/>
                                          </p:val>
                                        </p:tav>
                                        <p:tav tm="100000">
                                          <p:val>
                                            <p:fltVal val="0"/>
                                          </p:val>
                                        </p:tav>
                                      </p:tavLst>
                                    </p:anim>
                                    <p:animEffect transition="in" filter="fade">
                                      <p:cBhvr>
                                        <p:cTn id="35" dur="500"/>
                                        <p:tgtEl>
                                          <p:spTgt spid="60"/>
                                        </p:tgtEl>
                                      </p:cBhvr>
                                    </p:animEffect>
                                  </p:childTnLst>
                                </p:cTn>
                              </p:par>
                            </p:childTnLst>
                          </p:cTn>
                        </p:par>
                        <p:par>
                          <p:cTn id="36" fill="hold">
                            <p:stCondLst>
                              <p:cond delay="3700"/>
                            </p:stCondLst>
                            <p:childTnLst>
                              <p:par>
                                <p:cTn id="37" presetID="22" presetClass="entr" presetSubtype="8"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left)">
                                      <p:cBhvr>
                                        <p:cTn id="39"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bldLvl="0" animBg="true"/>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7"/>
          <p:cNvSpPr txBox="true"/>
          <p:nvPr/>
        </p:nvSpPr>
        <p:spPr>
          <a:xfrm>
            <a:off x="910630" y="117426"/>
            <a:ext cx="3714115" cy="612775"/>
          </a:xfrm>
          <a:prstGeom prst="rect">
            <a:avLst/>
          </a:prstGeom>
          <a:noFill/>
        </p:spPr>
        <p:txBody>
          <a:bodyPr wrap="none" lIns="121917" tIns="60958" rIns="121917" bIns="60958" rtlCol="0">
            <a:spAutoFit/>
          </a:bodyPr>
          <a:lstStyle/>
          <a:p>
            <a:pPr algn="l"/>
            <a:r>
              <a:rPr lang="zh-CN" altLang="en-US" sz="3200" b="1" dirty="0" smtClean="0">
                <a:solidFill>
                  <a:schemeClr val="accent2"/>
                </a:solidFill>
                <a:latin typeface="+mn-ea"/>
                <a:sym typeface="+mn-ea"/>
              </a:rPr>
              <a:t>履责</a:t>
            </a:r>
            <a:r>
              <a:rPr lang="zh-CN" altLang="en-US" sz="3200" b="1" dirty="0" smtClean="0">
                <a:solidFill>
                  <a:schemeClr val="accent2"/>
                </a:solidFill>
                <a:latin typeface="+mn-ea"/>
              </a:rPr>
              <a:t>尽职</a:t>
            </a:r>
            <a:r>
              <a:rPr lang="en-US" altLang="zh-CN" sz="3200" b="1" dirty="0" smtClean="0">
                <a:solidFill>
                  <a:schemeClr val="accent2"/>
                </a:solidFill>
                <a:latin typeface="+mn-ea"/>
              </a:rPr>
              <a:t> </a:t>
            </a:r>
            <a:r>
              <a:rPr lang="zh-CN" altLang="en-US" sz="3200" b="1" dirty="0" smtClean="0">
                <a:solidFill>
                  <a:schemeClr val="accent2"/>
                </a:solidFill>
                <a:latin typeface="+mn-ea"/>
              </a:rPr>
              <a:t>干事创业</a:t>
            </a:r>
            <a:endParaRPr lang="zh-CN" altLang="en-US" sz="3200" b="1" dirty="0" smtClean="0">
              <a:solidFill>
                <a:schemeClr val="accent2"/>
              </a:solidFill>
              <a:latin typeface="+mn-ea"/>
            </a:endParaRPr>
          </a:p>
        </p:txBody>
      </p:sp>
      <p:sp>
        <p:nvSpPr>
          <p:cNvPr id="30" name="Freeform 6"/>
          <p:cNvSpPr/>
          <p:nvPr/>
        </p:nvSpPr>
        <p:spPr bwMode="auto">
          <a:xfrm>
            <a:off x="236134" y="47307"/>
            <a:ext cx="695806" cy="624113"/>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sp>
        <p:nvSpPr>
          <p:cNvPr id="36" name="Freeform 8"/>
          <p:cNvSpPr/>
          <p:nvPr/>
        </p:nvSpPr>
        <p:spPr bwMode="auto">
          <a:xfrm rot="16200000">
            <a:off x="440690" y="803275"/>
            <a:ext cx="1651635" cy="1720215"/>
          </a:xfrm>
          <a:custGeom>
            <a:avLst/>
            <a:gdLst>
              <a:gd name="T0" fmla="*/ 1999 w 1999"/>
              <a:gd name="T1" fmla="*/ 1036 h 1998"/>
              <a:gd name="T2" fmla="*/ 1997 w 1999"/>
              <a:gd name="T3" fmla="*/ 929 h 1998"/>
              <a:gd name="T4" fmla="*/ 1983 w 1999"/>
              <a:gd name="T5" fmla="*/ 824 h 1998"/>
              <a:gd name="T6" fmla="*/ 1959 w 1999"/>
              <a:gd name="T7" fmla="*/ 720 h 1998"/>
              <a:gd name="T8" fmla="*/ 1925 w 1999"/>
              <a:gd name="T9" fmla="*/ 620 h 1998"/>
              <a:gd name="T10" fmla="*/ 1878 w 1999"/>
              <a:gd name="T11" fmla="*/ 523 h 1998"/>
              <a:gd name="T12" fmla="*/ 1823 w 1999"/>
              <a:gd name="T13" fmla="*/ 432 h 1998"/>
              <a:gd name="T14" fmla="*/ 1759 w 1999"/>
              <a:gd name="T15" fmla="*/ 349 h 1998"/>
              <a:gd name="T16" fmla="*/ 1685 w 1999"/>
              <a:gd name="T17" fmla="*/ 271 h 1998"/>
              <a:gd name="T18" fmla="*/ 1604 w 1999"/>
              <a:gd name="T19" fmla="*/ 202 h 1998"/>
              <a:gd name="T20" fmla="*/ 1516 w 1999"/>
              <a:gd name="T21" fmla="*/ 143 h 1998"/>
              <a:gd name="T22" fmla="*/ 1422 w 1999"/>
              <a:gd name="T23" fmla="*/ 93 h 1998"/>
              <a:gd name="T24" fmla="*/ 1324 w 1999"/>
              <a:gd name="T25" fmla="*/ 54 h 1998"/>
              <a:gd name="T26" fmla="*/ 1220 w 1999"/>
              <a:gd name="T27" fmla="*/ 24 h 1998"/>
              <a:gd name="T28" fmla="*/ 1117 w 1999"/>
              <a:gd name="T29" fmla="*/ 5 h 1998"/>
              <a:gd name="T30" fmla="*/ 1010 w 1999"/>
              <a:gd name="T31" fmla="*/ 0 h 1998"/>
              <a:gd name="T32" fmla="*/ 903 w 1999"/>
              <a:gd name="T33" fmla="*/ 4 h 1998"/>
              <a:gd name="T34" fmla="*/ 798 w 1999"/>
              <a:gd name="T35" fmla="*/ 19 h 1998"/>
              <a:gd name="T36" fmla="*/ 696 w 1999"/>
              <a:gd name="T37" fmla="*/ 47 h 1998"/>
              <a:gd name="T38" fmla="*/ 596 w 1999"/>
              <a:gd name="T39" fmla="*/ 85 h 1998"/>
              <a:gd name="T40" fmla="*/ 501 w 1999"/>
              <a:gd name="T41" fmla="*/ 133 h 1998"/>
              <a:gd name="T42" fmla="*/ 413 w 1999"/>
              <a:gd name="T43" fmla="*/ 190 h 1998"/>
              <a:gd name="T44" fmla="*/ 330 w 1999"/>
              <a:gd name="T45" fmla="*/ 257 h 1998"/>
              <a:gd name="T46" fmla="*/ 254 w 1999"/>
              <a:gd name="T47" fmla="*/ 333 h 1998"/>
              <a:gd name="T48" fmla="*/ 188 w 1999"/>
              <a:gd name="T49" fmla="*/ 416 h 1998"/>
              <a:gd name="T50" fmla="*/ 131 w 1999"/>
              <a:gd name="T51" fmla="*/ 506 h 1998"/>
              <a:gd name="T52" fmla="*/ 83 w 1999"/>
              <a:gd name="T53" fmla="*/ 601 h 1998"/>
              <a:gd name="T54" fmla="*/ 47 w 1999"/>
              <a:gd name="T55" fmla="*/ 701 h 1998"/>
              <a:gd name="T56" fmla="*/ 19 w 1999"/>
              <a:gd name="T57" fmla="*/ 803 h 1998"/>
              <a:gd name="T58" fmla="*/ 5 w 1999"/>
              <a:gd name="T59" fmla="*/ 908 h 1998"/>
              <a:gd name="T60" fmla="*/ 0 w 1999"/>
              <a:gd name="T61" fmla="*/ 1015 h 1998"/>
              <a:gd name="T62" fmla="*/ 9 w 1999"/>
              <a:gd name="T63" fmla="*/ 1121 h 1998"/>
              <a:gd name="T64" fmla="*/ 26 w 1999"/>
              <a:gd name="T65" fmla="*/ 1226 h 1998"/>
              <a:gd name="T66" fmla="*/ 57 w 1999"/>
              <a:gd name="T67" fmla="*/ 1328 h 1998"/>
              <a:gd name="T68" fmla="*/ 97 w 1999"/>
              <a:gd name="T69" fmla="*/ 1426 h 1998"/>
              <a:gd name="T70" fmla="*/ 147 w 1999"/>
              <a:gd name="T71" fmla="*/ 1521 h 1998"/>
              <a:gd name="T72" fmla="*/ 207 w 1999"/>
              <a:gd name="T73" fmla="*/ 1608 h 1998"/>
              <a:gd name="T74" fmla="*/ 276 w 1999"/>
              <a:gd name="T75" fmla="*/ 1689 h 1998"/>
              <a:gd name="T76" fmla="*/ 354 w 1999"/>
              <a:gd name="T77" fmla="*/ 1761 h 1998"/>
              <a:gd name="T78" fmla="*/ 438 w 1999"/>
              <a:gd name="T79" fmla="*/ 1827 h 1998"/>
              <a:gd name="T80" fmla="*/ 530 w 1999"/>
              <a:gd name="T81" fmla="*/ 1880 h 1998"/>
              <a:gd name="T82" fmla="*/ 627 w 1999"/>
              <a:gd name="T83" fmla="*/ 1925 h 1998"/>
              <a:gd name="T84" fmla="*/ 727 w 1999"/>
              <a:gd name="T85" fmla="*/ 1960 h 1998"/>
              <a:gd name="T86" fmla="*/ 830 w 1999"/>
              <a:gd name="T87" fmla="*/ 1984 h 1998"/>
              <a:gd name="T88" fmla="*/ 937 w 1999"/>
              <a:gd name="T89" fmla="*/ 1996 h 1998"/>
              <a:gd name="T90" fmla="*/ 1043 w 1999"/>
              <a:gd name="T91" fmla="*/ 1998 h 1998"/>
              <a:gd name="T92" fmla="*/ 1148 w 1999"/>
              <a:gd name="T93" fmla="*/ 1987 h 1998"/>
              <a:gd name="T94" fmla="*/ 1253 w 1999"/>
              <a:gd name="T95" fmla="*/ 1965 h 1998"/>
              <a:gd name="T96" fmla="*/ 1355 w 1999"/>
              <a:gd name="T97" fmla="*/ 1934 h 1998"/>
              <a:gd name="T98" fmla="*/ 1452 w 1999"/>
              <a:gd name="T99" fmla="*/ 1891 h 1998"/>
              <a:gd name="T100" fmla="*/ 1543 w 1999"/>
              <a:gd name="T101" fmla="*/ 1837 h 1998"/>
              <a:gd name="T102" fmla="*/ 1630 w 1999"/>
              <a:gd name="T103" fmla="*/ 1775 h 1998"/>
              <a:gd name="T104" fmla="*/ 1709 w 1999"/>
              <a:gd name="T105" fmla="*/ 1703 h 1998"/>
              <a:gd name="T106" fmla="*/ 1780 w 1999"/>
              <a:gd name="T107" fmla="*/ 1625 h 1998"/>
              <a:gd name="T108" fmla="*/ 1842 w 1999"/>
              <a:gd name="T109" fmla="*/ 1537 h 1998"/>
              <a:gd name="T110" fmla="*/ 1894 w 1999"/>
              <a:gd name="T111" fmla="*/ 1445 h 1998"/>
              <a:gd name="T112" fmla="*/ 1937 w 1999"/>
              <a:gd name="T113" fmla="*/ 1347 h 1998"/>
              <a:gd name="T114" fmla="*/ 1968 w 1999"/>
              <a:gd name="T115" fmla="*/ 1245 h 1998"/>
              <a:gd name="T116" fmla="*/ 1989 w 1999"/>
              <a:gd name="T117" fmla="*/ 1141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9" h="1998">
                <a:moveTo>
                  <a:pt x="1957" y="1084"/>
                </a:moveTo>
                <a:lnTo>
                  <a:pt x="1999" y="1036"/>
                </a:lnTo>
                <a:lnTo>
                  <a:pt x="1961" y="983"/>
                </a:lnTo>
                <a:lnTo>
                  <a:pt x="1997" y="929"/>
                </a:lnTo>
                <a:lnTo>
                  <a:pt x="1954" y="881"/>
                </a:lnTo>
                <a:lnTo>
                  <a:pt x="1983" y="824"/>
                </a:lnTo>
                <a:lnTo>
                  <a:pt x="1937" y="781"/>
                </a:lnTo>
                <a:lnTo>
                  <a:pt x="1959" y="720"/>
                </a:lnTo>
                <a:lnTo>
                  <a:pt x="1907" y="682"/>
                </a:lnTo>
                <a:lnTo>
                  <a:pt x="1925" y="620"/>
                </a:lnTo>
                <a:lnTo>
                  <a:pt x="1869" y="587"/>
                </a:lnTo>
                <a:lnTo>
                  <a:pt x="1878" y="523"/>
                </a:lnTo>
                <a:lnTo>
                  <a:pt x="1819" y="497"/>
                </a:lnTo>
                <a:lnTo>
                  <a:pt x="1823" y="432"/>
                </a:lnTo>
                <a:lnTo>
                  <a:pt x="1762" y="413"/>
                </a:lnTo>
                <a:lnTo>
                  <a:pt x="1759" y="349"/>
                </a:lnTo>
                <a:lnTo>
                  <a:pt x="1695" y="335"/>
                </a:lnTo>
                <a:lnTo>
                  <a:pt x="1685" y="271"/>
                </a:lnTo>
                <a:lnTo>
                  <a:pt x="1621" y="264"/>
                </a:lnTo>
                <a:lnTo>
                  <a:pt x="1604" y="202"/>
                </a:lnTo>
                <a:lnTo>
                  <a:pt x="1540" y="202"/>
                </a:lnTo>
                <a:lnTo>
                  <a:pt x="1516" y="143"/>
                </a:lnTo>
                <a:lnTo>
                  <a:pt x="1452" y="150"/>
                </a:lnTo>
                <a:lnTo>
                  <a:pt x="1422" y="93"/>
                </a:lnTo>
                <a:lnTo>
                  <a:pt x="1359" y="107"/>
                </a:lnTo>
                <a:lnTo>
                  <a:pt x="1324" y="54"/>
                </a:lnTo>
                <a:lnTo>
                  <a:pt x="1262" y="73"/>
                </a:lnTo>
                <a:lnTo>
                  <a:pt x="1220" y="24"/>
                </a:lnTo>
                <a:lnTo>
                  <a:pt x="1162" y="50"/>
                </a:lnTo>
                <a:lnTo>
                  <a:pt x="1117" y="5"/>
                </a:lnTo>
                <a:lnTo>
                  <a:pt x="1060" y="38"/>
                </a:lnTo>
                <a:lnTo>
                  <a:pt x="1010" y="0"/>
                </a:lnTo>
                <a:lnTo>
                  <a:pt x="958" y="38"/>
                </a:lnTo>
                <a:lnTo>
                  <a:pt x="903" y="4"/>
                </a:lnTo>
                <a:lnTo>
                  <a:pt x="856" y="47"/>
                </a:lnTo>
                <a:lnTo>
                  <a:pt x="798" y="19"/>
                </a:lnTo>
                <a:lnTo>
                  <a:pt x="756" y="68"/>
                </a:lnTo>
                <a:lnTo>
                  <a:pt x="696" y="47"/>
                </a:lnTo>
                <a:lnTo>
                  <a:pt x="658" y="99"/>
                </a:lnTo>
                <a:lnTo>
                  <a:pt x="596" y="85"/>
                </a:lnTo>
                <a:lnTo>
                  <a:pt x="564" y="140"/>
                </a:lnTo>
                <a:lnTo>
                  <a:pt x="501" y="133"/>
                </a:lnTo>
                <a:lnTo>
                  <a:pt x="476" y="192"/>
                </a:lnTo>
                <a:lnTo>
                  <a:pt x="413" y="190"/>
                </a:lnTo>
                <a:lnTo>
                  <a:pt x="394" y="252"/>
                </a:lnTo>
                <a:lnTo>
                  <a:pt x="330" y="257"/>
                </a:lnTo>
                <a:lnTo>
                  <a:pt x="318" y="321"/>
                </a:lnTo>
                <a:lnTo>
                  <a:pt x="254" y="333"/>
                </a:lnTo>
                <a:lnTo>
                  <a:pt x="249" y="397"/>
                </a:lnTo>
                <a:lnTo>
                  <a:pt x="188" y="416"/>
                </a:lnTo>
                <a:lnTo>
                  <a:pt x="190" y="480"/>
                </a:lnTo>
                <a:lnTo>
                  <a:pt x="131" y="506"/>
                </a:lnTo>
                <a:lnTo>
                  <a:pt x="140" y="570"/>
                </a:lnTo>
                <a:lnTo>
                  <a:pt x="83" y="601"/>
                </a:lnTo>
                <a:lnTo>
                  <a:pt x="98" y="663"/>
                </a:lnTo>
                <a:lnTo>
                  <a:pt x="47" y="701"/>
                </a:lnTo>
                <a:lnTo>
                  <a:pt x="67" y="762"/>
                </a:lnTo>
                <a:lnTo>
                  <a:pt x="19" y="803"/>
                </a:lnTo>
                <a:lnTo>
                  <a:pt x="48" y="862"/>
                </a:lnTo>
                <a:lnTo>
                  <a:pt x="5" y="908"/>
                </a:lnTo>
                <a:lnTo>
                  <a:pt x="38" y="964"/>
                </a:lnTo>
                <a:lnTo>
                  <a:pt x="0" y="1015"/>
                </a:lnTo>
                <a:lnTo>
                  <a:pt x="40" y="1065"/>
                </a:lnTo>
                <a:lnTo>
                  <a:pt x="9" y="1121"/>
                </a:lnTo>
                <a:lnTo>
                  <a:pt x="54" y="1167"/>
                </a:lnTo>
                <a:lnTo>
                  <a:pt x="26" y="1226"/>
                </a:lnTo>
                <a:lnTo>
                  <a:pt x="76" y="1267"/>
                </a:lnTo>
                <a:lnTo>
                  <a:pt x="57" y="1328"/>
                </a:lnTo>
                <a:lnTo>
                  <a:pt x="111" y="1364"/>
                </a:lnTo>
                <a:lnTo>
                  <a:pt x="97" y="1426"/>
                </a:lnTo>
                <a:lnTo>
                  <a:pt x="154" y="1457"/>
                </a:lnTo>
                <a:lnTo>
                  <a:pt x="147" y="1521"/>
                </a:lnTo>
                <a:lnTo>
                  <a:pt x="207" y="1544"/>
                </a:lnTo>
                <a:lnTo>
                  <a:pt x="207" y="1608"/>
                </a:lnTo>
                <a:lnTo>
                  <a:pt x="269" y="1625"/>
                </a:lnTo>
                <a:lnTo>
                  <a:pt x="276" y="1689"/>
                </a:lnTo>
                <a:lnTo>
                  <a:pt x="340" y="1699"/>
                </a:lnTo>
                <a:lnTo>
                  <a:pt x="354" y="1761"/>
                </a:lnTo>
                <a:lnTo>
                  <a:pt x="418" y="1765"/>
                </a:lnTo>
                <a:lnTo>
                  <a:pt x="438" y="1827"/>
                </a:lnTo>
                <a:lnTo>
                  <a:pt x="502" y="1823"/>
                </a:lnTo>
                <a:lnTo>
                  <a:pt x="530" y="1880"/>
                </a:lnTo>
                <a:lnTo>
                  <a:pt x="594" y="1872"/>
                </a:lnTo>
                <a:lnTo>
                  <a:pt x="627" y="1925"/>
                </a:lnTo>
                <a:lnTo>
                  <a:pt x="689" y="1910"/>
                </a:lnTo>
                <a:lnTo>
                  <a:pt x="727" y="1960"/>
                </a:lnTo>
                <a:lnTo>
                  <a:pt x="787" y="1937"/>
                </a:lnTo>
                <a:lnTo>
                  <a:pt x="830" y="1984"/>
                </a:lnTo>
                <a:lnTo>
                  <a:pt x="887" y="1955"/>
                </a:lnTo>
                <a:lnTo>
                  <a:pt x="937" y="1996"/>
                </a:lnTo>
                <a:lnTo>
                  <a:pt x="991" y="1962"/>
                </a:lnTo>
                <a:lnTo>
                  <a:pt x="1043" y="1998"/>
                </a:lnTo>
                <a:lnTo>
                  <a:pt x="1093" y="1956"/>
                </a:lnTo>
                <a:lnTo>
                  <a:pt x="1148" y="1987"/>
                </a:lnTo>
                <a:lnTo>
                  <a:pt x="1193" y="1941"/>
                </a:lnTo>
                <a:lnTo>
                  <a:pt x="1253" y="1965"/>
                </a:lnTo>
                <a:lnTo>
                  <a:pt x="1293" y="1915"/>
                </a:lnTo>
                <a:lnTo>
                  <a:pt x="1355" y="1934"/>
                </a:lnTo>
                <a:lnTo>
                  <a:pt x="1388" y="1879"/>
                </a:lnTo>
                <a:lnTo>
                  <a:pt x="1452" y="1891"/>
                </a:lnTo>
                <a:lnTo>
                  <a:pt x="1479" y="1832"/>
                </a:lnTo>
                <a:lnTo>
                  <a:pt x="1543" y="1837"/>
                </a:lnTo>
                <a:lnTo>
                  <a:pt x="1566" y="1777"/>
                </a:lnTo>
                <a:lnTo>
                  <a:pt x="1630" y="1775"/>
                </a:lnTo>
                <a:lnTo>
                  <a:pt x="1645" y="1713"/>
                </a:lnTo>
                <a:lnTo>
                  <a:pt x="1709" y="1703"/>
                </a:lnTo>
                <a:lnTo>
                  <a:pt x="1718" y="1640"/>
                </a:lnTo>
                <a:lnTo>
                  <a:pt x="1780" y="1625"/>
                </a:lnTo>
                <a:lnTo>
                  <a:pt x="1781" y="1559"/>
                </a:lnTo>
                <a:lnTo>
                  <a:pt x="1842" y="1537"/>
                </a:lnTo>
                <a:lnTo>
                  <a:pt x="1837" y="1473"/>
                </a:lnTo>
                <a:lnTo>
                  <a:pt x="1894" y="1445"/>
                </a:lnTo>
                <a:lnTo>
                  <a:pt x="1882" y="1381"/>
                </a:lnTo>
                <a:lnTo>
                  <a:pt x="1937" y="1347"/>
                </a:lnTo>
                <a:lnTo>
                  <a:pt x="1918" y="1286"/>
                </a:lnTo>
                <a:lnTo>
                  <a:pt x="1968" y="1245"/>
                </a:lnTo>
                <a:lnTo>
                  <a:pt x="1944" y="1186"/>
                </a:lnTo>
                <a:lnTo>
                  <a:pt x="1989" y="1141"/>
                </a:lnTo>
                <a:lnTo>
                  <a:pt x="1957" y="1084"/>
                </a:lnTo>
                <a:close/>
              </a:path>
            </a:pathLst>
          </a:custGeom>
          <a:blipFill dpi="0" rotWithShape="false">
            <a:blip r:embed="rId1"/>
            <a:srcRect/>
            <a:stretch>
              <a:fillRect/>
            </a:stretch>
          </a:blipFill>
          <a:ln>
            <a:solidFill>
              <a:schemeClr val="bg1"/>
            </a:solidFill>
          </a:ln>
          <a:effectLst>
            <a:outerShdw blurRad="190500" dist="215900" dir="2700000" algn="tl" rotWithShape="0">
              <a:prstClr val="black">
                <a:alpha val="13000"/>
              </a:prstClr>
            </a:outerShdw>
          </a:effectLst>
        </p:spPr>
        <p:txBody>
          <a:bodyPr vert="horz" wrap="square" lIns="91440" tIns="45720" rIns="91440" bIns="45720" numCol="1" anchor="t" anchorCtr="false" compatLnSpc="true"/>
          <a:lstStyle/>
          <a:p>
            <a:endParaRPr lang="zh-CN" altLang="en-US"/>
          </a:p>
        </p:txBody>
      </p:sp>
      <p:sp>
        <p:nvSpPr>
          <p:cNvPr id="38" name="MH_Text_1"/>
          <p:cNvSpPr/>
          <p:nvPr>
            <p:custDataLst>
              <p:tags r:id="rId2"/>
            </p:custDataLst>
          </p:nvPr>
        </p:nvSpPr>
        <p:spPr>
          <a:xfrm>
            <a:off x="2278380" y="981075"/>
            <a:ext cx="7294245"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l"/>
            <a:r>
              <a:rPr lang="zh-CN" altLang="en-US" sz="1400" dirty="0">
                <a:solidFill>
                  <a:prstClr val="black">
                    <a:lumMod val="75000"/>
                    <a:lumOff val="25000"/>
                  </a:prstClr>
                </a:solidFill>
                <a:latin typeface="时尚中黑简体"/>
              </a:rPr>
              <a:t>中国特色社会主义是奋斗出来的，新时代坚持和发展中国特色社会主义同样需要奋斗。习近平同志强调，“我们要坚持把人民对美好生活的向往作为我们的奋斗目标，始终为人民不懈奋斗、同人民一起奋斗，切实把奋斗精神贯彻到进行伟大斗争、建设伟大工程、推进伟大事业、实现伟大梦想全过程，形成竞相奋斗、团结奋斗的生动局面。</a:t>
            </a:r>
            <a:endParaRPr lang="zh-CN" altLang="en-US" sz="1400" dirty="0">
              <a:solidFill>
                <a:prstClr val="black">
                  <a:lumMod val="75000"/>
                  <a:lumOff val="25000"/>
                </a:prstClr>
              </a:solidFill>
              <a:latin typeface="时尚中黑简体"/>
            </a:endParaRPr>
          </a:p>
          <a:p>
            <a:pPr algn="l"/>
            <a:r>
              <a:rPr lang="zh-CN" altLang="en-US" sz="1400" dirty="0">
                <a:solidFill>
                  <a:prstClr val="black">
                    <a:lumMod val="75000"/>
                    <a:lumOff val="25000"/>
                  </a:prstClr>
                </a:solidFill>
                <a:latin typeface="时尚中黑简体"/>
              </a:rPr>
              <a:t>习近平总书记在2021年春季学期中央党校(国家行政学院)中青年干部培训班开班式上指出：“要坚持真抓实干、狠抓落实，一切工作都要往实里做、做出实效。”当今世界正经历百年未有之大变局，我国正处于实现中华民族伟大复兴关键时期，前进道路上面临着许多困难和挑战，我们必须发扬真抓实干的优良作风，增强狠抓落实的过硬本领。</a:t>
            </a:r>
            <a:endParaRPr lang="zh-CN" altLang="en-US" sz="1400" dirty="0">
              <a:solidFill>
                <a:prstClr val="black">
                  <a:lumMod val="75000"/>
                  <a:lumOff val="25000"/>
                </a:prstClr>
              </a:solidFill>
              <a:latin typeface="时尚中黑简体"/>
            </a:endParaRPr>
          </a:p>
          <a:p>
            <a:pPr algn="ctr"/>
            <a:endParaRPr lang="zh-CN" altLang="en-US" sz="1400" dirty="0">
              <a:solidFill>
                <a:prstClr val="black">
                  <a:lumMod val="75000"/>
                  <a:lumOff val="25000"/>
                </a:prstClr>
              </a:solidFill>
              <a:latin typeface="时尚中黑简体"/>
            </a:endParaRPr>
          </a:p>
        </p:txBody>
      </p:sp>
      <p:sp>
        <p:nvSpPr>
          <p:cNvPr id="40" name="Freeform 8"/>
          <p:cNvSpPr/>
          <p:nvPr/>
        </p:nvSpPr>
        <p:spPr bwMode="auto">
          <a:xfrm rot="16200000">
            <a:off x="465455" y="4235450"/>
            <a:ext cx="1725295" cy="1722120"/>
          </a:xfrm>
          <a:custGeom>
            <a:avLst/>
            <a:gdLst>
              <a:gd name="T0" fmla="*/ 1999 w 1999"/>
              <a:gd name="T1" fmla="*/ 1036 h 1998"/>
              <a:gd name="T2" fmla="*/ 1997 w 1999"/>
              <a:gd name="T3" fmla="*/ 929 h 1998"/>
              <a:gd name="T4" fmla="*/ 1983 w 1999"/>
              <a:gd name="T5" fmla="*/ 824 h 1998"/>
              <a:gd name="T6" fmla="*/ 1959 w 1999"/>
              <a:gd name="T7" fmla="*/ 720 h 1998"/>
              <a:gd name="T8" fmla="*/ 1925 w 1999"/>
              <a:gd name="T9" fmla="*/ 620 h 1998"/>
              <a:gd name="T10" fmla="*/ 1878 w 1999"/>
              <a:gd name="T11" fmla="*/ 523 h 1998"/>
              <a:gd name="T12" fmla="*/ 1823 w 1999"/>
              <a:gd name="T13" fmla="*/ 432 h 1998"/>
              <a:gd name="T14" fmla="*/ 1759 w 1999"/>
              <a:gd name="T15" fmla="*/ 349 h 1998"/>
              <a:gd name="T16" fmla="*/ 1685 w 1999"/>
              <a:gd name="T17" fmla="*/ 271 h 1998"/>
              <a:gd name="T18" fmla="*/ 1604 w 1999"/>
              <a:gd name="T19" fmla="*/ 202 h 1998"/>
              <a:gd name="T20" fmla="*/ 1516 w 1999"/>
              <a:gd name="T21" fmla="*/ 143 h 1998"/>
              <a:gd name="T22" fmla="*/ 1422 w 1999"/>
              <a:gd name="T23" fmla="*/ 93 h 1998"/>
              <a:gd name="T24" fmla="*/ 1324 w 1999"/>
              <a:gd name="T25" fmla="*/ 54 h 1998"/>
              <a:gd name="T26" fmla="*/ 1220 w 1999"/>
              <a:gd name="T27" fmla="*/ 24 h 1998"/>
              <a:gd name="T28" fmla="*/ 1117 w 1999"/>
              <a:gd name="T29" fmla="*/ 5 h 1998"/>
              <a:gd name="T30" fmla="*/ 1010 w 1999"/>
              <a:gd name="T31" fmla="*/ 0 h 1998"/>
              <a:gd name="T32" fmla="*/ 903 w 1999"/>
              <a:gd name="T33" fmla="*/ 4 h 1998"/>
              <a:gd name="T34" fmla="*/ 798 w 1999"/>
              <a:gd name="T35" fmla="*/ 19 h 1998"/>
              <a:gd name="T36" fmla="*/ 696 w 1999"/>
              <a:gd name="T37" fmla="*/ 47 h 1998"/>
              <a:gd name="T38" fmla="*/ 596 w 1999"/>
              <a:gd name="T39" fmla="*/ 85 h 1998"/>
              <a:gd name="T40" fmla="*/ 501 w 1999"/>
              <a:gd name="T41" fmla="*/ 133 h 1998"/>
              <a:gd name="T42" fmla="*/ 413 w 1999"/>
              <a:gd name="T43" fmla="*/ 190 h 1998"/>
              <a:gd name="T44" fmla="*/ 330 w 1999"/>
              <a:gd name="T45" fmla="*/ 257 h 1998"/>
              <a:gd name="T46" fmla="*/ 254 w 1999"/>
              <a:gd name="T47" fmla="*/ 333 h 1998"/>
              <a:gd name="T48" fmla="*/ 188 w 1999"/>
              <a:gd name="T49" fmla="*/ 416 h 1998"/>
              <a:gd name="T50" fmla="*/ 131 w 1999"/>
              <a:gd name="T51" fmla="*/ 506 h 1998"/>
              <a:gd name="T52" fmla="*/ 83 w 1999"/>
              <a:gd name="T53" fmla="*/ 601 h 1998"/>
              <a:gd name="T54" fmla="*/ 47 w 1999"/>
              <a:gd name="T55" fmla="*/ 701 h 1998"/>
              <a:gd name="T56" fmla="*/ 19 w 1999"/>
              <a:gd name="T57" fmla="*/ 803 h 1998"/>
              <a:gd name="T58" fmla="*/ 5 w 1999"/>
              <a:gd name="T59" fmla="*/ 908 h 1998"/>
              <a:gd name="T60" fmla="*/ 0 w 1999"/>
              <a:gd name="T61" fmla="*/ 1015 h 1998"/>
              <a:gd name="T62" fmla="*/ 9 w 1999"/>
              <a:gd name="T63" fmla="*/ 1121 h 1998"/>
              <a:gd name="T64" fmla="*/ 26 w 1999"/>
              <a:gd name="T65" fmla="*/ 1226 h 1998"/>
              <a:gd name="T66" fmla="*/ 57 w 1999"/>
              <a:gd name="T67" fmla="*/ 1328 h 1998"/>
              <a:gd name="T68" fmla="*/ 97 w 1999"/>
              <a:gd name="T69" fmla="*/ 1426 h 1998"/>
              <a:gd name="T70" fmla="*/ 147 w 1999"/>
              <a:gd name="T71" fmla="*/ 1521 h 1998"/>
              <a:gd name="T72" fmla="*/ 207 w 1999"/>
              <a:gd name="T73" fmla="*/ 1608 h 1998"/>
              <a:gd name="T74" fmla="*/ 276 w 1999"/>
              <a:gd name="T75" fmla="*/ 1689 h 1998"/>
              <a:gd name="T76" fmla="*/ 354 w 1999"/>
              <a:gd name="T77" fmla="*/ 1761 h 1998"/>
              <a:gd name="T78" fmla="*/ 438 w 1999"/>
              <a:gd name="T79" fmla="*/ 1827 h 1998"/>
              <a:gd name="T80" fmla="*/ 530 w 1999"/>
              <a:gd name="T81" fmla="*/ 1880 h 1998"/>
              <a:gd name="T82" fmla="*/ 627 w 1999"/>
              <a:gd name="T83" fmla="*/ 1925 h 1998"/>
              <a:gd name="T84" fmla="*/ 727 w 1999"/>
              <a:gd name="T85" fmla="*/ 1960 h 1998"/>
              <a:gd name="T86" fmla="*/ 830 w 1999"/>
              <a:gd name="T87" fmla="*/ 1984 h 1998"/>
              <a:gd name="T88" fmla="*/ 937 w 1999"/>
              <a:gd name="T89" fmla="*/ 1996 h 1998"/>
              <a:gd name="T90" fmla="*/ 1043 w 1999"/>
              <a:gd name="T91" fmla="*/ 1998 h 1998"/>
              <a:gd name="T92" fmla="*/ 1148 w 1999"/>
              <a:gd name="T93" fmla="*/ 1987 h 1998"/>
              <a:gd name="T94" fmla="*/ 1253 w 1999"/>
              <a:gd name="T95" fmla="*/ 1965 h 1998"/>
              <a:gd name="T96" fmla="*/ 1355 w 1999"/>
              <a:gd name="T97" fmla="*/ 1934 h 1998"/>
              <a:gd name="T98" fmla="*/ 1452 w 1999"/>
              <a:gd name="T99" fmla="*/ 1891 h 1998"/>
              <a:gd name="T100" fmla="*/ 1543 w 1999"/>
              <a:gd name="T101" fmla="*/ 1837 h 1998"/>
              <a:gd name="T102" fmla="*/ 1630 w 1999"/>
              <a:gd name="T103" fmla="*/ 1775 h 1998"/>
              <a:gd name="T104" fmla="*/ 1709 w 1999"/>
              <a:gd name="T105" fmla="*/ 1703 h 1998"/>
              <a:gd name="T106" fmla="*/ 1780 w 1999"/>
              <a:gd name="T107" fmla="*/ 1625 h 1998"/>
              <a:gd name="T108" fmla="*/ 1842 w 1999"/>
              <a:gd name="T109" fmla="*/ 1537 h 1998"/>
              <a:gd name="T110" fmla="*/ 1894 w 1999"/>
              <a:gd name="T111" fmla="*/ 1445 h 1998"/>
              <a:gd name="T112" fmla="*/ 1937 w 1999"/>
              <a:gd name="T113" fmla="*/ 1347 h 1998"/>
              <a:gd name="T114" fmla="*/ 1968 w 1999"/>
              <a:gd name="T115" fmla="*/ 1245 h 1998"/>
              <a:gd name="T116" fmla="*/ 1989 w 1999"/>
              <a:gd name="T117" fmla="*/ 1141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9" h="1998">
                <a:moveTo>
                  <a:pt x="1957" y="1084"/>
                </a:moveTo>
                <a:lnTo>
                  <a:pt x="1999" y="1036"/>
                </a:lnTo>
                <a:lnTo>
                  <a:pt x="1961" y="983"/>
                </a:lnTo>
                <a:lnTo>
                  <a:pt x="1997" y="929"/>
                </a:lnTo>
                <a:lnTo>
                  <a:pt x="1954" y="881"/>
                </a:lnTo>
                <a:lnTo>
                  <a:pt x="1983" y="824"/>
                </a:lnTo>
                <a:lnTo>
                  <a:pt x="1937" y="781"/>
                </a:lnTo>
                <a:lnTo>
                  <a:pt x="1959" y="720"/>
                </a:lnTo>
                <a:lnTo>
                  <a:pt x="1907" y="682"/>
                </a:lnTo>
                <a:lnTo>
                  <a:pt x="1925" y="620"/>
                </a:lnTo>
                <a:lnTo>
                  <a:pt x="1869" y="587"/>
                </a:lnTo>
                <a:lnTo>
                  <a:pt x="1878" y="523"/>
                </a:lnTo>
                <a:lnTo>
                  <a:pt x="1819" y="497"/>
                </a:lnTo>
                <a:lnTo>
                  <a:pt x="1823" y="432"/>
                </a:lnTo>
                <a:lnTo>
                  <a:pt x="1762" y="413"/>
                </a:lnTo>
                <a:lnTo>
                  <a:pt x="1759" y="349"/>
                </a:lnTo>
                <a:lnTo>
                  <a:pt x="1695" y="335"/>
                </a:lnTo>
                <a:lnTo>
                  <a:pt x="1685" y="271"/>
                </a:lnTo>
                <a:lnTo>
                  <a:pt x="1621" y="264"/>
                </a:lnTo>
                <a:lnTo>
                  <a:pt x="1604" y="202"/>
                </a:lnTo>
                <a:lnTo>
                  <a:pt x="1540" y="202"/>
                </a:lnTo>
                <a:lnTo>
                  <a:pt x="1516" y="143"/>
                </a:lnTo>
                <a:lnTo>
                  <a:pt x="1452" y="150"/>
                </a:lnTo>
                <a:lnTo>
                  <a:pt x="1422" y="93"/>
                </a:lnTo>
                <a:lnTo>
                  <a:pt x="1359" y="107"/>
                </a:lnTo>
                <a:lnTo>
                  <a:pt x="1324" y="54"/>
                </a:lnTo>
                <a:lnTo>
                  <a:pt x="1262" y="73"/>
                </a:lnTo>
                <a:lnTo>
                  <a:pt x="1220" y="24"/>
                </a:lnTo>
                <a:lnTo>
                  <a:pt x="1162" y="50"/>
                </a:lnTo>
                <a:lnTo>
                  <a:pt x="1117" y="5"/>
                </a:lnTo>
                <a:lnTo>
                  <a:pt x="1060" y="38"/>
                </a:lnTo>
                <a:lnTo>
                  <a:pt x="1010" y="0"/>
                </a:lnTo>
                <a:lnTo>
                  <a:pt x="958" y="38"/>
                </a:lnTo>
                <a:lnTo>
                  <a:pt x="903" y="4"/>
                </a:lnTo>
                <a:lnTo>
                  <a:pt x="856" y="47"/>
                </a:lnTo>
                <a:lnTo>
                  <a:pt x="798" y="19"/>
                </a:lnTo>
                <a:lnTo>
                  <a:pt x="756" y="68"/>
                </a:lnTo>
                <a:lnTo>
                  <a:pt x="696" y="47"/>
                </a:lnTo>
                <a:lnTo>
                  <a:pt x="658" y="99"/>
                </a:lnTo>
                <a:lnTo>
                  <a:pt x="596" y="85"/>
                </a:lnTo>
                <a:lnTo>
                  <a:pt x="564" y="140"/>
                </a:lnTo>
                <a:lnTo>
                  <a:pt x="501" y="133"/>
                </a:lnTo>
                <a:lnTo>
                  <a:pt x="476" y="192"/>
                </a:lnTo>
                <a:lnTo>
                  <a:pt x="413" y="190"/>
                </a:lnTo>
                <a:lnTo>
                  <a:pt x="394" y="252"/>
                </a:lnTo>
                <a:lnTo>
                  <a:pt x="330" y="257"/>
                </a:lnTo>
                <a:lnTo>
                  <a:pt x="318" y="321"/>
                </a:lnTo>
                <a:lnTo>
                  <a:pt x="254" y="333"/>
                </a:lnTo>
                <a:lnTo>
                  <a:pt x="249" y="397"/>
                </a:lnTo>
                <a:lnTo>
                  <a:pt x="188" y="416"/>
                </a:lnTo>
                <a:lnTo>
                  <a:pt x="190" y="480"/>
                </a:lnTo>
                <a:lnTo>
                  <a:pt x="131" y="506"/>
                </a:lnTo>
                <a:lnTo>
                  <a:pt x="140" y="570"/>
                </a:lnTo>
                <a:lnTo>
                  <a:pt x="83" y="601"/>
                </a:lnTo>
                <a:lnTo>
                  <a:pt x="98" y="663"/>
                </a:lnTo>
                <a:lnTo>
                  <a:pt x="47" y="701"/>
                </a:lnTo>
                <a:lnTo>
                  <a:pt x="67" y="762"/>
                </a:lnTo>
                <a:lnTo>
                  <a:pt x="19" y="803"/>
                </a:lnTo>
                <a:lnTo>
                  <a:pt x="48" y="862"/>
                </a:lnTo>
                <a:lnTo>
                  <a:pt x="5" y="908"/>
                </a:lnTo>
                <a:lnTo>
                  <a:pt x="38" y="964"/>
                </a:lnTo>
                <a:lnTo>
                  <a:pt x="0" y="1015"/>
                </a:lnTo>
                <a:lnTo>
                  <a:pt x="40" y="1065"/>
                </a:lnTo>
                <a:lnTo>
                  <a:pt x="9" y="1121"/>
                </a:lnTo>
                <a:lnTo>
                  <a:pt x="54" y="1167"/>
                </a:lnTo>
                <a:lnTo>
                  <a:pt x="26" y="1226"/>
                </a:lnTo>
                <a:lnTo>
                  <a:pt x="76" y="1267"/>
                </a:lnTo>
                <a:lnTo>
                  <a:pt x="57" y="1328"/>
                </a:lnTo>
                <a:lnTo>
                  <a:pt x="111" y="1364"/>
                </a:lnTo>
                <a:lnTo>
                  <a:pt x="97" y="1426"/>
                </a:lnTo>
                <a:lnTo>
                  <a:pt x="154" y="1457"/>
                </a:lnTo>
                <a:lnTo>
                  <a:pt x="147" y="1521"/>
                </a:lnTo>
                <a:lnTo>
                  <a:pt x="207" y="1544"/>
                </a:lnTo>
                <a:lnTo>
                  <a:pt x="207" y="1608"/>
                </a:lnTo>
                <a:lnTo>
                  <a:pt x="269" y="1625"/>
                </a:lnTo>
                <a:lnTo>
                  <a:pt x="276" y="1689"/>
                </a:lnTo>
                <a:lnTo>
                  <a:pt x="340" y="1699"/>
                </a:lnTo>
                <a:lnTo>
                  <a:pt x="354" y="1761"/>
                </a:lnTo>
                <a:lnTo>
                  <a:pt x="418" y="1765"/>
                </a:lnTo>
                <a:lnTo>
                  <a:pt x="438" y="1827"/>
                </a:lnTo>
                <a:lnTo>
                  <a:pt x="502" y="1823"/>
                </a:lnTo>
                <a:lnTo>
                  <a:pt x="530" y="1880"/>
                </a:lnTo>
                <a:lnTo>
                  <a:pt x="594" y="1872"/>
                </a:lnTo>
                <a:lnTo>
                  <a:pt x="627" y="1925"/>
                </a:lnTo>
                <a:lnTo>
                  <a:pt x="689" y="1910"/>
                </a:lnTo>
                <a:lnTo>
                  <a:pt x="727" y="1960"/>
                </a:lnTo>
                <a:lnTo>
                  <a:pt x="787" y="1937"/>
                </a:lnTo>
                <a:lnTo>
                  <a:pt x="830" y="1984"/>
                </a:lnTo>
                <a:lnTo>
                  <a:pt x="887" y="1955"/>
                </a:lnTo>
                <a:lnTo>
                  <a:pt x="937" y="1996"/>
                </a:lnTo>
                <a:lnTo>
                  <a:pt x="991" y="1962"/>
                </a:lnTo>
                <a:lnTo>
                  <a:pt x="1043" y="1998"/>
                </a:lnTo>
                <a:lnTo>
                  <a:pt x="1093" y="1956"/>
                </a:lnTo>
                <a:lnTo>
                  <a:pt x="1148" y="1987"/>
                </a:lnTo>
                <a:lnTo>
                  <a:pt x="1193" y="1941"/>
                </a:lnTo>
                <a:lnTo>
                  <a:pt x="1253" y="1965"/>
                </a:lnTo>
                <a:lnTo>
                  <a:pt x="1293" y="1915"/>
                </a:lnTo>
                <a:lnTo>
                  <a:pt x="1355" y="1934"/>
                </a:lnTo>
                <a:lnTo>
                  <a:pt x="1388" y="1879"/>
                </a:lnTo>
                <a:lnTo>
                  <a:pt x="1452" y="1891"/>
                </a:lnTo>
                <a:lnTo>
                  <a:pt x="1479" y="1832"/>
                </a:lnTo>
                <a:lnTo>
                  <a:pt x="1543" y="1837"/>
                </a:lnTo>
                <a:lnTo>
                  <a:pt x="1566" y="1777"/>
                </a:lnTo>
                <a:lnTo>
                  <a:pt x="1630" y="1775"/>
                </a:lnTo>
                <a:lnTo>
                  <a:pt x="1645" y="1713"/>
                </a:lnTo>
                <a:lnTo>
                  <a:pt x="1709" y="1703"/>
                </a:lnTo>
                <a:lnTo>
                  <a:pt x="1718" y="1640"/>
                </a:lnTo>
                <a:lnTo>
                  <a:pt x="1780" y="1625"/>
                </a:lnTo>
                <a:lnTo>
                  <a:pt x="1781" y="1559"/>
                </a:lnTo>
                <a:lnTo>
                  <a:pt x="1842" y="1537"/>
                </a:lnTo>
                <a:lnTo>
                  <a:pt x="1837" y="1473"/>
                </a:lnTo>
                <a:lnTo>
                  <a:pt x="1894" y="1445"/>
                </a:lnTo>
                <a:lnTo>
                  <a:pt x="1882" y="1381"/>
                </a:lnTo>
                <a:lnTo>
                  <a:pt x="1937" y="1347"/>
                </a:lnTo>
                <a:lnTo>
                  <a:pt x="1918" y="1286"/>
                </a:lnTo>
                <a:lnTo>
                  <a:pt x="1968" y="1245"/>
                </a:lnTo>
                <a:lnTo>
                  <a:pt x="1944" y="1186"/>
                </a:lnTo>
                <a:lnTo>
                  <a:pt x="1989" y="1141"/>
                </a:lnTo>
                <a:lnTo>
                  <a:pt x="1957" y="1084"/>
                </a:lnTo>
                <a:close/>
              </a:path>
            </a:pathLst>
          </a:custGeom>
          <a:blipFill dpi="0" rotWithShape="false">
            <a:blip r:embed="rId3"/>
            <a:srcRect/>
            <a:stretch>
              <a:fillRect/>
            </a:stretch>
          </a:blipFill>
          <a:ln>
            <a:solidFill>
              <a:schemeClr val="bg1"/>
            </a:solidFill>
          </a:ln>
          <a:effectLst>
            <a:outerShdw blurRad="190500" dist="215900" dir="2700000" algn="tl" rotWithShape="0">
              <a:prstClr val="black">
                <a:alpha val="13000"/>
              </a:prstClr>
            </a:outerShdw>
          </a:effectLst>
        </p:spPr>
        <p:txBody>
          <a:bodyPr vert="horz" wrap="square" lIns="91440" tIns="45720" rIns="91440" bIns="45720" numCol="1" anchor="t" anchorCtr="false" compatLnSpc="true"/>
          <a:lstStyle/>
          <a:p>
            <a:endParaRPr lang="zh-CN" altLang="en-US"/>
          </a:p>
        </p:txBody>
      </p:sp>
      <p:sp>
        <p:nvSpPr>
          <p:cNvPr id="42" name="MH_Text_1"/>
          <p:cNvSpPr/>
          <p:nvPr>
            <p:custDataLst>
              <p:tags r:id="rId4"/>
            </p:custDataLst>
          </p:nvPr>
        </p:nvSpPr>
        <p:spPr>
          <a:xfrm>
            <a:off x="2422525" y="4149725"/>
            <a:ext cx="6181725"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r>
              <a:rPr lang="zh-CN" altLang="en-US" dirty="0">
                <a:solidFill>
                  <a:schemeClr val="tx1"/>
                </a:solidFill>
                <a:cs typeface="+mn-ea"/>
                <a:sym typeface="+mn-lt"/>
              </a:rPr>
              <a:t>履职尽责，干事创业</a:t>
            </a:r>
            <a:endParaRPr lang="zh-CN" altLang="en-US" dirty="0">
              <a:solidFill>
                <a:schemeClr val="tx1"/>
              </a:solidFill>
              <a:cs typeface="+mn-ea"/>
              <a:sym typeface="+mn-lt"/>
            </a:endParaRPr>
          </a:p>
          <a:p>
            <a:pPr algn="l"/>
            <a:endParaRPr lang="zh-CN" altLang="en-US" sz="1600" dirty="0">
              <a:solidFill>
                <a:schemeClr val="tx1"/>
              </a:solidFill>
              <a:cs typeface="+mn-ea"/>
              <a:sym typeface="+mn-lt"/>
            </a:endParaRPr>
          </a:p>
          <a:p>
            <a:pPr algn="l"/>
            <a:r>
              <a:rPr lang="zh-CN" altLang="en-US" sz="1600" dirty="0">
                <a:solidFill>
                  <a:schemeClr val="tx1"/>
                </a:solidFill>
                <a:cs typeface="+mn-ea"/>
                <a:sym typeface="+mn-lt"/>
              </a:rPr>
              <a:t>干什么：发现，研究，解决。问题导向，目标导向</a:t>
            </a:r>
            <a:endParaRPr lang="zh-CN" altLang="en-US" sz="1600" dirty="0">
              <a:solidFill>
                <a:schemeClr val="tx1"/>
              </a:solidFill>
              <a:cs typeface="+mn-ea"/>
              <a:sym typeface="+mn-lt"/>
            </a:endParaRPr>
          </a:p>
          <a:p>
            <a:pPr algn="l"/>
            <a:r>
              <a:rPr lang="zh-CN" altLang="en-US" sz="1600" dirty="0">
                <a:solidFill>
                  <a:schemeClr val="tx1"/>
                </a:solidFill>
                <a:cs typeface="+mn-ea"/>
                <a:sym typeface="+mn-lt"/>
              </a:rPr>
              <a:t>怎么干：目标，实施，检查，整改</a:t>
            </a:r>
            <a:r>
              <a:rPr lang="en-US" altLang="zh-CN" sz="1600" dirty="0">
                <a:solidFill>
                  <a:schemeClr val="tx1"/>
                </a:solidFill>
                <a:cs typeface="+mn-ea"/>
                <a:sym typeface="+mn-lt"/>
              </a:rPr>
              <a:t>    </a:t>
            </a:r>
            <a:r>
              <a:rPr lang="zh-CN" altLang="en-US" sz="1600" dirty="0">
                <a:solidFill>
                  <a:schemeClr val="tx1"/>
                </a:solidFill>
                <a:cs typeface="+mn-ea"/>
                <a:sym typeface="+mn-lt"/>
              </a:rPr>
              <a:t>标准化，信息化</a:t>
            </a:r>
            <a:endParaRPr lang="zh-CN" altLang="en-US" sz="1600" dirty="0">
              <a:solidFill>
                <a:schemeClr val="tx1"/>
              </a:solidFill>
              <a:cs typeface="+mn-ea"/>
              <a:sym typeface="+mn-lt"/>
            </a:endParaRPr>
          </a:p>
          <a:p>
            <a:pPr algn="l"/>
            <a:r>
              <a:rPr lang="zh-CN" altLang="en-US" sz="1600" dirty="0">
                <a:solidFill>
                  <a:schemeClr val="tx1"/>
                </a:solidFill>
                <a:cs typeface="+mn-ea"/>
                <a:sym typeface="+mn-lt"/>
              </a:rPr>
              <a:t>踏实干：依法依规，按制度、按流程，守规矩</a:t>
            </a:r>
            <a:endParaRPr lang="zh-CN" altLang="en-US" sz="1600" dirty="0">
              <a:solidFill>
                <a:schemeClr val="tx1"/>
              </a:solidFill>
              <a:cs typeface="+mn-ea"/>
              <a:sym typeface="+mn-lt"/>
            </a:endParaRPr>
          </a:p>
          <a:p>
            <a:pPr algn="l"/>
            <a:endParaRPr lang="zh-CN" altLang="en-US" sz="1600" dirty="0">
              <a:solidFill>
                <a:schemeClr val="tx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0-#ppt_w/2"/>
                                          </p:val>
                                        </p:tav>
                                        <p:tav tm="100000">
                                          <p:val>
                                            <p:strVal val="#ppt_x"/>
                                          </p:val>
                                        </p:tav>
                                      </p:tavLst>
                                    </p:anim>
                                    <p:anim calcmode="lin" valueType="num">
                                      <p:cBhvr additive="base">
                                        <p:cTn id="8" dur="2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1500"/>
                            </p:stCondLst>
                            <p:childTnLst>
                              <p:par>
                                <p:cTn id="18" presetID="16" presetClass="entr" presetSubtype="21" fill="hold" grpId="0" nodeType="afterEffect">
                                  <p:stCondLst>
                                    <p:cond delay="0"/>
                                  </p:stCondLst>
                                  <p:iterate type="lt">
                                    <p:tmPct val="10000"/>
                                  </p:iterate>
                                  <p:childTnLst>
                                    <p:set>
                                      <p:cBhvr>
                                        <p:cTn id="19" dur="1" fill="hold">
                                          <p:stCondLst>
                                            <p:cond delay="0"/>
                                          </p:stCondLst>
                                        </p:cTn>
                                        <p:tgtEl>
                                          <p:spTgt spid="38"/>
                                        </p:tgtEl>
                                        <p:attrNameLst>
                                          <p:attrName>style.visibility</p:attrName>
                                        </p:attrNameLst>
                                      </p:cBhvr>
                                      <p:to>
                                        <p:strVal val="visible"/>
                                      </p:to>
                                    </p:set>
                                    <p:animEffect transition="in" filter="barn(inVertical)">
                                      <p:cBhvr>
                                        <p:cTn id="20" dur="250"/>
                                        <p:tgtEl>
                                          <p:spTgt spid="38"/>
                                        </p:tgtEl>
                                      </p:cBhvr>
                                    </p:animEffect>
                                  </p:childTnLst>
                                </p:cTn>
                              </p:par>
                            </p:childTnLst>
                          </p:cTn>
                        </p:par>
                        <p:par>
                          <p:cTn id="21" fill="hold">
                            <p:stCondLst>
                              <p:cond delay="9050"/>
                            </p:stCondLst>
                            <p:childTnLst>
                              <p:par>
                                <p:cTn id="22" presetID="22" presetClass="entr" presetSubtype="4"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down)">
                                      <p:cBhvr>
                                        <p:cTn id="24" dur="500"/>
                                        <p:tgtEl>
                                          <p:spTgt spid="40"/>
                                        </p:tgtEl>
                                      </p:cBhvr>
                                    </p:animEffect>
                                  </p:childTnLst>
                                </p:cTn>
                              </p:par>
                            </p:childTnLst>
                          </p:cTn>
                        </p:par>
                        <p:par>
                          <p:cTn id="25" fill="hold">
                            <p:stCondLst>
                              <p:cond delay="9550"/>
                            </p:stCondLst>
                            <p:childTnLst>
                              <p:par>
                                <p:cTn id="26" presetID="16" presetClass="entr" presetSubtype="21" fill="hold" grpId="0" nodeType="afterEffect">
                                  <p:stCondLst>
                                    <p:cond delay="0"/>
                                  </p:stCondLst>
                                  <p:iterate type="lt">
                                    <p:tmPct val="10000"/>
                                  </p:iterate>
                                  <p:childTnLst>
                                    <p:set>
                                      <p:cBhvr>
                                        <p:cTn id="27" dur="1" fill="hold">
                                          <p:stCondLst>
                                            <p:cond delay="0"/>
                                          </p:stCondLst>
                                        </p:cTn>
                                        <p:tgtEl>
                                          <p:spTgt spid="42"/>
                                        </p:tgtEl>
                                        <p:attrNameLst>
                                          <p:attrName>style.visibility</p:attrName>
                                        </p:attrNameLst>
                                      </p:cBhvr>
                                      <p:to>
                                        <p:strVal val="visible"/>
                                      </p:to>
                                    </p:set>
                                    <p:animEffect transition="in" filter="barn(inVertical)">
                                      <p:cBhvr>
                                        <p:cTn id="28"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bldLvl="0" animBg="true"/>
      <p:bldP spid="36" grpId="0" bldLvl="0" animBg="true"/>
      <p:bldP spid="38" grpId="0" bldLvl="0" animBg="true"/>
      <p:bldP spid="40" grpId="0" bldLvl="0" animBg="true"/>
      <p:bldP spid="42" grpId="0" bldLvl="0" animBg="tru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7"/>
          <p:cNvSpPr txBox="true"/>
          <p:nvPr/>
        </p:nvSpPr>
        <p:spPr>
          <a:xfrm>
            <a:off x="910630" y="117426"/>
            <a:ext cx="3509010" cy="612775"/>
          </a:xfrm>
          <a:prstGeom prst="rect">
            <a:avLst/>
          </a:prstGeom>
          <a:noFill/>
        </p:spPr>
        <p:txBody>
          <a:bodyPr wrap="none" lIns="121917" tIns="60958" rIns="121917" bIns="60958" rtlCol="0">
            <a:spAutoFit/>
          </a:bodyPr>
          <a:lstStyle/>
          <a:p>
            <a:r>
              <a:rPr lang="zh-CN" altLang="en-US" sz="3200" b="1" dirty="0" smtClean="0">
                <a:solidFill>
                  <a:schemeClr val="accent2"/>
                </a:solidFill>
                <a:latin typeface="+mn-ea"/>
              </a:rPr>
              <a:t>三个文件一个考评</a:t>
            </a:r>
            <a:endParaRPr lang="zh-CN" altLang="en-US" sz="3200" b="1" dirty="0" smtClean="0">
              <a:solidFill>
                <a:schemeClr val="accent2"/>
              </a:solidFill>
              <a:latin typeface="+mn-ea"/>
            </a:endParaRPr>
          </a:p>
        </p:txBody>
      </p:sp>
      <p:sp>
        <p:nvSpPr>
          <p:cNvPr id="24" name="Freeform 6"/>
          <p:cNvSpPr/>
          <p:nvPr/>
        </p:nvSpPr>
        <p:spPr bwMode="auto">
          <a:xfrm>
            <a:off x="236134" y="47307"/>
            <a:ext cx="695806" cy="624113"/>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grpSp>
        <p:nvGrpSpPr>
          <p:cNvPr id="18" name="组合 17"/>
          <p:cNvGrpSpPr/>
          <p:nvPr/>
        </p:nvGrpSpPr>
        <p:grpSpPr>
          <a:xfrm>
            <a:off x="1341884" y="2492896"/>
            <a:ext cx="9404403" cy="2258263"/>
            <a:chOff x="1393799" y="2618534"/>
            <a:chExt cx="9404403" cy="2258263"/>
          </a:xfrm>
        </p:grpSpPr>
        <p:grpSp>
          <p:nvGrpSpPr>
            <p:cNvPr id="19" name="组合 18"/>
            <p:cNvGrpSpPr/>
            <p:nvPr/>
          </p:nvGrpSpPr>
          <p:grpSpPr>
            <a:xfrm>
              <a:off x="1393799" y="2618534"/>
              <a:ext cx="9404403" cy="2258263"/>
              <a:chOff x="1393799" y="2618534"/>
              <a:chExt cx="9404403" cy="2258263"/>
            </a:xfrm>
          </p:grpSpPr>
          <p:sp>
            <p:nvSpPr>
              <p:cNvPr id="21" name="Freeform 22"/>
              <p:cNvSpPr/>
              <p:nvPr/>
            </p:nvSpPr>
            <p:spPr bwMode="auto">
              <a:xfrm rot="16200000">
                <a:off x="10721672" y="3676154"/>
                <a:ext cx="77785" cy="75275"/>
              </a:xfrm>
              <a:custGeom>
                <a:avLst/>
                <a:gdLst>
                  <a:gd name="T0" fmla="*/ 7 w 31"/>
                  <a:gd name="T1" fmla="*/ 30 h 30"/>
                  <a:gd name="T2" fmla="*/ 0 w 31"/>
                  <a:gd name="T3" fmla="*/ 23 h 30"/>
                  <a:gd name="T4" fmla="*/ 24 w 31"/>
                  <a:gd name="T5" fmla="*/ 0 h 30"/>
                  <a:gd name="T6" fmla="*/ 31 w 31"/>
                  <a:gd name="T7" fmla="*/ 7 h 30"/>
                  <a:gd name="T8" fmla="*/ 7 w 31"/>
                  <a:gd name="T9" fmla="*/ 30 h 30"/>
                </a:gdLst>
                <a:ahLst/>
                <a:cxnLst>
                  <a:cxn ang="0">
                    <a:pos x="T0" y="T1"/>
                  </a:cxn>
                  <a:cxn ang="0">
                    <a:pos x="T2" y="T3"/>
                  </a:cxn>
                  <a:cxn ang="0">
                    <a:pos x="T4" y="T5"/>
                  </a:cxn>
                  <a:cxn ang="0">
                    <a:pos x="T6" y="T7"/>
                  </a:cxn>
                  <a:cxn ang="0">
                    <a:pos x="T8" y="T9"/>
                  </a:cxn>
                </a:cxnLst>
                <a:rect l="0" t="0" r="r" b="b"/>
                <a:pathLst>
                  <a:path w="31" h="30">
                    <a:moveTo>
                      <a:pt x="7" y="30"/>
                    </a:moveTo>
                    <a:lnTo>
                      <a:pt x="0" y="23"/>
                    </a:lnTo>
                    <a:lnTo>
                      <a:pt x="24" y="0"/>
                    </a:lnTo>
                    <a:lnTo>
                      <a:pt x="31" y="7"/>
                    </a:lnTo>
                    <a:lnTo>
                      <a:pt x="7" y="30"/>
                    </a:lnTo>
                    <a:close/>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22" name="Freeform 23"/>
              <p:cNvSpPr>
                <a:spLocks noEditPoints="true"/>
              </p:cNvSpPr>
              <p:nvPr/>
            </p:nvSpPr>
            <p:spPr bwMode="auto">
              <a:xfrm rot="16200000">
                <a:off x="9137126" y="2089097"/>
                <a:ext cx="961016" cy="2019890"/>
              </a:xfrm>
              <a:custGeom>
                <a:avLst/>
                <a:gdLst>
                  <a:gd name="T0" fmla="*/ 3 w 161"/>
                  <a:gd name="T1" fmla="*/ 340 h 340"/>
                  <a:gd name="T2" fmla="*/ 0 w 161"/>
                  <a:gd name="T3" fmla="*/ 337 h 340"/>
                  <a:gd name="T4" fmla="*/ 19 w 161"/>
                  <a:gd name="T5" fmla="*/ 317 h 340"/>
                  <a:gd name="T6" fmla="*/ 22 w 161"/>
                  <a:gd name="T7" fmla="*/ 320 h 340"/>
                  <a:gd name="T8" fmla="*/ 3 w 161"/>
                  <a:gd name="T9" fmla="*/ 340 h 340"/>
                  <a:gd name="T10" fmla="*/ 42 w 161"/>
                  <a:gd name="T11" fmla="*/ 301 h 340"/>
                  <a:gd name="T12" fmla="*/ 39 w 161"/>
                  <a:gd name="T13" fmla="*/ 298 h 340"/>
                  <a:gd name="T14" fmla="*/ 58 w 161"/>
                  <a:gd name="T15" fmla="*/ 279 h 340"/>
                  <a:gd name="T16" fmla="*/ 61 w 161"/>
                  <a:gd name="T17" fmla="*/ 282 h 340"/>
                  <a:gd name="T18" fmla="*/ 42 w 161"/>
                  <a:gd name="T19" fmla="*/ 301 h 340"/>
                  <a:gd name="T20" fmla="*/ 80 w 161"/>
                  <a:gd name="T21" fmla="*/ 262 h 340"/>
                  <a:gd name="T22" fmla="*/ 77 w 161"/>
                  <a:gd name="T23" fmla="*/ 259 h 340"/>
                  <a:gd name="T24" fmla="*/ 97 w 161"/>
                  <a:gd name="T25" fmla="*/ 240 h 340"/>
                  <a:gd name="T26" fmla="*/ 100 w 161"/>
                  <a:gd name="T27" fmla="*/ 243 h 340"/>
                  <a:gd name="T28" fmla="*/ 80 w 161"/>
                  <a:gd name="T29" fmla="*/ 262 h 340"/>
                  <a:gd name="T30" fmla="*/ 119 w 161"/>
                  <a:gd name="T31" fmla="*/ 224 h 340"/>
                  <a:gd name="T32" fmla="*/ 116 w 161"/>
                  <a:gd name="T33" fmla="*/ 221 h 340"/>
                  <a:gd name="T34" fmla="*/ 135 w 161"/>
                  <a:gd name="T35" fmla="*/ 201 h 340"/>
                  <a:gd name="T36" fmla="*/ 138 w 161"/>
                  <a:gd name="T37" fmla="*/ 204 h 340"/>
                  <a:gd name="T38" fmla="*/ 119 w 161"/>
                  <a:gd name="T39" fmla="*/ 224 h 340"/>
                  <a:gd name="T40" fmla="*/ 157 w 161"/>
                  <a:gd name="T41" fmla="*/ 184 h 340"/>
                  <a:gd name="T42" fmla="*/ 153 w 161"/>
                  <a:gd name="T43" fmla="*/ 182 h 340"/>
                  <a:gd name="T44" fmla="*/ 156 w 161"/>
                  <a:gd name="T45" fmla="*/ 170 h 340"/>
                  <a:gd name="T46" fmla="*/ 153 w 161"/>
                  <a:gd name="T47" fmla="*/ 158 h 340"/>
                  <a:gd name="T48" fmla="*/ 157 w 161"/>
                  <a:gd name="T49" fmla="*/ 156 h 340"/>
                  <a:gd name="T50" fmla="*/ 161 w 161"/>
                  <a:gd name="T51" fmla="*/ 170 h 340"/>
                  <a:gd name="T52" fmla="*/ 157 w 161"/>
                  <a:gd name="T53" fmla="*/ 184 h 340"/>
                  <a:gd name="T54" fmla="*/ 135 w 161"/>
                  <a:gd name="T55" fmla="*/ 138 h 340"/>
                  <a:gd name="T56" fmla="*/ 116 w 161"/>
                  <a:gd name="T57" fmla="*/ 119 h 340"/>
                  <a:gd name="T58" fmla="*/ 119 w 161"/>
                  <a:gd name="T59" fmla="*/ 116 h 340"/>
                  <a:gd name="T60" fmla="*/ 138 w 161"/>
                  <a:gd name="T61" fmla="*/ 135 h 340"/>
                  <a:gd name="T62" fmla="*/ 135 w 161"/>
                  <a:gd name="T63" fmla="*/ 138 h 340"/>
                  <a:gd name="T64" fmla="*/ 97 w 161"/>
                  <a:gd name="T65" fmla="*/ 100 h 340"/>
                  <a:gd name="T66" fmla="*/ 77 w 161"/>
                  <a:gd name="T67" fmla="*/ 80 h 340"/>
                  <a:gd name="T68" fmla="*/ 80 w 161"/>
                  <a:gd name="T69" fmla="*/ 77 h 340"/>
                  <a:gd name="T70" fmla="*/ 100 w 161"/>
                  <a:gd name="T71" fmla="*/ 97 h 340"/>
                  <a:gd name="T72" fmla="*/ 97 w 161"/>
                  <a:gd name="T73" fmla="*/ 100 h 340"/>
                  <a:gd name="T74" fmla="*/ 58 w 161"/>
                  <a:gd name="T75" fmla="*/ 61 h 340"/>
                  <a:gd name="T76" fmla="*/ 39 w 161"/>
                  <a:gd name="T77" fmla="*/ 42 h 340"/>
                  <a:gd name="T78" fmla="*/ 42 w 161"/>
                  <a:gd name="T79" fmla="*/ 39 h 340"/>
                  <a:gd name="T80" fmla="*/ 61 w 161"/>
                  <a:gd name="T81" fmla="*/ 58 h 340"/>
                  <a:gd name="T82" fmla="*/ 58 w 161"/>
                  <a:gd name="T83" fmla="*/ 61 h 340"/>
                  <a:gd name="T84" fmla="*/ 19 w 161"/>
                  <a:gd name="T85" fmla="*/ 22 h 340"/>
                  <a:gd name="T86" fmla="*/ 0 w 161"/>
                  <a:gd name="T87" fmla="*/ 3 h 340"/>
                  <a:gd name="T88" fmla="*/ 3 w 161"/>
                  <a:gd name="T89" fmla="*/ 0 h 340"/>
                  <a:gd name="T90" fmla="*/ 22 w 161"/>
                  <a:gd name="T91" fmla="*/ 19 h 340"/>
                  <a:gd name="T92" fmla="*/ 19 w 161"/>
                  <a:gd name="T93" fmla="*/ 2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40">
                    <a:moveTo>
                      <a:pt x="3" y="340"/>
                    </a:moveTo>
                    <a:cubicBezTo>
                      <a:pt x="0" y="337"/>
                      <a:pt x="0" y="337"/>
                      <a:pt x="0" y="337"/>
                    </a:cubicBezTo>
                    <a:cubicBezTo>
                      <a:pt x="19" y="317"/>
                      <a:pt x="19" y="317"/>
                      <a:pt x="19" y="317"/>
                    </a:cubicBezTo>
                    <a:cubicBezTo>
                      <a:pt x="22" y="320"/>
                      <a:pt x="22" y="320"/>
                      <a:pt x="22" y="320"/>
                    </a:cubicBezTo>
                    <a:lnTo>
                      <a:pt x="3" y="340"/>
                    </a:lnTo>
                    <a:close/>
                    <a:moveTo>
                      <a:pt x="42" y="301"/>
                    </a:moveTo>
                    <a:cubicBezTo>
                      <a:pt x="39" y="298"/>
                      <a:pt x="39" y="298"/>
                      <a:pt x="39" y="298"/>
                    </a:cubicBezTo>
                    <a:cubicBezTo>
                      <a:pt x="58" y="279"/>
                      <a:pt x="58" y="279"/>
                      <a:pt x="58" y="279"/>
                    </a:cubicBezTo>
                    <a:cubicBezTo>
                      <a:pt x="61" y="282"/>
                      <a:pt x="61" y="282"/>
                      <a:pt x="61" y="282"/>
                    </a:cubicBezTo>
                    <a:lnTo>
                      <a:pt x="42" y="301"/>
                    </a:lnTo>
                    <a:close/>
                    <a:moveTo>
                      <a:pt x="80" y="262"/>
                    </a:moveTo>
                    <a:cubicBezTo>
                      <a:pt x="77" y="259"/>
                      <a:pt x="77" y="259"/>
                      <a:pt x="77" y="259"/>
                    </a:cubicBezTo>
                    <a:cubicBezTo>
                      <a:pt x="97" y="240"/>
                      <a:pt x="97" y="240"/>
                      <a:pt x="97" y="240"/>
                    </a:cubicBezTo>
                    <a:cubicBezTo>
                      <a:pt x="100" y="243"/>
                      <a:pt x="100" y="243"/>
                      <a:pt x="100" y="243"/>
                    </a:cubicBezTo>
                    <a:lnTo>
                      <a:pt x="80" y="262"/>
                    </a:lnTo>
                    <a:close/>
                    <a:moveTo>
                      <a:pt x="119" y="224"/>
                    </a:moveTo>
                    <a:cubicBezTo>
                      <a:pt x="116" y="221"/>
                      <a:pt x="116" y="221"/>
                      <a:pt x="116" y="221"/>
                    </a:cubicBezTo>
                    <a:cubicBezTo>
                      <a:pt x="135" y="201"/>
                      <a:pt x="135" y="201"/>
                      <a:pt x="135" y="201"/>
                    </a:cubicBezTo>
                    <a:cubicBezTo>
                      <a:pt x="138" y="204"/>
                      <a:pt x="138" y="204"/>
                      <a:pt x="138" y="204"/>
                    </a:cubicBezTo>
                    <a:lnTo>
                      <a:pt x="119" y="224"/>
                    </a:lnTo>
                    <a:close/>
                    <a:moveTo>
                      <a:pt x="157" y="184"/>
                    </a:moveTo>
                    <a:cubicBezTo>
                      <a:pt x="153" y="182"/>
                      <a:pt x="153" y="182"/>
                      <a:pt x="153" y="182"/>
                    </a:cubicBezTo>
                    <a:cubicBezTo>
                      <a:pt x="155" y="178"/>
                      <a:pt x="156" y="174"/>
                      <a:pt x="156" y="170"/>
                    </a:cubicBezTo>
                    <a:cubicBezTo>
                      <a:pt x="156" y="166"/>
                      <a:pt x="155" y="161"/>
                      <a:pt x="153" y="158"/>
                    </a:cubicBezTo>
                    <a:cubicBezTo>
                      <a:pt x="157" y="156"/>
                      <a:pt x="157" y="156"/>
                      <a:pt x="157" y="156"/>
                    </a:cubicBezTo>
                    <a:cubicBezTo>
                      <a:pt x="159" y="160"/>
                      <a:pt x="161" y="165"/>
                      <a:pt x="161" y="170"/>
                    </a:cubicBezTo>
                    <a:cubicBezTo>
                      <a:pt x="161" y="175"/>
                      <a:pt x="159" y="180"/>
                      <a:pt x="157" y="184"/>
                    </a:cubicBezTo>
                    <a:close/>
                    <a:moveTo>
                      <a:pt x="135" y="138"/>
                    </a:moveTo>
                    <a:cubicBezTo>
                      <a:pt x="116" y="119"/>
                      <a:pt x="116" y="119"/>
                      <a:pt x="116" y="119"/>
                    </a:cubicBezTo>
                    <a:cubicBezTo>
                      <a:pt x="119" y="116"/>
                      <a:pt x="119" y="116"/>
                      <a:pt x="119" y="116"/>
                    </a:cubicBezTo>
                    <a:cubicBezTo>
                      <a:pt x="138" y="135"/>
                      <a:pt x="138" y="135"/>
                      <a:pt x="138" y="135"/>
                    </a:cubicBezTo>
                    <a:lnTo>
                      <a:pt x="135" y="138"/>
                    </a:lnTo>
                    <a:close/>
                    <a:moveTo>
                      <a:pt x="97" y="100"/>
                    </a:moveTo>
                    <a:cubicBezTo>
                      <a:pt x="77" y="80"/>
                      <a:pt x="77" y="80"/>
                      <a:pt x="77" y="80"/>
                    </a:cubicBezTo>
                    <a:cubicBezTo>
                      <a:pt x="80" y="77"/>
                      <a:pt x="80" y="77"/>
                      <a:pt x="80" y="77"/>
                    </a:cubicBezTo>
                    <a:cubicBezTo>
                      <a:pt x="100" y="97"/>
                      <a:pt x="100" y="97"/>
                      <a:pt x="100" y="97"/>
                    </a:cubicBezTo>
                    <a:lnTo>
                      <a:pt x="97" y="100"/>
                    </a:lnTo>
                    <a:close/>
                    <a:moveTo>
                      <a:pt x="58" y="61"/>
                    </a:moveTo>
                    <a:cubicBezTo>
                      <a:pt x="39" y="42"/>
                      <a:pt x="39" y="42"/>
                      <a:pt x="39" y="42"/>
                    </a:cubicBezTo>
                    <a:cubicBezTo>
                      <a:pt x="42" y="39"/>
                      <a:pt x="42" y="39"/>
                      <a:pt x="42" y="39"/>
                    </a:cubicBezTo>
                    <a:cubicBezTo>
                      <a:pt x="61" y="58"/>
                      <a:pt x="61" y="58"/>
                      <a:pt x="61" y="58"/>
                    </a:cubicBezTo>
                    <a:lnTo>
                      <a:pt x="58" y="61"/>
                    </a:lnTo>
                    <a:close/>
                    <a:moveTo>
                      <a:pt x="19" y="22"/>
                    </a:moveTo>
                    <a:cubicBezTo>
                      <a:pt x="0" y="3"/>
                      <a:pt x="0" y="3"/>
                      <a:pt x="0" y="3"/>
                    </a:cubicBezTo>
                    <a:cubicBezTo>
                      <a:pt x="3" y="0"/>
                      <a:pt x="3" y="0"/>
                      <a:pt x="3" y="0"/>
                    </a:cubicBezTo>
                    <a:cubicBezTo>
                      <a:pt x="22" y="19"/>
                      <a:pt x="22" y="19"/>
                      <a:pt x="22" y="19"/>
                    </a:cubicBezTo>
                    <a:lnTo>
                      <a:pt x="19" y="22"/>
                    </a:lnTo>
                    <a:close/>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25" name="Freeform 24"/>
              <p:cNvSpPr/>
              <p:nvPr/>
            </p:nvSpPr>
            <p:spPr bwMode="auto">
              <a:xfrm rot="16200000">
                <a:off x="8375590" y="3676154"/>
                <a:ext cx="138006" cy="135496"/>
              </a:xfrm>
              <a:custGeom>
                <a:avLst/>
                <a:gdLst>
                  <a:gd name="T0" fmla="*/ 48 w 55"/>
                  <a:gd name="T1" fmla="*/ 54 h 54"/>
                  <a:gd name="T2" fmla="*/ 0 w 55"/>
                  <a:gd name="T3" fmla="*/ 7 h 54"/>
                  <a:gd name="T4" fmla="*/ 7 w 55"/>
                  <a:gd name="T5" fmla="*/ 0 h 54"/>
                  <a:gd name="T6" fmla="*/ 55 w 55"/>
                  <a:gd name="T7" fmla="*/ 47 h 54"/>
                  <a:gd name="T8" fmla="*/ 48 w 55"/>
                  <a:gd name="T9" fmla="*/ 54 h 54"/>
                </a:gdLst>
                <a:ahLst/>
                <a:cxnLst>
                  <a:cxn ang="0">
                    <a:pos x="T0" y="T1"/>
                  </a:cxn>
                  <a:cxn ang="0">
                    <a:pos x="T2" y="T3"/>
                  </a:cxn>
                  <a:cxn ang="0">
                    <a:pos x="T4" y="T5"/>
                  </a:cxn>
                  <a:cxn ang="0">
                    <a:pos x="T6" y="T7"/>
                  </a:cxn>
                  <a:cxn ang="0">
                    <a:pos x="T8" y="T9"/>
                  </a:cxn>
                </a:cxnLst>
                <a:rect l="0" t="0" r="r" b="b"/>
                <a:pathLst>
                  <a:path w="55" h="54">
                    <a:moveTo>
                      <a:pt x="48" y="54"/>
                    </a:moveTo>
                    <a:lnTo>
                      <a:pt x="0" y="7"/>
                    </a:lnTo>
                    <a:lnTo>
                      <a:pt x="7" y="0"/>
                    </a:lnTo>
                    <a:lnTo>
                      <a:pt x="55" y="47"/>
                    </a:lnTo>
                    <a:lnTo>
                      <a:pt x="48" y="54"/>
                    </a:lnTo>
                    <a:close/>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26" name="Freeform 25"/>
              <p:cNvSpPr>
                <a:spLocks noEditPoints="true"/>
              </p:cNvSpPr>
              <p:nvPr/>
            </p:nvSpPr>
            <p:spPr bwMode="auto">
              <a:xfrm rot="16200000">
                <a:off x="6788535" y="3388854"/>
                <a:ext cx="963525" cy="2012362"/>
              </a:xfrm>
              <a:custGeom>
                <a:avLst/>
                <a:gdLst>
                  <a:gd name="T0" fmla="*/ 158 w 161"/>
                  <a:gd name="T1" fmla="*/ 339 h 339"/>
                  <a:gd name="T2" fmla="*/ 139 w 161"/>
                  <a:gd name="T3" fmla="*/ 320 h 339"/>
                  <a:gd name="T4" fmla="*/ 142 w 161"/>
                  <a:gd name="T5" fmla="*/ 317 h 339"/>
                  <a:gd name="T6" fmla="*/ 161 w 161"/>
                  <a:gd name="T7" fmla="*/ 336 h 339"/>
                  <a:gd name="T8" fmla="*/ 158 w 161"/>
                  <a:gd name="T9" fmla="*/ 339 h 339"/>
                  <a:gd name="T10" fmla="*/ 120 w 161"/>
                  <a:gd name="T11" fmla="*/ 301 h 339"/>
                  <a:gd name="T12" fmla="*/ 100 w 161"/>
                  <a:gd name="T13" fmla="*/ 281 h 339"/>
                  <a:gd name="T14" fmla="*/ 103 w 161"/>
                  <a:gd name="T15" fmla="*/ 278 h 339"/>
                  <a:gd name="T16" fmla="*/ 123 w 161"/>
                  <a:gd name="T17" fmla="*/ 298 h 339"/>
                  <a:gd name="T18" fmla="*/ 120 w 161"/>
                  <a:gd name="T19" fmla="*/ 301 h 339"/>
                  <a:gd name="T20" fmla="*/ 81 w 161"/>
                  <a:gd name="T21" fmla="*/ 262 h 339"/>
                  <a:gd name="T22" fmla="*/ 62 w 161"/>
                  <a:gd name="T23" fmla="*/ 243 h 339"/>
                  <a:gd name="T24" fmla="*/ 65 w 161"/>
                  <a:gd name="T25" fmla="*/ 240 h 339"/>
                  <a:gd name="T26" fmla="*/ 84 w 161"/>
                  <a:gd name="T27" fmla="*/ 259 h 339"/>
                  <a:gd name="T28" fmla="*/ 81 w 161"/>
                  <a:gd name="T29" fmla="*/ 262 h 339"/>
                  <a:gd name="T30" fmla="*/ 42 w 161"/>
                  <a:gd name="T31" fmla="*/ 223 h 339"/>
                  <a:gd name="T32" fmla="*/ 23 w 161"/>
                  <a:gd name="T33" fmla="*/ 204 h 339"/>
                  <a:gd name="T34" fmla="*/ 26 w 161"/>
                  <a:gd name="T35" fmla="*/ 201 h 339"/>
                  <a:gd name="T36" fmla="*/ 45 w 161"/>
                  <a:gd name="T37" fmla="*/ 220 h 339"/>
                  <a:gd name="T38" fmla="*/ 42 w 161"/>
                  <a:gd name="T39" fmla="*/ 223 h 339"/>
                  <a:gd name="T40" fmla="*/ 4 w 161"/>
                  <a:gd name="T41" fmla="*/ 184 h 339"/>
                  <a:gd name="T42" fmla="*/ 0 w 161"/>
                  <a:gd name="T43" fmla="*/ 169 h 339"/>
                  <a:gd name="T44" fmla="*/ 4 w 161"/>
                  <a:gd name="T45" fmla="*/ 155 h 339"/>
                  <a:gd name="T46" fmla="*/ 8 w 161"/>
                  <a:gd name="T47" fmla="*/ 157 h 339"/>
                  <a:gd name="T48" fmla="*/ 5 w 161"/>
                  <a:gd name="T49" fmla="*/ 169 h 339"/>
                  <a:gd name="T50" fmla="*/ 8 w 161"/>
                  <a:gd name="T51" fmla="*/ 181 h 339"/>
                  <a:gd name="T52" fmla="*/ 4 w 161"/>
                  <a:gd name="T53" fmla="*/ 184 h 339"/>
                  <a:gd name="T54" fmla="*/ 26 w 161"/>
                  <a:gd name="T55" fmla="*/ 138 h 339"/>
                  <a:gd name="T56" fmla="*/ 23 w 161"/>
                  <a:gd name="T57" fmla="*/ 135 h 339"/>
                  <a:gd name="T58" fmla="*/ 42 w 161"/>
                  <a:gd name="T59" fmla="*/ 115 h 339"/>
                  <a:gd name="T60" fmla="*/ 45 w 161"/>
                  <a:gd name="T61" fmla="*/ 118 h 339"/>
                  <a:gd name="T62" fmla="*/ 26 w 161"/>
                  <a:gd name="T63" fmla="*/ 138 h 339"/>
                  <a:gd name="T64" fmla="*/ 65 w 161"/>
                  <a:gd name="T65" fmla="*/ 99 h 339"/>
                  <a:gd name="T66" fmla="*/ 62 w 161"/>
                  <a:gd name="T67" fmla="*/ 96 h 339"/>
                  <a:gd name="T68" fmla="*/ 81 w 161"/>
                  <a:gd name="T69" fmla="*/ 77 h 339"/>
                  <a:gd name="T70" fmla="*/ 84 w 161"/>
                  <a:gd name="T71" fmla="*/ 80 h 339"/>
                  <a:gd name="T72" fmla="*/ 65 w 161"/>
                  <a:gd name="T73" fmla="*/ 99 h 339"/>
                  <a:gd name="T74" fmla="*/ 103 w 161"/>
                  <a:gd name="T75" fmla="*/ 61 h 339"/>
                  <a:gd name="T76" fmla="*/ 100 w 161"/>
                  <a:gd name="T77" fmla="*/ 58 h 339"/>
                  <a:gd name="T78" fmla="*/ 120 w 161"/>
                  <a:gd name="T79" fmla="*/ 38 h 339"/>
                  <a:gd name="T80" fmla="*/ 123 w 161"/>
                  <a:gd name="T81" fmla="*/ 41 h 339"/>
                  <a:gd name="T82" fmla="*/ 103 w 161"/>
                  <a:gd name="T83" fmla="*/ 61 h 339"/>
                  <a:gd name="T84" fmla="*/ 142 w 161"/>
                  <a:gd name="T85" fmla="*/ 22 h 339"/>
                  <a:gd name="T86" fmla="*/ 139 w 161"/>
                  <a:gd name="T87" fmla="*/ 19 h 339"/>
                  <a:gd name="T88" fmla="*/ 158 w 161"/>
                  <a:gd name="T89" fmla="*/ 0 h 339"/>
                  <a:gd name="T90" fmla="*/ 161 w 161"/>
                  <a:gd name="T91" fmla="*/ 3 h 339"/>
                  <a:gd name="T92" fmla="*/ 142 w 161"/>
                  <a:gd name="T93" fmla="*/ 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39">
                    <a:moveTo>
                      <a:pt x="158" y="339"/>
                    </a:moveTo>
                    <a:cubicBezTo>
                      <a:pt x="139" y="320"/>
                      <a:pt x="139" y="320"/>
                      <a:pt x="139" y="320"/>
                    </a:cubicBezTo>
                    <a:cubicBezTo>
                      <a:pt x="142" y="317"/>
                      <a:pt x="142" y="317"/>
                      <a:pt x="142" y="317"/>
                    </a:cubicBezTo>
                    <a:cubicBezTo>
                      <a:pt x="161" y="336"/>
                      <a:pt x="161" y="336"/>
                      <a:pt x="161" y="336"/>
                    </a:cubicBezTo>
                    <a:lnTo>
                      <a:pt x="158" y="339"/>
                    </a:lnTo>
                    <a:close/>
                    <a:moveTo>
                      <a:pt x="120" y="301"/>
                    </a:moveTo>
                    <a:cubicBezTo>
                      <a:pt x="100" y="281"/>
                      <a:pt x="100" y="281"/>
                      <a:pt x="100" y="281"/>
                    </a:cubicBezTo>
                    <a:cubicBezTo>
                      <a:pt x="103" y="278"/>
                      <a:pt x="103" y="278"/>
                      <a:pt x="103" y="278"/>
                    </a:cubicBezTo>
                    <a:cubicBezTo>
                      <a:pt x="123" y="298"/>
                      <a:pt x="123" y="298"/>
                      <a:pt x="123" y="298"/>
                    </a:cubicBezTo>
                    <a:lnTo>
                      <a:pt x="120" y="301"/>
                    </a:lnTo>
                    <a:close/>
                    <a:moveTo>
                      <a:pt x="81" y="262"/>
                    </a:moveTo>
                    <a:cubicBezTo>
                      <a:pt x="62" y="243"/>
                      <a:pt x="62" y="243"/>
                      <a:pt x="62" y="243"/>
                    </a:cubicBezTo>
                    <a:cubicBezTo>
                      <a:pt x="65" y="240"/>
                      <a:pt x="65" y="240"/>
                      <a:pt x="65" y="240"/>
                    </a:cubicBezTo>
                    <a:cubicBezTo>
                      <a:pt x="84" y="259"/>
                      <a:pt x="84" y="259"/>
                      <a:pt x="84" y="259"/>
                    </a:cubicBezTo>
                    <a:lnTo>
                      <a:pt x="81" y="262"/>
                    </a:lnTo>
                    <a:close/>
                    <a:moveTo>
                      <a:pt x="42" y="223"/>
                    </a:moveTo>
                    <a:cubicBezTo>
                      <a:pt x="23" y="204"/>
                      <a:pt x="23" y="204"/>
                      <a:pt x="23" y="204"/>
                    </a:cubicBezTo>
                    <a:cubicBezTo>
                      <a:pt x="26" y="201"/>
                      <a:pt x="26" y="201"/>
                      <a:pt x="26" y="201"/>
                    </a:cubicBezTo>
                    <a:cubicBezTo>
                      <a:pt x="45" y="220"/>
                      <a:pt x="45" y="220"/>
                      <a:pt x="45" y="220"/>
                    </a:cubicBezTo>
                    <a:lnTo>
                      <a:pt x="42" y="223"/>
                    </a:lnTo>
                    <a:close/>
                    <a:moveTo>
                      <a:pt x="4" y="184"/>
                    </a:moveTo>
                    <a:cubicBezTo>
                      <a:pt x="2" y="179"/>
                      <a:pt x="0" y="174"/>
                      <a:pt x="0" y="169"/>
                    </a:cubicBezTo>
                    <a:cubicBezTo>
                      <a:pt x="0" y="164"/>
                      <a:pt x="2" y="160"/>
                      <a:pt x="4" y="155"/>
                    </a:cubicBezTo>
                    <a:cubicBezTo>
                      <a:pt x="8" y="157"/>
                      <a:pt x="8" y="157"/>
                      <a:pt x="8" y="157"/>
                    </a:cubicBezTo>
                    <a:cubicBezTo>
                      <a:pt x="6" y="161"/>
                      <a:pt x="5" y="165"/>
                      <a:pt x="5" y="169"/>
                    </a:cubicBezTo>
                    <a:cubicBezTo>
                      <a:pt x="5" y="174"/>
                      <a:pt x="6" y="178"/>
                      <a:pt x="8" y="181"/>
                    </a:cubicBezTo>
                    <a:lnTo>
                      <a:pt x="4" y="184"/>
                    </a:lnTo>
                    <a:close/>
                    <a:moveTo>
                      <a:pt x="26" y="138"/>
                    </a:moveTo>
                    <a:cubicBezTo>
                      <a:pt x="23" y="135"/>
                      <a:pt x="23" y="135"/>
                      <a:pt x="23" y="135"/>
                    </a:cubicBezTo>
                    <a:cubicBezTo>
                      <a:pt x="42" y="115"/>
                      <a:pt x="42" y="115"/>
                      <a:pt x="42" y="115"/>
                    </a:cubicBezTo>
                    <a:cubicBezTo>
                      <a:pt x="45" y="118"/>
                      <a:pt x="45" y="118"/>
                      <a:pt x="45" y="118"/>
                    </a:cubicBezTo>
                    <a:lnTo>
                      <a:pt x="26" y="138"/>
                    </a:lnTo>
                    <a:close/>
                    <a:moveTo>
                      <a:pt x="65" y="99"/>
                    </a:moveTo>
                    <a:cubicBezTo>
                      <a:pt x="62" y="96"/>
                      <a:pt x="62" y="96"/>
                      <a:pt x="62" y="96"/>
                    </a:cubicBezTo>
                    <a:cubicBezTo>
                      <a:pt x="81" y="77"/>
                      <a:pt x="81" y="77"/>
                      <a:pt x="81" y="77"/>
                    </a:cubicBezTo>
                    <a:cubicBezTo>
                      <a:pt x="84" y="80"/>
                      <a:pt x="84" y="80"/>
                      <a:pt x="84" y="80"/>
                    </a:cubicBezTo>
                    <a:lnTo>
                      <a:pt x="65" y="99"/>
                    </a:lnTo>
                    <a:close/>
                    <a:moveTo>
                      <a:pt x="103" y="61"/>
                    </a:moveTo>
                    <a:cubicBezTo>
                      <a:pt x="100" y="58"/>
                      <a:pt x="100" y="58"/>
                      <a:pt x="100" y="58"/>
                    </a:cubicBezTo>
                    <a:cubicBezTo>
                      <a:pt x="120" y="38"/>
                      <a:pt x="120" y="38"/>
                      <a:pt x="120" y="38"/>
                    </a:cubicBezTo>
                    <a:cubicBezTo>
                      <a:pt x="123" y="41"/>
                      <a:pt x="123" y="41"/>
                      <a:pt x="123" y="41"/>
                    </a:cubicBezTo>
                    <a:lnTo>
                      <a:pt x="103" y="61"/>
                    </a:lnTo>
                    <a:close/>
                    <a:moveTo>
                      <a:pt x="142" y="22"/>
                    </a:moveTo>
                    <a:cubicBezTo>
                      <a:pt x="139" y="19"/>
                      <a:pt x="139" y="19"/>
                      <a:pt x="139" y="19"/>
                    </a:cubicBezTo>
                    <a:cubicBezTo>
                      <a:pt x="158" y="0"/>
                      <a:pt x="158" y="0"/>
                      <a:pt x="158" y="0"/>
                    </a:cubicBezTo>
                    <a:cubicBezTo>
                      <a:pt x="161" y="3"/>
                      <a:pt x="161" y="3"/>
                      <a:pt x="161" y="3"/>
                    </a:cubicBezTo>
                    <a:lnTo>
                      <a:pt x="142" y="22"/>
                    </a:lnTo>
                    <a:close/>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27" name="Freeform 27"/>
              <p:cNvSpPr>
                <a:spLocks noEditPoints="true"/>
              </p:cNvSpPr>
              <p:nvPr/>
            </p:nvSpPr>
            <p:spPr bwMode="auto">
              <a:xfrm rot="16200000">
                <a:off x="4441196" y="2090352"/>
                <a:ext cx="961016" cy="2017380"/>
              </a:xfrm>
              <a:custGeom>
                <a:avLst/>
                <a:gdLst>
                  <a:gd name="T0" fmla="*/ 3 w 161"/>
                  <a:gd name="T1" fmla="*/ 340 h 340"/>
                  <a:gd name="T2" fmla="*/ 0 w 161"/>
                  <a:gd name="T3" fmla="*/ 337 h 340"/>
                  <a:gd name="T4" fmla="*/ 19 w 161"/>
                  <a:gd name="T5" fmla="*/ 318 h 340"/>
                  <a:gd name="T6" fmla="*/ 22 w 161"/>
                  <a:gd name="T7" fmla="*/ 321 h 340"/>
                  <a:gd name="T8" fmla="*/ 3 w 161"/>
                  <a:gd name="T9" fmla="*/ 340 h 340"/>
                  <a:gd name="T10" fmla="*/ 42 w 161"/>
                  <a:gd name="T11" fmla="*/ 301 h 340"/>
                  <a:gd name="T12" fmla="*/ 39 w 161"/>
                  <a:gd name="T13" fmla="*/ 298 h 340"/>
                  <a:gd name="T14" fmla="*/ 58 w 161"/>
                  <a:gd name="T15" fmla="*/ 279 h 340"/>
                  <a:gd name="T16" fmla="*/ 61 w 161"/>
                  <a:gd name="T17" fmla="*/ 282 h 340"/>
                  <a:gd name="T18" fmla="*/ 42 w 161"/>
                  <a:gd name="T19" fmla="*/ 301 h 340"/>
                  <a:gd name="T20" fmla="*/ 80 w 161"/>
                  <a:gd name="T21" fmla="*/ 263 h 340"/>
                  <a:gd name="T22" fmla="*/ 77 w 161"/>
                  <a:gd name="T23" fmla="*/ 260 h 340"/>
                  <a:gd name="T24" fmla="*/ 97 w 161"/>
                  <a:gd name="T25" fmla="*/ 240 h 340"/>
                  <a:gd name="T26" fmla="*/ 100 w 161"/>
                  <a:gd name="T27" fmla="*/ 243 h 340"/>
                  <a:gd name="T28" fmla="*/ 80 w 161"/>
                  <a:gd name="T29" fmla="*/ 263 h 340"/>
                  <a:gd name="T30" fmla="*/ 119 w 161"/>
                  <a:gd name="T31" fmla="*/ 224 h 340"/>
                  <a:gd name="T32" fmla="*/ 116 w 161"/>
                  <a:gd name="T33" fmla="*/ 221 h 340"/>
                  <a:gd name="T34" fmla="*/ 135 w 161"/>
                  <a:gd name="T35" fmla="*/ 202 h 340"/>
                  <a:gd name="T36" fmla="*/ 138 w 161"/>
                  <a:gd name="T37" fmla="*/ 205 h 340"/>
                  <a:gd name="T38" fmla="*/ 119 w 161"/>
                  <a:gd name="T39" fmla="*/ 224 h 340"/>
                  <a:gd name="T40" fmla="*/ 157 w 161"/>
                  <a:gd name="T41" fmla="*/ 184 h 340"/>
                  <a:gd name="T42" fmla="*/ 153 w 161"/>
                  <a:gd name="T43" fmla="*/ 182 h 340"/>
                  <a:gd name="T44" fmla="*/ 156 w 161"/>
                  <a:gd name="T45" fmla="*/ 170 h 340"/>
                  <a:gd name="T46" fmla="*/ 153 w 161"/>
                  <a:gd name="T47" fmla="*/ 158 h 340"/>
                  <a:gd name="T48" fmla="*/ 157 w 161"/>
                  <a:gd name="T49" fmla="*/ 156 h 340"/>
                  <a:gd name="T50" fmla="*/ 161 w 161"/>
                  <a:gd name="T51" fmla="*/ 170 h 340"/>
                  <a:gd name="T52" fmla="*/ 157 w 161"/>
                  <a:gd name="T53" fmla="*/ 184 h 340"/>
                  <a:gd name="T54" fmla="*/ 135 w 161"/>
                  <a:gd name="T55" fmla="*/ 139 h 340"/>
                  <a:gd name="T56" fmla="*/ 116 w 161"/>
                  <a:gd name="T57" fmla="*/ 119 h 340"/>
                  <a:gd name="T58" fmla="*/ 119 w 161"/>
                  <a:gd name="T59" fmla="*/ 116 h 340"/>
                  <a:gd name="T60" fmla="*/ 138 w 161"/>
                  <a:gd name="T61" fmla="*/ 136 h 340"/>
                  <a:gd name="T62" fmla="*/ 135 w 161"/>
                  <a:gd name="T63" fmla="*/ 139 h 340"/>
                  <a:gd name="T64" fmla="*/ 97 w 161"/>
                  <a:gd name="T65" fmla="*/ 100 h 340"/>
                  <a:gd name="T66" fmla="*/ 77 w 161"/>
                  <a:gd name="T67" fmla="*/ 81 h 340"/>
                  <a:gd name="T68" fmla="*/ 80 w 161"/>
                  <a:gd name="T69" fmla="*/ 78 h 340"/>
                  <a:gd name="T70" fmla="*/ 100 w 161"/>
                  <a:gd name="T71" fmla="*/ 97 h 340"/>
                  <a:gd name="T72" fmla="*/ 97 w 161"/>
                  <a:gd name="T73" fmla="*/ 100 h 340"/>
                  <a:gd name="T74" fmla="*/ 58 w 161"/>
                  <a:gd name="T75" fmla="*/ 61 h 340"/>
                  <a:gd name="T76" fmla="*/ 39 w 161"/>
                  <a:gd name="T77" fmla="*/ 42 h 340"/>
                  <a:gd name="T78" fmla="*/ 42 w 161"/>
                  <a:gd name="T79" fmla="*/ 39 h 340"/>
                  <a:gd name="T80" fmla="*/ 61 w 161"/>
                  <a:gd name="T81" fmla="*/ 58 h 340"/>
                  <a:gd name="T82" fmla="*/ 58 w 161"/>
                  <a:gd name="T83" fmla="*/ 61 h 340"/>
                  <a:gd name="T84" fmla="*/ 19 w 161"/>
                  <a:gd name="T85" fmla="*/ 23 h 340"/>
                  <a:gd name="T86" fmla="*/ 0 w 161"/>
                  <a:gd name="T87" fmla="*/ 3 h 340"/>
                  <a:gd name="T88" fmla="*/ 3 w 161"/>
                  <a:gd name="T89" fmla="*/ 0 h 340"/>
                  <a:gd name="T90" fmla="*/ 22 w 161"/>
                  <a:gd name="T91" fmla="*/ 20 h 340"/>
                  <a:gd name="T92" fmla="*/ 19 w 161"/>
                  <a:gd name="T93" fmla="*/ 2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40">
                    <a:moveTo>
                      <a:pt x="3" y="340"/>
                    </a:moveTo>
                    <a:cubicBezTo>
                      <a:pt x="0" y="337"/>
                      <a:pt x="0" y="337"/>
                      <a:pt x="0" y="337"/>
                    </a:cubicBezTo>
                    <a:cubicBezTo>
                      <a:pt x="19" y="318"/>
                      <a:pt x="19" y="318"/>
                      <a:pt x="19" y="318"/>
                    </a:cubicBezTo>
                    <a:cubicBezTo>
                      <a:pt x="22" y="321"/>
                      <a:pt x="22" y="321"/>
                      <a:pt x="22" y="321"/>
                    </a:cubicBezTo>
                    <a:lnTo>
                      <a:pt x="3" y="340"/>
                    </a:lnTo>
                    <a:close/>
                    <a:moveTo>
                      <a:pt x="42" y="301"/>
                    </a:moveTo>
                    <a:cubicBezTo>
                      <a:pt x="39" y="298"/>
                      <a:pt x="39" y="298"/>
                      <a:pt x="39" y="298"/>
                    </a:cubicBezTo>
                    <a:cubicBezTo>
                      <a:pt x="58" y="279"/>
                      <a:pt x="58" y="279"/>
                      <a:pt x="58" y="279"/>
                    </a:cubicBezTo>
                    <a:cubicBezTo>
                      <a:pt x="61" y="282"/>
                      <a:pt x="61" y="282"/>
                      <a:pt x="61" y="282"/>
                    </a:cubicBezTo>
                    <a:lnTo>
                      <a:pt x="42" y="301"/>
                    </a:lnTo>
                    <a:close/>
                    <a:moveTo>
                      <a:pt x="80" y="263"/>
                    </a:moveTo>
                    <a:cubicBezTo>
                      <a:pt x="77" y="260"/>
                      <a:pt x="77" y="260"/>
                      <a:pt x="77" y="260"/>
                    </a:cubicBezTo>
                    <a:cubicBezTo>
                      <a:pt x="97" y="240"/>
                      <a:pt x="97" y="240"/>
                      <a:pt x="97" y="240"/>
                    </a:cubicBezTo>
                    <a:cubicBezTo>
                      <a:pt x="100" y="243"/>
                      <a:pt x="100" y="243"/>
                      <a:pt x="100" y="243"/>
                    </a:cubicBezTo>
                    <a:lnTo>
                      <a:pt x="80" y="263"/>
                    </a:lnTo>
                    <a:close/>
                    <a:moveTo>
                      <a:pt x="119" y="224"/>
                    </a:moveTo>
                    <a:cubicBezTo>
                      <a:pt x="116" y="221"/>
                      <a:pt x="116" y="221"/>
                      <a:pt x="116" y="221"/>
                    </a:cubicBezTo>
                    <a:cubicBezTo>
                      <a:pt x="135" y="202"/>
                      <a:pt x="135" y="202"/>
                      <a:pt x="135" y="202"/>
                    </a:cubicBezTo>
                    <a:cubicBezTo>
                      <a:pt x="138" y="205"/>
                      <a:pt x="138" y="205"/>
                      <a:pt x="138" y="205"/>
                    </a:cubicBezTo>
                    <a:lnTo>
                      <a:pt x="119" y="224"/>
                    </a:lnTo>
                    <a:close/>
                    <a:moveTo>
                      <a:pt x="157" y="184"/>
                    </a:moveTo>
                    <a:cubicBezTo>
                      <a:pt x="153" y="182"/>
                      <a:pt x="153" y="182"/>
                      <a:pt x="153" y="182"/>
                    </a:cubicBezTo>
                    <a:cubicBezTo>
                      <a:pt x="155" y="179"/>
                      <a:pt x="156" y="174"/>
                      <a:pt x="156" y="170"/>
                    </a:cubicBezTo>
                    <a:cubicBezTo>
                      <a:pt x="156" y="166"/>
                      <a:pt x="155" y="162"/>
                      <a:pt x="153" y="158"/>
                    </a:cubicBezTo>
                    <a:cubicBezTo>
                      <a:pt x="157" y="156"/>
                      <a:pt x="157" y="156"/>
                      <a:pt x="157" y="156"/>
                    </a:cubicBezTo>
                    <a:cubicBezTo>
                      <a:pt x="159" y="160"/>
                      <a:pt x="161" y="165"/>
                      <a:pt x="161" y="170"/>
                    </a:cubicBezTo>
                    <a:cubicBezTo>
                      <a:pt x="161" y="175"/>
                      <a:pt x="159" y="180"/>
                      <a:pt x="157" y="184"/>
                    </a:cubicBezTo>
                    <a:close/>
                    <a:moveTo>
                      <a:pt x="135" y="139"/>
                    </a:moveTo>
                    <a:cubicBezTo>
                      <a:pt x="116" y="119"/>
                      <a:pt x="116" y="119"/>
                      <a:pt x="116" y="119"/>
                    </a:cubicBezTo>
                    <a:cubicBezTo>
                      <a:pt x="119" y="116"/>
                      <a:pt x="119" y="116"/>
                      <a:pt x="119" y="116"/>
                    </a:cubicBezTo>
                    <a:cubicBezTo>
                      <a:pt x="138" y="136"/>
                      <a:pt x="138" y="136"/>
                      <a:pt x="138" y="136"/>
                    </a:cubicBezTo>
                    <a:lnTo>
                      <a:pt x="135" y="139"/>
                    </a:lnTo>
                    <a:close/>
                    <a:moveTo>
                      <a:pt x="97" y="100"/>
                    </a:moveTo>
                    <a:cubicBezTo>
                      <a:pt x="77" y="81"/>
                      <a:pt x="77" y="81"/>
                      <a:pt x="77" y="81"/>
                    </a:cubicBezTo>
                    <a:cubicBezTo>
                      <a:pt x="80" y="78"/>
                      <a:pt x="80" y="78"/>
                      <a:pt x="80" y="78"/>
                    </a:cubicBezTo>
                    <a:cubicBezTo>
                      <a:pt x="100" y="97"/>
                      <a:pt x="100" y="97"/>
                      <a:pt x="100" y="97"/>
                    </a:cubicBezTo>
                    <a:lnTo>
                      <a:pt x="97" y="100"/>
                    </a:lnTo>
                    <a:close/>
                    <a:moveTo>
                      <a:pt x="58" y="61"/>
                    </a:moveTo>
                    <a:cubicBezTo>
                      <a:pt x="39" y="42"/>
                      <a:pt x="39" y="42"/>
                      <a:pt x="39" y="42"/>
                    </a:cubicBezTo>
                    <a:cubicBezTo>
                      <a:pt x="42" y="39"/>
                      <a:pt x="42" y="39"/>
                      <a:pt x="42" y="39"/>
                    </a:cubicBezTo>
                    <a:cubicBezTo>
                      <a:pt x="61" y="58"/>
                      <a:pt x="61" y="58"/>
                      <a:pt x="61" y="58"/>
                    </a:cubicBezTo>
                    <a:lnTo>
                      <a:pt x="58" y="61"/>
                    </a:lnTo>
                    <a:close/>
                    <a:moveTo>
                      <a:pt x="19" y="23"/>
                    </a:moveTo>
                    <a:cubicBezTo>
                      <a:pt x="0" y="3"/>
                      <a:pt x="0" y="3"/>
                      <a:pt x="0" y="3"/>
                    </a:cubicBezTo>
                    <a:cubicBezTo>
                      <a:pt x="3" y="0"/>
                      <a:pt x="3" y="0"/>
                      <a:pt x="3" y="0"/>
                    </a:cubicBezTo>
                    <a:cubicBezTo>
                      <a:pt x="22" y="20"/>
                      <a:pt x="22" y="20"/>
                      <a:pt x="22" y="20"/>
                    </a:cubicBezTo>
                    <a:lnTo>
                      <a:pt x="19" y="23"/>
                    </a:lnTo>
                    <a:close/>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28" name="Freeform 28"/>
              <p:cNvSpPr/>
              <p:nvPr/>
            </p:nvSpPr>
            <p:spPr bwMode="auto">
              <a:xfrm rot="16200000">
                <a:off x="3679662" y="3674899"/>
                <a:ext cx="138006" cy="138006"/>
              </a:xfrm>
              <a:custGeom>
                <a:avLst/>
                <a:gdLst>
                  <a:gd name="T0" fmla="*/ 48 w 55"/>
                  <a:gd name="T1" fmla="*/ 55 h 55"/>
                  <a:gd name="T2" fmla="*/ 0 w 55"/>
                  <a:gd name="T3" fmla="*/ 7 h 55"/>
                  <a:gd name="T4" fmla="*/ 7 w 55"/>
                  <a:gd name="T5" fmla="*/ 0 h 55"/>
                  <a:gd name="T6" fmla="*/ 55 w 55"/>
                  <a:gd name="T7" fmla="*/ 48 h 55"/>
                  <a:gd name="T8" fmla="*/ 48 w 55"/>
                  <a:gd name="T9" fmla="*/ 55 h 55"/>
                </a:gdLst>
                <a:ahLst/>
                <a:cxnLst>
                  <a:cxn ang="0">
                    <a:pos x="T0" y="T1"/>
                  </a:cxn>
                  <a:cxn ang="0">
                    <a:pos x="T2" y="T3"/>
                  </a:cxn>
                  <a:cxn ang="0">
                    <a:pos x="T4" y="T5"/>
                  </a:cxn>
                  <a:cxn ang="0">
                    <a:pos x="T6" y="T7"/>
                  </a:cxn>
                  <a:cxn ang="0">
                    <a:pos x="T8" y="T9"/>
                  </a:cxn>
                </a:cxnLst>
                <a:rect l="0" t="0" r="r" b="b"/>
                <a:pathLst>
                  <a:path w="55" h="55">
                    <a:moveTo>
                      <a:pt x="48" y="55"/>
                    </a:moveTo>
                    <a:lnTo>
                      <a:pt x="0" y="7"/>
                    </a:lnTo>
                    <a:lnTo>
                      <a:pt x="7" y="0"/>
                    </a:lnTo>
                    <a:lnTo>
                      <a:pt x="55" y="48"/>
                    </a:lnTo>
                    <a:lnTo>
                      <a:pt x="48" y="55"/>
                    </a:lnTo>
                    <a:close/>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29" name="Freeform 29"/>
              <p:cNvSpPr>
                <a:spLocks noEditPoints="true"/>
              </p:cNvSpPr>
              <p:nvPr/>
            </p:nvSpPr>
            <p:spPr bwMode="auto">
              <a:xfrm rot="16200000">
                <a:off x="2095116" y="3385090"/>
                <a:ext cx="963525" cy="2019890"/>
              </a:xfrm>
              <a:custGeom>
                <a:avLst/>
                <a:gdLst>
                  <a:gd name="T0" fmla="*/ 158 w 161"/>
                  <a:gd name="T1" fmla="*/ 340 h 340"/>
                  <a:gd name="T2" fmla="*/ 139 w 161"/>
                  <a:gd name="T3" fmla="*/ 320 h 340"/>
                  <a:gd name="T4" fmla="*/ 142 w 161"/>
                  <a:gd name="T5" fmla="*/ 317 h 340"/>
                  <a:gd name="T6" fmla="*/ 161 w 161"/>
                  <a:gd name="T7" fmla="*/ 337 h 340"/>
                  <a:gd name="T8" fmla="*/ 158 w 161"/>
                  <a:gd name="T9" fmla="*/ 340 h 340"/>
                  <a:gd name="T10" fmla="*/ 120 w 161"/>
                  <a:gd name="T11" fmla="*/ 301 h 340"/>
                  <a:gd name="T12" fmla="*/ 100 w 161"/>
                  <a:gd name="T13" fmla="*/ 282 h 340"/>
                  <a:gd name="T14" fmla="*/ 103 w 161"/>
                  <a:gd name="T15" fmla="*/ 279 h 340"/>
                  <a:gd name="T16" fmla="*/ 123 w 161"/>
                  <a:gd name="T17" fmla="*/ 298 h 340"/>
                  <a:gd name="T18" fmla="*/ 120 w 161"/>
                  <a:gd name="T19" fmla="*/ 301 h 340"/>
                  <a:gd name="T20" fmla="*/ 81 w 161"/>
                  <a:gd name="T21" fmla="*/ 262 h 340"/>
                  <a:gd name="T22" fmla="*/ 62 w 161"/>
                  <a:gd name="T23" fmla="*/ 243 h 340"/>
                  <a:gd name="T24" fmla="*/ 65 w 161"/>
                  <a:gd name="T25" fmla="*/ 240 h 340"/>
                  <a:gd name="T26" fmla="*/ 84 w 161"/>
                  <a:gd name="T27" fmla="*/ 259 h 340"/>
                  <a:gd name="T28" fmla="*/ 81 w 161"/>
                  <a:gd name="T29" fmla="*/ 262 h 340"/>
                  <a:gd name="T30" fmla="*/ 42 w 161"/>
                  <a:gd name="T31" fmla="*/ 224 h 340"/>
                  <a:gd name="T32" fmla="*/ 23 w 161"/>
                  <a:gd name="T33" fmla="*/ 204 h 340"/>
                  <a:gd name="T34" fmla="*/ 26 w 161"/>
                  <a:gd name="T35" fmla="*/ 201 h 340"/>
                  <a:gd name="T36" fmla="*/ 45 w 161"/>
                  <a:gd name="T37" fmla="*/ 221 h 340"/>
                  <a:gd name="T38" fmla="*/ 42 w 161"/>
                  <a:gd name="T39" fmla="*/ 224 h 340"/>
                  <a:gd name="T40" fmla="*/ 4 w 161"/>
                  <a:gd name="T41" fmla="*/ 184 h 340"/>
                  <a:gd name="T42" fmla="*/ 0 w 161"/>
                  <a:gd name="T43" fmla="*/ 170 h 340"/>
                  <a:gd name="T44" fmla="*/ 4 w 161"/>
                  <a:gd name="T45" fmla="*/ 156 h 340"/>
                  <a:gd name="T46" fmla="*/ 8 w 161"/>
                  <a:gd name="T47" fmla="*/ 158 h 340"/>
                  <a:gd name="T48" fmla="*/ 5 w 161"/>
                  <a:gd name="T49" fmla="*/ 170 h 340"/>
                  <a:gd name="T50" fmla="*/ 8 w 161"/>
                  <a:gd name="T51" fmla="*/ 182 h 340"/>
                  <a:gd name="T52" fmla="*/ 4 w 161"/>
                  <a:gd name="T53" fmla="*/ 184 h 340"/>
                  <a:gd name="T54" fmla="*/ 26 w 161"/>
                  <a:gd name="T55" fmla="*/ 138 h 340"/>
                  <a:gd name="T56" fmla="*/ 23 w 161"/>
                  <a:gd name="T57" fmla="*/ 135 h 340"/>
                  <a:gd name="T58" fmla="*/ 42 w 161"/>
                  <a:gd name="T59" fmla="*/ 116 h 340"/>
                  <a:gd name="T60" fmla="*/ 45 w 161"/>
                  <a:gd name="T61" fmla="*/ 119 h 340"/>
                  <a:gd name="T62" fmla="*/ 26 w 161"/>
                  <a:gd name="T63" fmla="*/ 138 h 340"/>
                  <a:gd name="T64" fmla="*/ 65 w 161"/>
                  <a:gd name="T65" fmla="*/ 100 h 340"/>
                  <a:gd name="T66" fmla="*/ 62 w 161"/>
                  <a:gd name="T67" fmla="*/ 97 h 340"/>
                  <a:gd name="T68" fmla="*/ 81 w 161"/>
                  <a:gd name="T69" fmla="*/ 77 h 340"/>
                  <a:gd name="T70" fmla="*/ 84 w 161"/>
                  <a:gd name="T71" fmla="*/ 80 h 340"/>
                  <a:gd name="T72" fmla="*/ 65 w 161"/>
                  <a:gd name="T73" fmla="*/ 100 h 340"/>
                  <a:gd name="T74" fmla="*/ 103 w 161"/>
                  <a:gd name="T75" fmla="*/ 61 h 340"/>
                  <a:gd name="T76" fmla="*/ 100 w 161"/>
                  <a:gd name="T77" fmla="*/ 58 h 340"/>
                  <a:gd name="T78" fmla="*/ 120 w 161"/>
                  <a:gd name="T79" fmla="*/ 39 h 340"/>
                  <a:gd name="T80" fmla="*/ 123 w 161"/>
                  <a:gd name="T81" fmla="*/ 42 h 340"/>
                  <a:gd name="T82" fmla="*/ 103 w 161"/>
                  <a:gd name="T83" fmla="*/ 61 h 340"/>
                  <a:gd name="T84" fmla="*/ 142 w 161"/>
                  <a:gd name="T85" fmla="*/ 22 h 340"/>
                  <a:gd name="T86" fmla="*/ 139 w 161"/>
                  <a:gd name="T87" fmla="*/ 19 h 340"/>
                  <a:gd name="T88" fmla="*/ 158 w 161"/>
                  <a:gd name="T89" fmla="*/ 0 h 340"/>
                  <a:gd name="T90" fmla="*/ 161 w 161"/>
                  <a:gd name="T91" fmla="*/ 3 h 340"/>
                  <a:gd name="T92" fmla="*/ 142 w 161"/>
                  <a:gd name="T93" fmla="*/ 2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40">
                    <a:moveTo>
                      <a:pt x="158" y="340"/>
                    </a:moveTo>
                    <a:cubicBezTo>
                      <a:pt x="139" y="320"/>
                      <a:pt x="139" y="320"/>
                      <a:pt x="139" y="320"/>
                    </a:cubicBezTo>
                    <a:cubicBezTo>
                      <a:pt x="142" y="317"/>
                      <a:pt x="142" y="317"/>
                      <a:pt x="142" y="317"/>
                    </a:cubicBezTo>
                    <a:cubicBezTo>
                      <a:pt x="161" y="337"/>
                      <a:pt x="161" y="337"/>
                      <a:pt x="161" y="337"/>
                    </a:cubicBezTo>
                    <a:lnTo>
                      <a:pt x="158" y="340"/>
                    </a:lnTo>
                    <a:close/>
                    <a:moveTo>
                      <a:pt x="120" y="301"/>
                    </a:moveTo>
                    <a:cubicBezTo>
                      <a:pt x="100" y="282"/>
                      <a:pt x="100" y="282"/>
                      <a:pt x="100" y="282"/>
                    </a:cubicBezTo>
                    <a:cubicBezTo>
                      <a:pt x="103" y="279"/>
                      <a:pt x="103" y="279"/>
                      <a:pt x="103" y="279"/>
                    </a:cubicBezTo>
                    <a:cubicBezTo>
                      <a:pt x="123" y="298"/>
                      <a:pt x="123" y="298"/>
                      <a:pt x="123" y="298"/>
                    </a:cubicBezTo>
                    <a:lnTo>
                      <a:pt x="120" y="301"/>
                    </a:lnTo>
                    <a:close/>
                    <a:moveTo>
                      <a:pt x="81" y="262"/>
                    </a:moveTo>
                    <a:cubicBezTo>
                      <a:pt x="62" y="243"/>
                      <a:pt x="62" y="243"/>
                      <a:pt x="62" y="243"/>
                    </a:cubicBezTo>
                    <a:cubicBezTo>
                      <a:pt x="65" y="240"/>
                      <a:pt x="65" y="240"/>
                      <a:pt x="65" y="240"/>
                    </a:cubicBezTo>
                    <a:cubicBezTo>
                      <a:pt x="84" y="259"/>
                      <a:pt x="84" y="259"/>
                      <a:pt x="84" y="259"/>
                    </a:cubicBezTo>
                    <a:lnTo>
                      <a:pt x="81" y="262"/>
                    </a:lnTo>
                    <a:close/>
                    <a:moveTo>
                      <a:pt x="42" y="224"/>
                    </a:moveTo>
                    <a:cubicBezTo>
                      <a:pt x="23" y="204"/>
                      <a:pt x="23" y="204"/>
                      <a:pt x="23" y="204"/>
                    </a:cubicBezTo>
                    <a:cubicBezTo>
                      <a:pt x="26" y="201"/>
                      <a:pt x="26" y="201"/>
                      <a:pt x="26" y="201"/>
                    </a:cubicBezTo>
                    <a:cubicBezTo>
                      <a:pt x="45" y="221"/>
                      <a:pt x="45" y="221"/>
                      <a:pt x="45" y="221"/>
                    </a:cubicBezTo>
                    <a:lnTo>
                      <a:pt x="42" y="224"/>
                    </a:lnTo>
                    <a:close/>
                    <a:moveTo>
                      <a:pt x="4" y="184"/>
                    </a:moveTo>
                    <a:cubicBezTo>
                      <a:pt x="2" y="180"/>
                      <a:pt x="0" y="175"/>
                      <a:pt x="0" y="170"/>
                    </a:cubicBezTo>
                    <a:cubicBezTo>
                      <a:pt x="0" y="165"/>
                      <a:pt x="2" y="160"/>
                      <a:pt x="4" y="156"/>
                    </a:cubicBezTo>
                    <a:cubicBezTo>
                      <a:pt x="8" y="158"/>
                      <a:pt x="8" y="158"/>
                      <a:pt x="8" y="158"/>
                    </a:cubicBezTo>
                    <a:cubicBezTo>
                      <a:pt x="6" y="161"/>
                      <a:pt x="5" y="166"/>
                      <a:pt x="5" y="170"/>
                    </a:cubicBezTo>
                    <a:cubicBezTo>
                      <a:pt x="5" y="174"/>
                      <a:pt x="6" y="178"/>
                      <a:pt x="8" y="182"/>
                    </a:cubicBezTo>
                    <a:lnTo>
                      <a:pt x="4" y="184"/>
                    </a:lnTo>
                    <a:close/>
                    <a:moveTo>
                      <a:pt x="26" y="138"/>
                    </a:moveTo>
                    <a:cubicBezTo>
                      <a:pt x="23" y="135"/>
                      <a:pt x="23" y="135"/>
                      <a:pt x="23" y="135"/>
                    </a:cubicBezTo>
                    <a:cubicBezTo>
                      <a:pt x="42" y="116"/>
                      <a:pt x="42" y="116"/>
                      <a:pt x="42" y="116"/>
                    </a:cubicBezTo>
                    <a:cubicBezTo>
                      <a:pt x="45" y="119"/>
                      <a:pt x="45" y="119"/>
                      <a:pt x="45" y="119"/>
                    </a:cubicBezTo>
                    <a:lnTo>
                      <a:pt x="26" y="138"/>
                    </a:lnTo>
                    <a:close/>
                    <a:moveTo>
                      <a:pt x="65" y="100"/>
                    </a:moveTo>
                    <a:cubicBezTo>
                      <a:pt x="62" y="97"/>
                      <a:pt x="62" y="97"/>
                      <a:pt x="62" y="97"/>
                    </a:cubicBezTo>
                    <a:cubicBezTo>
                      <a:pt x="81" y="77"/>
                      <a:pt x="81" y="77"/>
                      <a:pt x="81" y="77"/>
                    </a:cubicBezTo>
                    <a:cubicBezTo>
                      <a:pt x="84" y="80"/>
                      <a:pt x="84" y="80"/>
                      <a:pt x="84" y="80"/>
                    </a:cubicBezTo>
                    <a:lnTo>
                      <a:pt x="65" y="100"/>
                    </a:lnTo>
                    <a:close/>
                    <a:moveTo>
                      <a:pt x="103" y="61"/>
                    </a:moveTo>
                    <a:cubicBezTo>
                      <a:pt x="100" y="58"/>
                      <a:pt x="100" y="58"/>
                      <a:pt x="100" y="58"/>
                    </a:cubicBezTo>
                    <a:cubicBezTo>
                      <a:pt x="120" y="39"/>
                      <a:pt x="120" y="39"/>
                      <a:pt x="120" y="39"/>
                    </a:cubicBezTo>
                    <a:cubicBezTo>
                      <a:pt x="123" y="42"/>
                      <a:pt x="123" y="42"/>
                      <a:pt x="123" y="42"/>
                    </a:cubicBezTo>
                    <a:lnTo>
                      <a:pt x="103" y="61"/>
                    </a:lnTo>
                    <a:close/>
                    <a:moveTo>
                      <a:pt x="142" y="22"/>
                    </a:moveTo>
                    <a:cubicBezTo>
                      <a:pt x="139" y="19"/>
                      <a:pt x="139" y="19"/>
                      <a:pt x="139" y="19"/>
                    </a:cubicBezTo>
                    <a:cubicBezTo>
                      <a:pt x="158" y="0"/>
                      <a:pt x="158" y="0"/>
                      <a:pt x="158" y="0"/>
                    </a:cubicBezTo>
                    <a:cubicBezTo>
                      <a:pt x="161" y="3"/>
                      <a:pt x="161" y="3"/>
                      <a:pt x="161" y="3"/>
                    </a:cubicBezTo>
                    <a:lnTo>
                      <a:pt x="142" y="22"/>
                    </a:lnTo>
                    <a:close/>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30" name="Freeform 30"/>
              <p:cNvSpPr/>
              <p:nvPr/>
            </p:nvSpPr>
            <p:spPr bwMode="auto">
              <a:xfrm rot="16200000">
                <a:off x="1393799" y="3735120"/>
                <a:ext cx="77785" cy="77785"/>
              </a:xfrm>
              <a:custGeom>
                <a:avLst/>
                <a:gdLst>
                  <a:gd name="T0" fmla="*/ 7 w 31"/>
                  <a:gd name="T1" fmla="*/ 31 h 31"/>
                  <a:gd name="T2" fmla="*/ 0 w 31"/>
                  <a:gd name="T3" fmla="*/ 24 h 31"/>
                  <a:gd name="T4" fmla="*/ 24 w 31"/>
                  <a:gd name="T5" fmla="*/ 0 h 31"/>
                  <a:gd name="T6" fmla="*/ 31 w 31"/>
                  <a:gd name="T7" fmla="*/ 8 h 31"/>
                  <a:gd name="T8" fmla="*/ 7 w 31"/>
                  <a:gd name="T9" fmla="*/ 31 h 31"/>
                </a:gdLst>
                <a:ahLst/>
                <a:cxnLst>
                  <a:cxn ang="0">
                    <a:pos x="T0" y="T1"/>
                  </a:cxn>
                  <a:cxn ang="0">
                    <a:pos x="T2" y="T3"/>
                  </a:cxn>
                  <a:cxn ang="0">
                    <a:pos x="T4" y="T5"/>
                  </a:cxn>
                  <a:cxn ang="0">
                    <a:pos x="T6" y="T7"/>
                  </a:cxn>
                  <a:cxn ang="0">
                    <a:pos x="T8" y="T9"/>
                  </a:cxn>
                </a:cxnLst>
                <a:rect l="0" t="0" r="r" b="b"/>
                <a:pathLst>
                  <a:path w="31" h="31">
                    <a:moveTo>
                      <a:pt x="7" y="31"/>
                    </a:moveTo>
                    <a:lnTo>
                      <a:pt x="0" y="24"/>
                    </a:lnTo>
                    <a:lnTo>
                      <a:pt x="24" y="0"/>
                    </a:lnTo>
                    <a:lnTo>
                      <a:pt x="31" y="8"/>
                    </a:lnTo>
                    <a:lnTo>
                      <a:pt x="7" y="31"/>
                    </a:lnTo>
                    <a:close/>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grpSp>
        <p:sp>
          <p:nvSpPr>
            <p:cNvPr id="20" name="Freeform 26"/>
            <p:cNvSpPr/>
            <p:nvPr/>
          </p:nvSpPr>
          <p:spPr bwMode="auto">
            <a:xfrm rot="16200000">
              <a:off x="6024488" y="3676154"/>
              <a:ext cx="138006" cy="135496"/>
            </a:xfrm>
            <a:custGeom>
              <a:avLst/>
              <a:gdLst>
                <a:gd name="T0" fmla="*/ 7 w 55"/>
                <a:gd name="T1" fmla="*/ 54 h 54"/>
                <a:gd name="T2" fmla="*/ 0 w 55"/>
                <a:gd name="T3" fmla="*/ 47 h 54"/>
                <a:gd name="T4" fmla="*/ 31 w 55"/>
                <a:gd name="T5" fmla="*/ 17 h 54"/>
                <a:gd name="T6" fmla="*/ 31 w 55"/>
                <a:gd name="T7" fmla="*/ 17 h 54"/>
                <a:gd name="T8" fmla="*/ 48 w 55"/>
                <a:gd name="T9" fmla="*/ 0 h 54"/>
                <a:gd name="T10" fmla="*/ 55 w 55"/>
                <a:gd name="T11" fmla="*/ 7 h 54"/>
                <a:gd name="T12" fmla="*/ 22 w 55"/>
                <a:gd name="T13" fmla="*/ 40 h 54"/>
                <a:gd name="T14" fmla="*/ 22 w 55"/>
                <a:gd name="T15" fmla="*/ 40 h 54"/>
                <a:gd name="T16" fmla="*/ 7 w 55"/>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7" y="54"/>
                  </a:moveTo>
                  <a:lnTo>
                    <a:pt x="0" y="47"/>
                  </a:lnTo>
                  <a:lnTo>
                    <a:pt x="31" y="17"/>
                  </a:lnTo>
                  <a:lnTo>
                    <a:pt x="31" y="17"/>
                  </a:lnTo>
                  <a:lnTo>
                    <a:pt x="48" y="0"/>
                  </a:lnTo>
                  <a:lnTo>
                    <a:pt x="55" y="7"/>
                  </a:lnTo>
                  <a:lnTo>
                    <a:pt x="22" y="40"/>
                  </a:lnTo>
                  <a:lnTo>
                    <a:pt x="22" y="40"/>
                  </a:lnTo>
                  <a:lnTo>
                    <a:pt x="7" y="54"/>
                  </a:lnTo>
                  <a:close/>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grpSp>
      <p:grpSp>
        <p:nvGrpSpPr>
          <p:cNvPr id="31" name="组合 30"/>
          <p:cNvGrpSpPr/>
          <p:nvPr/>
        </p:nvGrpSpPr>
        <p:grpSpPr>
          <a:xfrm>
            <a:off x="155" y="1363361"/>
            <a:ext cx="1543146" cy="1553183"/>
            <a:chOff x="1805305" y="2969819"/>
            <a:chExt cx="1543146" cy="1553183"/>
          </a:xfrm>
        </p:grpSpPr>
        <p:sp>
          <p:nvSpPr>
            <p:cNvPr id="46" name="Freeform 36"/>
            <p:cNvSpPr>
              <a:spLocks noEditPoints="true"/>
            </p:cNvSpPr>
            <p:nvPr/>
          </p:nvSpPr>
          <p:spPr bwMode="auto">
            <a:xfrm rot="16200000">
              <a:off x="3309558" y="3671135"/>
              <a:ext cx="0" cy="7528"/>
            </a:xfrm>
            <a:custGeom>
              <a:avLst/>
              <a:gdLst>
                <a:gd name="T0" fmla="*/ 1 h 1"/>
                <a:gd name="T1" fmla="*/ 1 h 1"/>
                <a:gd name="T2" fmla="*/ 1 h 1"/>
                <a:gd name="T3" fmla="*/ 0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grpSp>
          <p:nvGrpSpPr>
            <p:cNvPr id="47" name="组合 46"/>
            <p:cNvGrpSpPr/>
            <p:nvPr/>
          </p:nvGrpSpPr>
          <p:grpSpPr>
            <a:xfrm>
              <a:off x="1805305" y="2969819"/>
              <a:ext cx="1543146" cy="1553183"/>
              <a:chOff x="1805305" y="2969819"/>
              <a:chExt cx="1543146" cy="1553183"/>
            </a:xfrm>
          </p:grpSpPr>
          <p:sp>
            <p:nvSpPr>
              <p:cNvPr id="49" name="Freeform 21"/>
              <p:cNvSpPr/>
              <p:nvPr/>
            </p:nvSpPr>
            <p:spPr bwMode="auto">
              <a:xfrm rot="16200000">
                <a:off x="1800286" y="2974838"/>
                <a:ext cx="1553183" cy="1543146"/>
              </a:xfrm>
              <a:custGeom>
                <a:avLst/>
                <a:gdLst>
                  <a:gd name="T0" fmla="*/ 6 w 260"/>
                  <a:gd name="T1" fmla="*/ 142 h 260"/>
                  <a:gd name="T2" fmla="*/ 6 w 260"/>
                  <a:gd name="T3" fmla="*/ 118 h 260"/>
                  <a:gd name="T4" fmla="*/ 118 w 260"/>
                  <a:gd name="T5" fmla="*/ 6 h 260"/>
                  <a:gd name="T6" fmla="*/ 142 w 260"/>
                  <a:gd name="T7" fmla="*/ 6 h 260"/>
                  <a:gd name="T8" fmla="*/ 254 w 260"/>
                  <a:gd name="T9" fmla="*/ 118 h 260"/>
                  <a:gd name="T10" fmla="*/ 254 w 260"/>
                  <a:gd name="T11" fmla="*/ 142 h 260"/>
                  <a:gd name="T12" fmla="*/ 142 w 260"/>
                  <a:gd name="T13" fmla="*/ 253 h 260"/>
                  <a:gd name="T14" fmla="*/ 118 w 260"/>
                  <a:gd name="T15" fmla="*/ 253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5"/>
                      <a:pt x="0" y="124"/>
                      <a:pt x="6" y="118"/>
                    </a:cubicBezTo>
                    <a:cubicBezTo>
                      <a:pt x="118" y="6"/>
                      <a:pt x="118" y="6"/>
                      <a:pt x="118" y="6"/>
                    </a:cubicBezTo>
                    <a:cubicBezTo>
                      <a:pt x="125" y="0"/>
                      <a:pt x="135" y="0"/>
                      <a:pt x="142" y="6"/>
                    </a:cubicBezTo>
                    <a:cubicBezTo>
                      <a:pt x="254" y="118"/>
                      <a:pt x="254" y="118"/>
                      <a:pt x="254" y="118"/>
                    </a:cubicBezTo>
                    <a:cubicBezTo>
                      <a:pt x="260" y="124"/>
                      <a:pt x="260" y="135"/>
                      <a:pt x="254" y="142"/>
                    </a:cubicBezTo>
                    <a:cubicBezTo>
                      <a:pt x="142" y="253"/>
                      <a:pt x="142" y="253"/>
                      <a:pt x="142" y="253"/>
                    </a:cubicBezTo>
                    <a:cubicBezTo>
                      <a:pt x="135" y="260"/>
                      <a:pt x="125" y="260"/>
                      <a:pt x="118" y="253"/>
                    </a:cubicBezTo>
                    <a:cubicBezTo>
                      <a:pt x="6" y="142"/>
                      <a:pt x="6" y="142"/>
                      <a:pt x="6" y="142"/>
                    </a:cubicBezTo>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50" name="Freeform 37"/>
              <p:cNvSpPr/>
              <p:nvPr/>
            </p:nvSpPr>
            <p:spPr bwMode="auto">
              <a:xfrm rot="16200000">
                <a:off x="2191718" y="2595952"/>
                <a:ext cx="762791" cy="1525581"/>
              </a:xfrm>
              <a:custGeom>
                <a:avLst/>
                <a:gdLst>
                  <a:gd name="T0" fmla="*/ 0 w 128"/>
                  <a:gd name="T1" fmla="*/ 0 h 257"/>
                  <a:gd name="T2" fmla="*/ 0 w 128"/>
                  <a:gd name="T3" fmla="*/ 257 h 257"/>
                  <a:gd name="T4" fmla="*/ 11 w 128"/>
                  <a:gd name="T5" fmla="*/ 253 h 257"/>
                  <a:gd name="T6" fmla="*/ 11 w 128"/>
                  <a:gd name="T7" fmla="*/ 253 h 257"/>
                  <a:gd name="T8" fmla="*/ 11 w 128"/>
                  <a:gd name="T9" fmla="*/ 252 h 257"/>
                  <a:gd name="T10" fmla="*/ 11 w 128"/>
                  <a:gd name="T11" fmla="*/ 252 h 257"/>
                  <a:gd name="T12" fmla="*/ 11 w 128"/>
                  <a:gd name="T13" fmla="*/ 252 h 257"/>
                  <a:gd name="T14" fmla="*/ 123 w 128"/>
                  <a:gd name="T15" fmla="*/ 141 h 257"/>
                  <a:gd name="T16" fmla="*/ 128 w 128"/>
                  <a:gd name="T17" fmla="*/ 129 h 257"/>
                  <a:gd name="T18" fmla="*/ 123 w 128"/>
                  <a:gd name="T19" fmla="*/ 117 h 257"/>
                  <a:gd name="T20" fmla="*/ 11 w 128"/>
                  <a:gd name="T21" fmla="*/ 5 h 257"/>
                  <a:gd name="T22" fmla="*/ 11 w 128"/>
                  <a:gd name="T23" fmla="*/ 5 h 257"/>
                  <a:gd name="T24" fmla="*/ 0 w 128"/>
                  <a:gd name="T2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57">
                    <a:moveTo>
                      <a:pt x="0" y="0"/>
                    </a:moveTo>
                    <a:cubicBezTo>
                      <a:pt x="0" y="257"/>
                      <a:pt x="0" y="257"/>
                      <a:pt x="0" y="257"/>
                    </a:cubicBezTo>
                    <a:cubicBezTo>
                      <a:pt x="4" y="257"/>
                      <a:pt x="8" y="255"/>
                      <a:pt x="11" y="253"/>
                    </a:cubicBezTo>
                    <a:cubicBezTo>
                      <a:pt x="11" y="253"/>
                      <a:pt x="11" y="253"/>
                      <a:pt x="11" y="253"/>
                    </a:cubicBezTo>
                    <a:cubicBezTo>
                      <a:pt x="11" y="252"/>
                      <a:pt x="11" y="252"/>
                      <a:pt x="11" y="252"/>
                    </a:cubicBezTo>
                    <a:cubicBezTo>
                      <a:pt x="11" y="252"/>
                      <a:pt x="11" y="252"/>
                      <a:pt x="11" y="252"/>
                    </a:cubicBezTo>
                    <a:cubicBezTo>
                      <a:pt x="11" y="252"/>
                      <a:pt x="11" y="252"/>
                      <a:pt x="11" y="252"/>
                    </a:cubicBezTo>
                    <a:cubicBezTo>
                      <a:pt x="123" y="141"/>
                      <a:pt x="123" y="141"/>
                      <a:pt x="123" y="141"/>
                    </a:cubicBezTo>
                    <a:cubicBezTo>
                      <a:pt x="126" y="137"/>
                      <a:pt x="128" y="133"/>
                      <a:pt x="128" y="129"/>
                    </a:cubicBezTo>
                    <a:cubicBezTo>
                      <a:pt x="128" y="124"/>
                      <a:pt x="126" y="120"/>
                      <a:pt x="123" y="117"/>
                    </a:cubicBezTo>
                    <a:cubicBezTo>
                      <a:pt x="11" y="5"/>
                      <a:pt x="11" y="5"/>
                      <a:pt x="11" y="5"/>
                    </a:cubicBezTo>
                    <a:cubicBezTo>
                      <a:pt x="11" y="5"/>
                      <a:pt x="11" y="5"/>
                      <a:pt x="11" y="5"/>
                    </a:cubicBezTo>
                    <a:cubicBezTo>
                      <a:pt x="8" y="2"/>
                      <a:pt x="4" y="1"/>
                      <a:pt x="0" y="0"/>
                    </a:cubicBezTo>
                  </a:path>
                </a:pathLst>
              </a:custGeom>
              <a:solidFill>
                <a:schemeClr val="accent1"/>
              </a:solidFill>
              <a:ln>
                <a:solidFill>
                  <a:schemeClr val="accent1"/>
                </a:solidFill>
              </a:ln>
            </p:spPr>
            <p:txBody>
              <a:bodyPr vert="horz" wrap="square" lIns="91440" tIns="45720" rIns="91440" bIns="45720" numCol="1" anchor="t" anchorCtr="false" compatLnSpc="true"/>
              <a:lstStyle/>
              <a:p>
                <a:endParaRPr lang="zh-CN" altLang="en-US"/>
              </a:p>
            </p:txBody>
          </p:sp>
        </p:grpSp>
        <p:sp>
          <p:nvSpPr>
            <p:cNvPr id="48" name="文本框 5"/>
            <p:cNvSpPr txBox="true"/>
            <p:nvPr/>
          </p:nvSpPr>
          <p:spPr>
            <a:xfrm>
              <a:off x="2222588" y="3288422"/>
              <a:ext cx="708848" cy="1077218"/>
            </a:xfrm>
            <a:prstGeom prst="rect">
              <a:avLst/>
            </a:prstGeom>
            <a:noFill/>
          </p:spPr>
          <p:txBody>
            <a:bodyPr wrap="none" rtlCol="0">
              <a:spAutoFit/>
            </a:bodyPr>
            <a:lstStyle/>
            <a:p>
              <a:r>
                <a:rPr lang="en-US" altLang="zh-CN" sz="1400" dirty="0" smtClean="0">
                  <a:solidFill>
                    <a:schemeClr val="bg1"/>
                  </a:solidFill>
                  <a:latin typeface="Arial Unicode MS" pitchFamily="34" charset="-122"/>
                  <a:ea typeface="Arial Unicode MS" pitchFamily="34" charset="-122"/>
                  <a:cs typeface="Arial Unicode MS" pitchFamily="34" charset="-122"/>
                </a:rPr>
                <a:t>STEP</a:t>
              </a:r>
              <a:r>
                <a:rPr lang="en-US" altLang="zh-CN" sz="2400" dirty="0" smtClean="0">
                  <a:solidFill>
                    <a:schemeClr val="bg1"/>
                  </a:solidFill>
                  <a:latin typeface="Impact" panose="020B0806030902050204" pitchFamily="34" charset="0"/>
                </a:rPr>
                <a:t> </a:t>
              </a:r>
              <a:endParaRPr lang="en-US" altLang="zh-CN" sz="2400" dirty="0" smtClean="0">
                <a:solidFill>
                  <a:schemeClr val="bg1"/>
                </a:solidFill>
                <a:latin typeface="Impact" panose="020B0806030902050204" pitchFamily="34" charset="0"/>
              </a:endParaRPr>
            </a:p>
            <a:p>
              <a:r>
                <a:rPr lang="en-US" altLang="zh-CN" sz="4000" dirty="0" smtClean="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grpSp>
      <p:sp>
        <p:nvSpPr>
          <p:cNvPr id="51" name="文本框 30"/>
          <p:cNvSpPr txBox="true"/>
          <p:nvPr/>
        </p:nvSpPr>
        <p:spPr>
          <a:xfrm>
            <a:off x="1368425" y="1172210"/>
            <a:ext cx="2259330" cy="460375"/>
          </a:xfrm>
          <a:prstGeom prst="rect">
            <a:avLst/>
          </a:prstGeom>
          <a:noFill/>
        </p:spPr>
        <p:txBody>
          <a:bodyPr wrap="square" rtlCol="0">
            <a:spAutoFit/>
          </a:bodyPr>
          <a:lstStyle/>
          <a:p>
            <a:pPr algn="ctr"/>
            <a:r>
              <a:rPr lang="zh-CN" altLang="en-US" b="1" dirty="0">
                <a:solidFill>
                  <a:schemeClr val="tx1">
                    <a:lumMod val="75000"/>
                    <a:lumOff val="25000"/>
                  </a:schemeClr>
                </a:solidFill>
                <a:latin typeface="+mj-ea"/>
                <a:ea typeface="+mj-ea"/>
              </a:rPr>
              <a:t>两个议事规则</a:t>
            </a:r>
            <a:endParaRPr lang="zh-CN" altLang="en-US" b="1" dirty="0">
              <a:solidFill>
                <a:schemeClr val="tx1">
                  <a:lumMod val="75000"/>
                  <a:lumOff val="25000"/>
                </a:schemeClr>
              </a:solidFill>
              <a:latin typeface="+mj-ea"/>
              <a:ea typeface="+mj-ea"/>
            </a:endParaRPr>
          </a:p>
        </p:txBody>
      </p:sp>
      <p:sp>
        <p:nvSpPr>
          <p:cNvPr id="52" name="文本框 31"/>
          <p:cNvSpPr txBox="true"/>
          <p:nvPr/>
        </p:nvSpPr>
        <p:spPr>
          <a:xfrm>
            <a:off x="417830" y="1720850"/>
            <a:ext cx="3268345" cy="4123055"/>
          </a:xfrm>
          <a:prstGeom prst="rect">
            <a:avLst/>
          </a:prstGeom>
          <a:noFill/>
        </p:spPr>
        <p:txBody>
          <a:bodyPr wrap="square" rtlCol="0">
            <a:spAutoFit/>
          </a:bodyPr>
          <a:lstStyle/>
          <a:p>
            <a:pPr algn="ctr" fontAlgn="base">
              <a:spcBef>
                <a:spcPct val="0"/>
              </a:spcBef>
              <a:spcAft>
                <a:spcPct val="0"/>
              </a:spcAft>
              <a:defRPr/>
            </a:pPr>
            <a:r>
              <a:rPr lang="zh-CN" altLang="en-US" sz="1400" b="1" dirty="0">
                <a:solidFill>
                  <a:schemeClr val="tx1">
                    <a:lumMod val="75000"/>
                    <a:lumOff val="25000"/>
                  </a:schemeClr>
                </a:solidFill>
                <a:latin typeface="等线" panose="02010600030101010101" charset="-122"/>
              </a:rPr>
              <a:t>急党字〔2022〕3号</a:t>
            </a:r>
            <a:endParaRPr lang="zh-CN" altLang="en-US" sz="1400" b="1" dirty="0">
              <a:solidFill>
                <a:schemeClr val="tx1">
                  <a:lumMod val="75000"/>
                  <a:lumOff val="25000"/>
                </a:schemeClr>
              </a:solidFill>
              <a:latin typeface="等线" panose="02010600030101010101" charset="-122"/>
            </a:endParaRPr>
          </a:p>
          <a:p>
            <a:pPr algn="ctr" fontAlgn="base">
              <a:spcBef>
                <a:spcPct val="0"/>
              </a:spcBef>
              <a:spcAft>
                <a:spcPct val="0"/>
              </a:spcAft>
              <a:defRPr/>
            </a:pPr>
            <a:r>
              <a:rPr lang="zh-CN" altLang="en-US" sz="1400" b="1" dirty="0">
                <a:solidFill>
                  <a:schemeClr val="tx1">
                    <a:lumMod val="75000"/>
                    <a:lumOff val="25000"/>
                  </a:schemeClr>
                </a:solidFill>
                <a:latin typeface="等线" panose="02010600030101010101" charset="-122"/>
              </a:rPr>
              <a:t>★</a:t>
            </a:r>
            <a:endParaRPr lang="zh-CN" altLang="en-US" sz="1400" b="1" dirty="0">
              <a:solidFill>
                <a:schemeClr val="tx1">
                  <a:lumMod val="75000"/>
                  <a:lumOff val="25000"/>
                </a:schemeClr>
              </a:solidFill>
              <a:latin typeface="等线" panose="02010600030101010101" charset="-122"/>
            </a:endParaRPr>
          </a:p>
          <a:p>
            <a:pPr algn="ctr" fontAlgn="base">
              <a:spcBef>
                <a:spcPct val="0"/>
              </a:spcBef>
              <a:spcAft>
                <a:spcPct val="0"/>
              </a:spcAft>
              <a:defRPr/>
            </a:pPr>
            <a:endParaRPr lang="zh-CN" altLang="en-US" sz="1400" dirty="0">
              <a:solidFill>
                <a:schemeClr val="tx1">
                  <a:lumMod val="75000"/>
                  <a:lumOff val="25000"/>
                </a:schemeClr>
              </a:solidFill>
              <a:latin typeface="等线" panose="02010600030101010101" charset="-122"/>
            </a:endParaRPr>
          </a:p>
          <a:p>
            <a:pPr algn="ctr" fontAlgn="base">
              <a:spcBef>
                <a:spcPct val="0"/>
              </a:spcBef>
              <a:spcAft>
                <a:spcPct val="0"/>
              </a:spcAft>
              <a:defRPr/>
            </a:pPr>
            <a:endParaRPr lang="zh-CN" altLang="en-US" sz="1400" dirty="0">
              <a:solidFill>
                <a:schemeClr val="tx1">
                  <a:lumMod val="75000"/>
                  <a:lumOff val="25000"/>
                </a:schemeClr>
              </a:solidFill>
              <a:latin typeface="等线" panose="02010600030101010101" charset="-122"/>
            </a:endParaRPr>
          </a:p>
          <a:p>
            <a:pPr fontAlgn="base">
              <a:spcBef>
                <a:spcPct val="0"/>
              </a:spcBef>
              <a:spcAft>
                <a:spcPct val="0"/>
              </a:spcAft>
              <a:defRPr/>
            </a:pPr>
            <a:r>
              <a:rPr lang="zh-CN" altLang="en-US" sz="1600" b="1" dirty="0">
                <a:solidFill>
                  <a:schemeClr val="tx1">
                    <a:lumMod val="75000"/>
                    <a:lumOff val="25000"/>
                  </a:schemeClr>
                </a:solidFill>
                <a:latin typeface="等线" panose="02010600030101010101" charset="-122"/>
              </a:rPr>
              <a:t>中共北京急救中心委员会关于印发</a:t>
            </a:r>
            <a:endParaRPr lang="zh-CN" altLang="en-US" sz="1600" b="1" dirty="0">
              <a:solidFill>
                <a:schemeClr val="tx1">
                  <a:lumMod val="75000"/>
                  <a:lumOff val="25000"/>
                </a:schemeClr>
              </a:solidFill>
              <a:latin typeface="等线" panose="02010600030101010101" charset="-122"/>
            </a:endParaRPr>
          </a:p>
          <a:p>
            <a:pPr fontAlgn="base">
              <a:spcBef>
                <a:spcPct val="0"/>
              </a:spcBef>
              <a:spcAft>
                <a:spcPct val="0"/>
              </a:spcAft>
              <a:defRPr/>
            </a:pPr>
            <a:r>
              <a:rPr lang="zh-CN" altLang="en-US" sz="1600" b="1" dirty="0">
                <a:solidFill>
                  <a:schemeClr val="tx1">
                    <a:lumMod val="75000"/>
                    <a:lumOff val="25000"/>
                  </a:schemeClr>
                </a:solidFill>
                <a:latin typeface="等线" panose="02010600030101010101" charset="-122"/>
              </a:rPr>
              <a:t>《北京急救中心党委会议事规则》</a:t>
            </a:r>
            <a:endParaRPr lang="zh-CN" altLang="en-US" sz="1600" b="1" dirty="0">
              <a:solidFill>
                <a:schemeClr val="tx1">
                  <a:lumMod val="75000"/>
                  <a:lumOff val="25000"/>
                </a:schemeClr>
              </a:solidFill>
              <a:latin typeface="等线" panose="02010600030101010101" charset="-122"/>
            </a:endParaRPr>
          </a:p>
          <a:p>
            <a:pPr fontAlgn="base">
              <a:spcBef>
                <a:spcPct val="0"/>
              </a:spcBef>
              <a:spcAft>
                <a:spcPct val="0"/>
              </a:spcAft>
              <a:defRPr/>
            </a:pPr>
            <a:r>
              <a:rPr lang="zh-CN" altLang="en-US" sz="1600" b="1" dirty="0">
                <a:solidFill>
                  <a:schemeClr val="tx1">
                    <a:lumMod val="75000"/>
                    <a:lumOff val="25000"/>
                  </a:schemeClr>
                </a:solidFill>
                <a:latin typeface="等线" panose="02010600030101010101" charset="-122"/>
              </a:rPr>
              <a:t>《北京急救中心主任办公会议事规则》《北京急救中心党委会、主任办公会议事规则实施细则》的通知</a:t>
            </a:r>
            <a:endParaRPr lang="zh-CN" altLang="en-US" sz="1400" dirty="0">
              <a:solidFill>
                <a:schemeClr val="tx1">
                  <a:lumMod val="75000"/>
                  <a:lumOff val="25000"/>
                </a:schemeClr>
              </a:solidFill>
              <a:latin typeface="等线" panose="02010600030101010101" charset="-122"/>
            </a:endParaRPr>
          </a:p>
          <a:p>
            <a:pPr fontAlgn="base">
              <a:spcBef>
                <a:spcPct val="0"/>
              </a:spcBef>
              <a:spcAft>
                <a:spcPct val="0"/>
              </a:spcAft>
              <a:defRPr/>
            </a:pPr>
            <a:r>
              <a:rPr lang="zh-CN" altLang="en-US" sz="1400" dirty="0">
                <a:solidFill>
                  <a:schemeClr val="tx1">
                    <a:lumMod val="75000"/>
                    <a:lumOff val="25000"/>
                  </a:schemeClr>
                </a:solidFill>
                <a:latin typeface="等线" panose="02010600030101010101" charset="-122"/>
              </a:rPr>
              <a:t>各科室：</a:t>
            </a:r>
            <a:endParaRPr lang="zh-CN" altLang="en-US" sz="1400" dirty="0">
              <a:solidFill>
                <a:schemeClr val="tx1">
                  <a:lumMod val="75000"/>
                  <a:lumOff val="25000"/>
                </a:schemeClr>
              </a:solidFill>
              <a:latin typeface="等线" panose="02010600030101010101" charset="-122"/>
            </a:endParaRPr>
          </a:p>
          <a:p>
            <a:pPr fontAlgn="base">
              <a:spcBef>
                <a:spcPct val="0"/>
              </a:spcBef>
              <a:spcAft>
                <a:spcPct val="0"/>
              </a:spcAft>
              <a:defRPr/>
            </a:pPr>
            <a:r>
              <a:rPr lang="zh-CN" altLang="en-US" sz="1400" dirty="0">
                <a:solidFill>
                  <a:schemeClr val="tx1">
                    <a:lumMod val="75000"/>
                    <a:lumOff val="25000"/>
                  </a:schemeClr>
                </a:solidFill>
                <a:latin typeface="等线" panose="02010600030101010101" charset="-122"/>
              </a:rPr>
              <a:t>现将《北京急救中心党委会议事规则》《北京急救中心主任办公会议事规则》《北京急救中心党委会、主任办公会议事规则实施细则》印发给你们，请遵照执行。</a:t>
            </a:r>
            <a:endParaRPr lang="zh-CN" altLang="en-US" sz="1400" dirty="0">
              <a:solidFill>
                <a:schemeClr val="tx1">
                  <a:lumMod val="75000"/>
                  <a:lumOff val="25000"/>
                </a:schemeClr>
              </a:solidFill>
              <a:latin typeface="等线" panose="02010600030101010101" charset="-122"/>
            </a:endParaRPr>
          </a:p>
          <a:p>
            <a:pPr fontAlgn="base">
              <a:spcBef>
                <a:spcPct val="0"/>
              </a:spcBef>
              <a:spcAft>
                <a:spcPct val="0"/>
              </a:spcAft>
              <a:defRPr/>
            </a:pPr>
            <a:endParaRPr lang="zh-CN" altLang="en-US" sz="1400" dirty="0">
              <a:solidFill>
                <a:schemeClr val="tx1">
                  <a:lumMod val="75000"/>
                  <a:lumOff val="25000"/>
                </a:schemeClr>
              </a:solidFill>
              <a:latin typeface="等线" panose="02010600030101010101" charset="-122"/>
            </a:endParaRPr>
          </a:p>
          <a:p>
            <a:pPr fontAlgn="base">
              <a:spcBef>
                <a:spcPct val="0"/>
              </a:spcBef>
              <a:spcAft>
                <a:spcPct val="0"/>
              </a:spcAft>
              <a:defRPr/>
            </a:pPr>
            <a:r>
              <a:rPr lang="zh-CN" altLang="en-US" sz="1400" dirty="0">
                <a:solidFill>
                  <a:schemeClr val="tx1">
                    <a:lumMod val="75000"/>
                    <a:lumOff val="25000"/>
                  </a:schemeClr>
                </a:solidFill>
                <a:latin typeface="等线" panose="02010600030101010101" charset="-122"/>
              </a:rPr>
              <a:t>中共北京急救中心委员会</a:t>
            </a:r>
            <a:endParaRPr lang="zh-CN" altLang="en-US" sz="1400" dirty="0">
              <a:solidFill>
                <a:schemeClr val="tx1">
                  <a:lumMod val="75000"/>
                  <a:lumOff val="25000"/>
                </a:schemeClr>
              </a:solidFill>
              <a:latin typeface="等线" panose="02010600030101010101" charset="-122"/>
            </a:endParaRPr>
          </a:p>
          <a:p>
            <a:pPr fontAlgn="base">
              <a:spcBef>
                <a:spcPct val="0"/>
              </a:spcBef>
              <a:spcAft>
                <a:spcPct val="0"/>
              </a:spcAft>
              <a:defRPr/>
            </a:pPr>
            <a:r>
              <a:rPr lang="zh-CN" altLang="en-US" sz="1400" dirty="0">
                <a:solidFill>
                  <a:schemeClr val="tx1">
                    <a:lumMod val="75000"/>
                    <a:lumOff val="25000"/>
                  </a:schemeClr>
                </a:solidFill>
                <a:latin typeface="等线" panose="02010600030101010101" charset="-122"/>
              </a:rPr>
              <a:t>                           2022年1月29日</a:t>
            </a:r>
            <a:endParaRPr lang="zh-CN" altLang="en-US" sz="1400" dirty="0">
              <a:solidFill>
                <a:schemeClr val="tx1">
                  <a:lumMod val="75000"/>
                  <a:lumOff val="25000"/>
                </a:schemeClr>
              </a:solidFill>
              <a:latin typeface="等线" panose="02010600030101010101" charset="-122"/>
            </a:endParaRPr>
          </a:p>
        </p:txBody>
      </p:sp>
      <p:sp>
        <p:nvSpPr>
          <p:cNvPr id="54" name="Freeform 20"/>
          <p:cNvSpPr/>
          <p:nvPr/>
        </p:nvSpPr>
        <p:spPr bwMode="auto">
          <a:xfrm rot="16200000">
            <a:off x="3138805" y="5195570"/>
            <a:ext cx="1553210" cy="1545590"/>
          </a:xfrm>
          <a:custGeom>
            <a:avLst/>
            <a:gdLst>
              <a:gd name="T0" fmla="*/ 6 w 260"/>
              <a:gd name="T1" fmla="*/ 142 h 260"/>
              <a:gd name="T2" fmla="*/ 6 w 260"/>
              <a:gd name="T3" fmla="*/ 118 h 260"/>
              <a:gd name="T4" fmla="*/ 118 w 260"/>
              <a:gd name="T5" fmla="*/ 6 h 260"/>
              <a:gd name="T6" fmla="*/ 142 w 260"/>
              <a:gd name="T7" fmla="*/ 6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5"/>
                  <a:pt x="0" y="125"/>
                  <a:pt x="6" y="118"/>
                </a:cubicBezTo>
                <a:cubicBezTo>
                  <a:pt x="118" y="6"/>
                  <a:pt x="118" y="6"/>
                  <a:pt x="118" y="6"/>
                </a:cubicBezTo>
                <a:cubicBezTo>
                  <a:pt x="125" y="0"/>
                  <a:pt x="135" y="0"/>
                  <a:pt x="142" y="6"/>
                </a:cubicBezTo>
                <a:cubicBezTo>
                  <a:pt x="254" y="118"/>
                  <a:pt x="254" y="118"/>
                  <a:pt x="254" y="118"/>
                </a:cubicBezTo>
                <a:cubicBezTo>
                  <a:pt x="260" y="125"/>
                  <a:pt x="260" y="135"/>
                  <a:pt x="254" y="142"/>
                </a:cubicBezTo>
                <a:cubicBezTo>
                  <a:pt x="142" y="254"/>
                  <a:pt x="142" y="254"/>
                  <a:pt x="142" y="254"/>
                </a:cubicBezTo>
                <a:cubicBezTo>
                  <a:pt x="135" y="260"/>
                  <a:pt x="125" y="260"/>
                  <a:pt x="118" y="254"/>
                </a:cubicBezTo>
                <a:cubicBezTo>
                  <a:pt x="6" y="142"/>
                  <a:pt x="6" y="142"/>
                  <a:pt x="6" y="142"/>
                </a:cubicBezTo>
              </a:path>
            </a:pathLst>
          </a:custGeom>
          <a:solidFill>
            <a:schemeClr val="accent2"/>
          </a:solidFill>
          <a:ln>
            <a:noFill/>
          </a:ln>
        </p:spPr>
        <p:txBody>
          <a:bodyPr vert="horz" wrap="square" lIns="91440" tIns="45720" rIns="91440" bIns="45720" numCol="1" anchor="t" anchorCtr="false" compatLnSpc="true"/>
          <a:lstStyle/>
          <a:p>
            <a:endParaRPr lang="zh-CN" altLang="en-US"/>
          </a:p>
        </p:txBody>
      </p:sp>
      <p:sp>
        <p:nvSpPr>
          <p:cNvPr id="55" name="Freeform 34"/>
          <p:cNvSpPr>
            <a:spLocks noEditPoints="true"/>
          </p:cNvSpPr>
          <p:nvPr/>
        </p:nvSpPr>
        <p:spPr bwMode="auto">
          <a:xfrm rot="16200000">
            <a:off x="4650740" y="589661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56" name="Freeform 35"/>
          <p:cNvSpPr/>
          <p:nvPr/>
        </p:nvSpPr>
        <p:spPr bwMode="auto">
          <a:xfrm rot="16200000">
            <a:off x="3531235" y="4817745"/>
            <a:ext cx="762635" cy="1525270"/>
          </a:xfrm>
          <a:custGeom>
            <a:avLst/>
            <a:gdLst>
              <a:gd name="T0" fmla="*/ 0 w 128"/>
              <a:gd name="T1" fmla="*/ 0 h 257"/>
              <a:gd name="T2" fmla="*/ 0 w 128"/>
              <a:gd name="T3" fmla="*/ 257 h 257"/>
              <a:gd name="T4" fmla="*/ 11 w 128"/>
              <a:gd name="T5" fmla="*/ 253 h 257"/>
              <a:gd name="T6" fmla="*/ 11 w 128"/>
              <a:gd name="T7" fmla="*/ 253 h 257"/>
              <a:gd name="T8" fmla="*/ 11 w 128"/>
              <a:gd name="T9" fmla="*/ 253 h 257"/>
              <a:gd name="T10" fmla="*/ 11 w 128"/>
              <a:gd name="T11" fmla="*/ 253 h 257"/>
              <a:gd name="T12" fmla="*/ 11 w 128"/>
              <a:gd name="T13" fmla="*/ 253 h 257"/>
              <a:gd name="T14" fmla="*/ 123 w 128"/>
              <a:gd name="T15" fmla="*/ 141 h 257"/>
              <a:gd name="T16" fmla="*/ 128 w 128"/>
              <a:gd name="T17" fmla="*/ 129 h 257"/>
              <a:gd name="T18" fmla="*/ 123 w 128"/>
              <a:gd name="T19" fmla="*/ 117 h 257"/>
              <a:gd name="T20" fmla="*/ 11 w 128"/>
              <a:gd name="T21" fmla="*/ 5 h 257"/>
              <a:gd name="T22" fmla="*/ 11 w 128"/>
              <a:gd name="T23" fmla="*/ 5 h 257"/>
              <a:gd name="T24" fmla="*/ 0 w 128"/>
              <a:gd name="T2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57">
                <a:moveTo>
                  <a:pt x="0" y="0"/>
                </a:moveTo>
                <a:cubicBezTo>
                  <a:pt x="0" y="257"/>
                  <a:pt x="0" y="257"/>
                  <a:pt x="0" y="257"/>
                </a:cubicBezTo>
                <a:cubicBezTo>
                  <a:pt x="4" y="257"/>
                  <a:pt x="8" y="256"/>
                  <a:pt x="11" y="253"/>
                </a:cubicBezTo>
                <a:cubicBezTo>
                  <a:pt x="11" y="253"/>
                  <a:pt x="11" y="253"/>
                  <a:pt x="11" y="253"/>
                </a:cubicBezTo>
                <a:cubicBezTo>
                  <a:pt x="11" y="253"/>
                  <a:pt x="11" y="253"/>
                  <a:pt x="11" y="253"/>
                </a:cubicBezTo>
                <a:cubicBezTo>
                  <a:pt x="11" y="253"/>
                  <a:pt x="11" y="253"/>
                  <a:pt x="11" y="253"/>
                </a:cubicBezTo>
                <a:cubicBezTo>
                  <a:pt x="11" y="253"/>
                  <a:pt x="11" y="253"/>
                  <a:pt x="11" y="253"/>
                </a:cubicBezTo>
                <a:cubicBezTo>
                  <a:pt x="123" y="141"/>
                  <a:pt x="123" y="141"/>
                  <a:pt x="123" y="141"/>
                </a:cubicBezTo>
                <a:cubicBezTo>
                  <a:pt x="126" y="138"/>
                  <a:pt x="128" y="133"/>
                  <a:pt x="128" y="129"/>
                </a:cubicBezTo>
                <a:cubicBezTo>
                  <a:pt x="128" y="125"/>
                  <a:pt x="126" y="120"/>
                  <a:pt x="123" y="117"/>
                </a:cubicBezTo>
                <a:cubicBezTo>
                  <a:pt x="11" y="5"/>
                  <a:pt x="11" y="5"/>
                  <a:pt x="11" y="5"/>
                </a:cubicBezTo>
                <a:cubicBezTo>
                  <a:pt x="11" y="5"/>
                  <a:pt x="11" y="5"/>
                  <a:pt x="11" y="5"/>
                </a:cubicBezTo>
                <a:cubicBezTo>
                  <a:pt x="8" y="2"/>
                  <a:pt x="4" y="1"/>
                  <a:pt x="0" y="0"/>
                </a:cubicBezTo>
              </a:path>
            </a:pathLst>
          </a:custGeom>
          <a:solidFill>
            <a:schemeClr val="accent2"/>
          </a:solidFill>
          <a:ln>
            <a:noFill/>
          </a:ln>
        </p:spPr>
        <p:txBody>
          <a:bodyPr vert="horz" wrap="square" lIns="91440" tIns="45720" rIns="91440" bIns="45720" numCol="1" anchor="t" anchorCtr="false" compatLnSpc="true"/>
          <a:lstStyle/>
          <a:p>
            <a:endParaRPr lang="zh-CN" altLang="en-US"/>
          </a:p>
        </p:txBody>
      </p:sp>
      <p:sp>
        <p:nvSpPr>
          <p:cNvPr id="57" name="文本框 5"/>
          <p:cNvSpPr txBox="true"/>
          <p:nvPr/>
        </p:nvSpPr>
        <p:spPr>
          <a:xfrm>
            <a:off x="3538220" y="5510530"/>
            <a:ext cx="732790" cy="1076960"/>
          </a:xfrm>
          <a:prstGeom prst="rect">
            <a:avLst/>
          </a:prstGeom>
          <a:noFill/>
        </p:spPr>
        <p:txBody>
          <a:bodyPr wrap="none" rtlCol="0">
            <a:spAutoFit/>
          </a:bodyPr>
          <a:lstStyle/>
          <a:p>
            <a:r>
              <a:rPr lang="en-US" altLang="zh-CN" sz="1400" dirty="0" smtClean="0">
                <a:solidFill>
                  <a:schemeClr val="bg1"/>
                </a:solidFill>
                <a:latin typeface="Arial Unicode MS" pitchFamily="34" charset="-122"/>
                <a:ea typeface="Arial Unicode MS" pitchFamily="34" charset="-122"/>
                <a:cs typeface="Arial Unicode MS" pitchFamily="34" charset="-122"/>
              </a:rPr>
              <a:t>STEP</a:t>
            </a:r>
            <a:r>
              <a:rPr lang="en-US" altLang="zh-CN" dirty="0" smtClean="0">
                <a:solidFill>
                  <a:schemeClr val="bg1"/>
                </a:solidFill>
                <a:latin typeface="Impact" panose="020B0806030902050204" pitchFamily="34" charset="0"/>
              </a:rPr>
              <a:t> </a:t>
            </a:r>
            <a:endParaRPr lang="en-US" altLang="zh-CN" dirty="0" smtClean="0">
              <a:solidFill>
                <a:schemeClr val="bg1"/>
              </a:solidFill>
              <a:latin typeface="Impact" panose="020B0806030902050204" pitchFamily="34" charset="0"/>
            </a:endParaRPr>
          </a:p>
          <a:p>
            <a:r>
              <a:rPr lang="en-US" altLang="zh-CN" sz="4000" dirty="0" smtClean="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
        <p:nvSpPr>
          <p:cNvPr id="58" name="文本框 30"/>
          <p:cNvSpPr txBox="true"/>
          <p:nvPr/>
        </p:nvSpPr>
        <p:spPr>
          <a:xfrm>
            <a:off x="4438595" y="5843964"/>
            <a:ext cx="1755976" cy="460375"/>
          </a:xfrm>
          <a:prstGeom prst="rect">
            <a:avLst/>
          </a:prstGeom>
          <a:noFill/>
        </p:spPr>
        <p:txBody>
          <a:bodyPr wrap="square" rtlCol="0">
            <a:spAutoFit/>
          </a:bodyPr>
          <a:lstStyle/>
          <a:p>
            <a:pPr algn="ctr"/>
            <a:r>
              <a:rPr lang="zh-CN" altLang="en-US" b="1" dirty="0">
                <a:solidFill>
                  <a:schemeClr val="tx1">
                    <a:lumMod val="75000"/>
                    <a:lumOff val="25000"/>
                  </a:schemeClr>
                </a:solidFill>
                <a:latin typeface="+mj-ea"/>
                <a:ea typeface="+mj-ea"/>
              </a:rPr>
              <a:t>专题会</a:t>
            </a:r>
            <a:endParaRPr lang="zh-CN" altLang="en-US" b="1" dirty="0">
              <a:solidFill>
                <a:schemeClr val="tx1">
                  <a:lumMod val="75000"/>
                  <a:lumOff val="25000"/>
                </a:schemeClr>
              </a:solidFill>
              <a:latin typeface="+mj-ea"/>
              <a:ea typeface="+mj-ea"/>
            </a:endParaRPr>
          </a:p>
        </p:txBody>
      </p:sp>
      <p:sp>
        <p:nvSpPr>
          <p:cNvPr id="59" name="文本框 31"/>
          <p:cNvSpPr txBox="true"/>
          <p:nvPr/>
        </p:nvSpPr>
        <p:spPr>
          <a:xfrm>
            <a:off x="3740785" y="1773555"/>
            <a:ext cx="2229485" cy="3784600"/>
          </a:xfrm>
          <a:prstGeom prst="rect">
            <a:avLst/>
          </a:prstGeom>
          <a:noFill/>
        </p:spPr>
        <p:txBody>
          <a:bodyPr wrap="square" rtlCol="0">
            <a:spAutoFit/>
          </a:bodyPr>
          <a:lstStyle/>
          <a:p>
            <a:pPr fontAlgn="base">
              <a:spcBef>
                <a:spcPct val="0"/>
              </a:spcBef>
              <a:spcAft>
                <a:spcPct val="0"/>
              </a:spcAft>
              <a:defRPr/>
            </a:pPr>
            <a:r>
              <a:rPr lang="zh-CN" altLang="en-US" sz="1800" b="1" dirty="0">
                <a:solidFill>
                  <a:schemeClr val="tx1">
                    <a:lumMod val="75000"/>
                    <a:lumOff val="25000"/>
                  </a:schemeClr>
                </a:solidFill>
                <a:latin typeface="等线" panose="02010600030101010101" charset="-122"/>
              </a:rPr>
              <a:t>北京急救中心关于印发《北京急救中心专题会工作制度》的通知</a:t>
            </a:r>
            <a:endParaRPr lang="zh-CN" altLang="en-US" sz="1800" b="1" dirty="0">
              <a:solidFill>
                <a:schemeClr val="tx1">
                  <a:lumMod val="75000"/>
                  <a:lumOff val="25000"/>
                </a:schemeClr>
              </a:solidFill>
              <a:latin typeface="等线" panose="02010600030101010101" charset="-122"/>
            </a:endParaRPr>
          </a:p>
          <a:p>
            <a:pPr fontAlgn="base">
              <a:spcBef>
                <a:spcPct val="0"/>
              </a:spcBef>
              <a:spcAft>
                <a:spcPct val="0"/>
              </a:spcAft>
              <a:defRPr/>
            </a:pPr>
            <a:endParaRPr lang="zh-CN" altLang="en-US" sz="1400" dirty="0">
              <a:solidFill>
                <a:schemeClr val="tx1">
                  <a:lumMod val="75000"/>
                  <a:lumOff val="25000"/>
                </a:schemeClr>
              </a:solidFill>
              <a:latin typeface="等线" panose="02010600030101010101" charset="-122"/>
            </a:endParaRPr>
          </a:p>
          <a:p>
            <a:pPr algn="ctr" fontAlgn="base">
              <a:spcBef>
                <a:spcPct val="0"/>
              </a:spcBef>
              <a:spcAft>
                <a:spcPct val="0"/>
              </a:spcAft>
              <a:defRPr/>
            </a:pPr>
            <a:r>
              <a:rPr lang="zh-CN" altLang="en-US" sz="1400" dirty="0">
                <a:solidFill>
                  <a:schemeClr val="tx1">
                    <a:lumMod val="75000"/>
                    <a:lumOff val="25000"/>
                  </a:schemeClr>
                </a:solidFill>
                <a:latin typeface="等线" panose="02010600030101010101" charset="-122"/>
              </a:rPr>
              <a:t>各科室、急救中心站：</a:t>
            </a:r>
            <a:endParaRPr lang="zh-CN" altLang="en-US" sz="1400" dirty="0">
              <a:solidFill>
                <a:schemeClr val="tx1">
                  <a:lumMod val="75000"/>
                  <a:lumOff val="25000"/>
                </a:schemeClr>
              </a:solidFill>
              <a:latin typeface="等线" panose="02010600030101010101" charset="-122"/>
            </a:endParaRPr>
          </a:p>
          <a:p>
            <a:pPr algn="ctr" fontAlgn="base">
              <a:spcBef>
                <a:spcPct val="0"/>
              </a:spcBef>
              <a:spcAft>
                <a:spcPct val="0"/>
              </a:spcAft>
              <a:defRPr/>
            </a:pPr>
            <a:r>
              <a:rPr lang="zh-CN" altLang="en-US" sz="1400" dirty="0">
                <a:solidFill>
                  <a:schemeClr val="tx1">
                    <a:lumMod val="75000"/>
                    <a:lumOff val="25000"/>
                  </a:schemeClr>
                </a:solidFill>
                <a:latin typeface="等线" panose="02010600030101010101" charset="-122"/>
              </a:rPr>
              <a:t>为进一步提升中心重大决策、重大事项、重点工作、难点工作的决策质量和效率，推动科学决策和强化工作管理及落实，根据相关规定，结合我中心实际，制定《北京急救中心专题会工作制度》，经中心主任办公会审议通过，现印发给你们，请遵照执行。</a:t>
            </a:r>
            <a:endParaRPr lang="zh-CN" altLang="en-US" sz="1400" dirty="0">
              <a:solidFill>
                <a:schemeClr val="tx1">
                  <a:lumMod val="75000"/>
                  <a:lumOff val="25000"/>
                </a:schemeClr>
              </a:solidFill>
              <a:latin typeface="等线" panose="02010600030101010101" charset="-122"/>
            </a:endParaRPr>
          </a:p>
        </p:txBody>
      </p:sp>
      <p:grpSp>
        <p:nvGrpSpPr>
          <p:cNvPr id="60" name="组合 59"/>
          <p:cNvGrpSpPr/>
          <p:nvPr/>
        </p:nvGrpSpPr>
        <p:grpSpPr>
          <a:xfrm>
            <a:off x="5662631" y="16"/>
            <a:ext cx="1543146" cy="1553183"/>
            <a:chOff x="6494961" y="2969819"/>
            <a:chExt cx="1543146" cy="1553183"/>
          </a:xfrm>
        </p:grpSpPr>
        <p:sp>
          <p:nvSpPr>
            <p:cNvPr id="61" name="Freeform 19"/>
            <p:cNvSpPr/>
            <p:nvPr/>
          </p:nvSpPr>
          <p:spPr bwMode="auto">
            <a:xfrm rot="16200000">
              <a:off x="6489942" y="2974838"/>
              <a:ext cx="1553183" cy="1543146"/>
            </a:xfrm>
            <a:custGeom>
              <a:avLst/>
              <a:gdLst>
                <a:gd name="T0" fmla="*/ 6 w 260"/>
                <a:gd name="T1" fmla="*/ 142 h 260"/>
                <a:gd name="T2" fmla="*/ 6 w 260"/>
                <a:gd name="T3" fmla="*/ 118 h 260"/>
                <a:gd name="T4" fmla="*/ 118 w 260"/>
                <a:gd name="T5" fmla="*/ 6 h 260"/>
                <a:gd name="T6" fmla="*/ 142 w 260"/>
                <a:gd name="T7" fmla="*/ 6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5"/>
                    <a:pt x="0" y="125"/>
                    <a:pt x="6" y="118"/>
                  </a:cubicBezTo>
                  <a:cubicBezTo>
                    <a:pt x="118" y="6"/>
                    <a:pt x="118" y="6"/>
                    <a:pt x="118" y="6"/>
                  </a:cubicBezTo>
                  <a:cubicBezTo>
                    <a:pt x="125" y="0"/>
                    <a:pt x="135" y="0"/>
                    <a:pt x="142" y="6"/>
                  </a:cubicBezTo>
                  <a:cubicBezTo>
                    <a:pt x="254" y="118"/>
                    <a:pt x="254" y="118"/>
                    <a:pt x="254" y="118"/>
                  </a:cubicBezTo>
                  <a:cubicBezTo>
                    <a:pt x="260" y="125"/>
                    <a:pt x="260" y="135"/>
                    <a:pt x="254" y="142"/>
                  </a:cubicBezTo>
                  <a:cubicBezTo>
                    <a:pt x="142" y="254"/>
                    <a:pt x="142" y="254"/>
                    <a:pt x="142" y="254"/>
                  </a:cubicBezTo>
                  <a:cubicBezTo>
                    <a:pt x="135" y="260"/>
                    <a:pt x="125" y="260"/>
                    <a:pt x="118" y="254"/>
                  </a:cubicBezTo>
                  <a:cubicBezTo>
                    <a:pt x="6" y="142"/>
                    <a:pt x="6" y="142"/>
                    <a:pt x="6" y="142"/>
                  </a:cubicBezTo>
                </a:path>
              </a:pathLst>
            </a:custGeom>
            <a:solidFill>
              <a:schemeClr val="accent3"/>
            </a:solidFill>
            <a:ln w="9525">
              <a:noFill/>
              <a:round/>
            </a:ln>
          </p:spPr>
          <p:txBody>
            <a:bodyPr vert="horz" wrap="square" lIns="91440" tIns="45720" rIns="91440" bIns="45720" numCol="1" anchor="t" anchorCtr="false" compatLnSpc="true"/>
            <a:lstStyle/>
            <a:p>
              <a:endParaRPr lang="zh-CN" altLang="en-US"/>
            </a:p>
          </p:txBody>
        </p:sp>
        <p:sp>
          <p:nvSpPr>
            <p:cNvPr id="62" name="Freeform 32"/>
            <p:cNvSpPr>
              <a:spLocks noEditPoints="true"/>
            </p:cNvSpPr>
            <p:nvPr/>
          </p:nvSpPr>
          <p:spPr bwMode="auto">
            <a:xfrm rot="16200000">
              <a:off x="8002977" y="3674899"/>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chemeClr val="accent1"/>
            </a:solidFill>
            <a:ln w="9525">
              <a:solidFill>
                <a:schemeClr val="accent1"/>
              </a:solidFill>
              <a:round/>
            </a:ln>
          </p:spPr>
          <p:txBody>
            <a:bodyPr vert="horz" wrap="square" lIns="91440" tIns="45720" rIns="91440" bIns="45720" numCol="1" anchor="t" anchorCtr="false" compatLnSpc="true"/>
            <a:lstStyle/>
            <a:p>
              <a:endParaRPr lang="zh-CN" altLang="en-US"/>
            </a:p>
          </p:txBody>
        </p:sp>
        <p:sp>
          <p:nvSpPr>
            <p:cNvPr id="63" name="Freeform 33"/>
            <p:cNvSpPr/>
            <p:nvPr/>
          </p:nvSpPr>
          <p:spPr bwMode="auto">
            <a:xfrm rot="16200000">
              <a:off x="6885138" y="2599716"/>
              <a:ext cx="762791" cy="1518054"/>
            </a:xfrm>
            <a:custGeom>
              <a:avLst/>
              <a:gdLst>
                <a:gd name="T0" fmla="*/ 0 w 128"/>
                <a:gd name="T1" fmla="*/ 0 h 256"/>
                <a:gd name="T2" fmla="*/ 0 w 128"/>
                <a:gd name="T3" fmla="*/ 256 h 256"/>
                <a:gd name="T4" fmla="*/ 11 w 128"/>
                <a:gd name="T5" fmla="*/ 252 h 256"/>
                <a:gd name="T6" fmla="*/ 11 w 128"/>
                <a:gd name="T7" fmla="*/ 252 h 256"/>
                <a:gd name="T8" fmla="*/ 11 w 128"/>
                <a:gd name="T9" fmla="*/ 252 h 256"/>
                <a:gd name="T10" fmla="*/ 11 w 128"/>
                <a:gd name="T11" fmla="*/ 252 h 256"/>
                <a:gd name="T12" fmla="*/ 11 w 128"/>
                <a:gd name="T13" fmla="*/ 252 h 256"/>
                <a:gd name="T14" fmla="*/ 123 w 128"/>
                <a:gd name="T15" fmla="*/ 140 h 256"/>
                <a:gd name="T16" fmla="*/ 128 w 128"/>
                <a:gd name="T17" fmla="*/ 128 h 256"/>
                <a:gd name="T18" fmla="*/ 123 w 128"/>
                <a:gd name="T19" fmla="*/ 116 h 256"/>
                <a:gd name="T20" fmla="*/ 11 w 128"/>
                <a:gd name="T21" fmla="*/ 4 h 256"/>
                <a:gd name="T22" fmla="*/ 11 w 128"/>
                <a:gd name="T23" fmla="*/ 4 h 256"/>
                <a:gd name="T24" fmla="*/ 0 w 128"/>
                <a:gd name="T25"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56">
                  <a:moveTo>
                    <a:pt x="0" y="0"/>
                  </a:moveTo>
                  <a:cubicBezTo>
                    <a:pt x="0" y="256"/>
                    <a:pt x="0" y="256"/>
                    <a:pt x="0" y="256"/>
                  </a:cubicBezTo>
                  <a:cubicBezTo>
                    <a:pt x="4" y="256"/>
                    <a:pt x="8" y="255"/>
                    <a:pt x="11" y="252"/>
                  </a:cubicBezTo>
                  <a:cubicBezTo>
                    <a:pt x="11" y="252"/>
                    <a:pt x="11" y="252"/>
                    <a:pt x="11" y="252"/>
                  </a:cubicBezTo>
                  <a:cubicBezTo>
                    <a:pt x="11" y="252"/>
                    <a:pt x="11" y="252"/>
                    <a:pt x="11" y="252"/>
                  </a:cubicBezTo>
                  <a:cubicBezTo>
                    <a:pt x="11" y="252"/>
                    <a:pt x="11" y="252"/>
                    <a:pt x="11" y="252"/>
                  </a:cubicBezTo>
                  <a:cubicBezTo>
                    <a:pt x="11" y="252"/>
                    <a:pt x="11" y="252"/>
                    <a:pt x="11" y="252"/>
                  </a:cubicBezTo>
                  <a:cubicBezTo>
                    <a:pt x="123" y="140"/>
                    <a:pt x="123" y="140"/>
                    <a:pt x="123" y="140"/>
                  </a:cubicBezTo>
                  <a:cubicBezTo>
                    <a:pt x="126" y="137"/>
                    <a:pt x="128" y="132"/>
                    <a:pt x="128" y="128"/>
                  </a:cubicBezTo>
                  <a:cubicBezTo>
                    <a:pt x="128" y="124"/>
                    <a:pt x="126" y="119"/>
                    <a:pt x="123" y="116"/>
                  </a:cubicBezTo>
                  <a:cubicBezTo>
                    <a:pt x="11" y="4"/>
                    <a:pt x="11" y="4"/>
                    <a:pt x="11" y="4"/>
                  </a:cubicBezTo>
                  <a:cubicBezTo>
                    <a:pt x="11" y="4"/>
                    <a:pt x="11" y="4"/>
                    <a:pt x="11" y="4"/>
                  </a:cubicBezTo>
                  <a:cubicBezTo>
                    <a:pt x="8" y="1"/>
                    <a:pt x="4" y="0"/>
                    <a:pt x="0" y="0"/>
                  </a:cubicBezTo>
                </a:path>
              </a:pathLst>
            </a:custGeom>
            <a:solidFill>
              <a:schemeClr val="accent3"/>
            </a:solidFill>
            <a:ln>
              <a:noFill/>
            </a:ln>
          </p:spPr>
          <p:txBody>
            <a:bodyPr vert="horz" wrap="square" lIns="91440" tIns="45720" rIns="91440" bIns="45720" numCol="1" anchor="t" anchorCtr="false" compatLnSpc="true"/>
            <a:lstStyle/>
            <a:p>
              <a:endParaRPr lang="zh-CN" altLang="en-US"/>
            </a:p>
          </p:txBody>
        </p:sp>
        <p:sp>
          <p:nvSpPr>
            <p:cNvPr id="64" name="文本框 5"/>
            <p:cNvSpPr txBox="true"/>
            <p:nvPr/>
          </p:nvSpPr>
          <p:spPr>
            <a:xfrm>
              <a:off x="6871772" y="3288422"/>
              <a:ext cx="732893" cy="1077218"/>
            </a:xfrm>
            <a:prstGeom prst="rect">
              <a:avLst/>
            </a:prstGeom>
            <a:noFill/>
          </p:spPr>
          <p:txBody>
            <a:bodyPr wrap="none" rtlCol="0">
              <a:spAutoFit/>
            </a:bodyPr>
            <a:lstStyle/>
            <a:p>
              <a:r>
                <a:rPr lang="en-US" altLang="zh-CN" sz="1400" dirty="0" smtClean="0">
                  <a:solidFill>
                    <a:schemeClr val="bg1"/>
                  </a:solidFill>
                  <a:latin typeface="Arial Unicode MS" pitchFamily="34" charset="-122"/>
                  <a:ea typeface="Arial Unicode MS" pitchFamily="34" charset="-122"/>
                  <a:cs typeface="Arial Unicode MS" pitchFamily="34" charset="-122"/>
                </a:rPr>
                <a:t>STEP</a:t>
              </a:r>
              <a:r>
                <a:rPr lang="en-US" altLang="zh-CN" sz="2400" dirty="0" smtClean="0">
                  <a:solidFill>
                    <a:schemeClr val="bg1"/>
                  </a:solidFill>
                  <a:latin typeface="Impact" panose="020B0806030902050204" pitchFamily="34" charset="0"/>
                </a:rPr>
                <a:t> </a:t>
              </a:r>
              <a:endParaRPr lang="en-US" altLang="zh-CN" sz="2400" dirty="0" smtClean="0">
                <a:solidFill>
                  <a:schemeClr val="bg1"/>
                </a:solidFill>
                <a:latin typeface="Impact" panose="020B0806030902050204" pitchFamily="34" charset="0"/>
              </a:endParaRPr>
            </a:p>
            <a:p>
              <a:r>
                <a:rPr lang="en-US" altLang="zh-CN" sz="4000" dirty="0" smtClean="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grpSp>
      <p:sp>
        <p:nvSpPr>
          <p:cNvPr id="65" name="文本框 30"/>
          <p:cNvSpPr txBox="true"/>
          <p:nvPr/>
        </p:nvSpPr>
        <p:spPr>
          <a:xfrm>
            <a:off x="7193566" y="477685"/>
            <a:ext cx="1755976" cy="460375"/>
          </a:xfrm>
          <a:prstGeom prst="rect">
            <a:avLst/>
          </a:prstGeom>
          <a:noFill/>
        </p:spPr>
        <p:txBody>
          <a:bodyPr wrap="square" rtlCol="0">
            <a:spAutoFit/>
          </a:bodyPr>
          <a:lstStyle/>
          <a:p>
            <a:pPr algn="ctr"/>
            <a:r>
              <a:rPr lang="zh-CN" altLang="en-US" b="1" dirty="0">
                <a:solidFill>
                  <a:schemeClr val="tx1">
                    <a:lumMod val="75000"/>
                    <a:lumOff val="25000"/>
                  </a:schemeClr>
                </a:solidFill>
                <a:latin typeface="+mj-ea"/>
                <a:ea typeface="+mj-ea"/>
              </a:rPr>
              <a:t>督办平台</a:t>
            </a:r>
            <a:endParaRPr lang="zh-CN" altLang="en-US" b="1" dirty="0">
              <a:solidFill>
                <a:schemeClr val="tx1">
                  <a:lumMod val="75000"/>
                  <a:lumOff val="25000"/>
                </a:schemeClr>
              </a:solidFill>
              <a:latin typeface="+mj-ea"/>
              <a:ea typeface="+mj-ea"/>
            </a:endParaRPr>
          </a:p>
        </p:txBody>
      </p:sp>
      <p:graphicFrame>
        <p:nvGraphicFramePr>
          <p:cNvPr id="2" name="表格 1"/>
          <p:cNvGraphicFramePr/>
          <p:nvPr>
            <p:custDataLst>
              <p:tags r:id="rId1"/>
            </p:custDataLst>
          </p:nvPr>
        </p:nvGraphicFramePr>
        <p:xfrm>
          <a:off x="6439535" y="909320"/>
          <a:ext cx="3761740" cy="5976620"/>
        </p:xfrm>
        <a:graphic>
          <a:graphicData uri="http://schemas.openxmlformats.org/drawingml/2006/table">
            <a:tbl>
              <a:tblPr firstRow="true" bandRow="true">
                <a:tableStyleId>{5C22544A-7EE6-4342-B048-85BDC9FD1C3A}</a:tableStyleId>
              </a:tblPr>
              <a:tblGrid>
                <a:gridCol w="281940"/>
                <a:gridCol w="113030"/>
                <a:gridCol w="111760"/>
                <a:gridCol w="112395"/>
                <a:gridCol w="111760"/>
                <a:gridCol w="112395"/>
                <a:gridCol w="113030"/>
                <a:gridCol w="111760"/>
                <a:gridCol w="112395"/>
                <a:gridCol w="111760"/>
                <a:gridCol w="112395"/>
                <a:gridCol w="112395"/>
                <a:gridCol w="111760"/>
                <a:gridCol w="112395"/>
                <a:gridCol w="112395"/>
                <a:gridCol w="111760"/>
                <a:gridCol w="113030"/>
                <a:gridCol w="111760"/>
                <a:gridCol w="112395"/>
                <a:gridCol w="112395"/>
                <a:gridCol w="111760"/>
                <a:gridCol w="113030"/>
                <a:gridCol w="111760"/>
                <a:gridCol w="112395"/>
                <a:gridCol w="111760"/>
                <a:gridCol w="80645"/>
                <a:gridCol w="144145"/>
                <a:gridCol w="112395"/>
                <a:gridCol w="112395"/>
                <a:gridCol w="112395"/>
                <a:gridCol w="111760"/>
                <a:gridCol w="112395"/>
              </a:tblGrid>
              <a:tr h="210820">
                <a:tc gridSpan="32">
                  <a:txBody>
                    <a:bodyPr/>
                    <a:p>
                      <a:pPr indent="0" algn="ctr">
                        <a:buNone/>
                      </a:pPr>
                      <a:r>
                        <a:rPr lang="zh-CN" sz="1000" b="0">
                          <a:solidFill>
                            <a:srgbClr val="000000"/>
                          </a:solidFill>
                          <a:latin typeface="Arial" panose="02080604020202020204" pitchFamily="34" charset="0"/>
                          <a:ea typeface="宋体" pitchFamily="2" charset="-122"/>
                        </a:rPr>
                        <a:t>督办事项情况公示</a:t>
                      </a:r>
                      <a:endParaRPr lang="en-US" altLang="en-US" sz="1000" b="0">
                        <a:solidFill>
                          <a:srgbClr val="000000"/>
                        </a:solidFill>
                        <a:latin typeface="宋体" pitchFamily="2" charset="-122"/>
                      </a:endParaRPr>
                    </a:p>
                  </a:txBody>
                  <a:tcPr marL="12700" marR="12700" marT="12700" vert="horz" anchor="ctr" anchorCtr="false">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T cap="flat">
                      <a:noFill/>
                    </a:lnT>
                    <a:lnB w="6350" cap="flat" cmpd="sng">
                      <a:solidFill>
                        <a:srgbClr val="000000"/>
                      </a:solidFill>
                      <a:prstDash val="solid"/>
                      <a:headEnd type="none" w="med" len="med"/>
                      <a:tailEnd type="none" w="med" len="med"/>
                    </a:lnB>
                  </a:tcPr>
                </a:tc>
                <a:tc hMerge="true">
                  <a:tcPr>
                    <a:lnR cap="flat">
                      <a:noFill/>
                    </a:lnR>
                    <a:lnT cap="flat">
                      <a:noFill/>
                    </a:lnT>
                    <a:lnB w="6350" cap="flat" cmpd="sng">
                      <a:solidFill>
                        <a:srgbClr val="000000"/>
                      </a:solidFill>
                      <a:prstDash val="solid"/>
                      <a:headEnd type="none" w="med" len="med"/>
                      <a:tailEnd type="none" w="med" len="med"/>
                    </a:lnB>
                  </a:tcPr>
                </a:tc>
              </a:tr>
              <a:tr h="149860">
                <a:tc rowSpan="2">
                  <a:txBody>
                    <a:bodyPr/>
                    <a:p>
                      <a:pPr indent="0" algn="ctr">
                        <a:buNone/>
                      </a:pPr>
                      <a:r>
                        <a:rPr lang="zh-CN" sz="600" b="1">
                          <a:solidFill>
                            <a:srgbClr val="000000"/>
                          </a:solidFill>
                          <a:latin typeface="Arial" panose="02080604020202020204" pitchFamily="34" charset="0"/>
                          <a:ea typeface="宋体" pitchFamily="2" charset="-122"/>
                        </a:rPr>
                        <a:t>科室</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gridSpan="31">
                  <a:txBody>
                    <a:bodyPr/>
                    <a:p>
                      <a:pPr indent="0" algn="ctr">
                        <a:buNone/>
                      </a:pPr>
                      <a:r>
                        <a:rPr lang="zh-CN" sz="600" b="1">
                          <a:solidFill>
                            <a:srgbClr val="000000"/>
                          </a:solidFill>
                          <a:latin typeface="Arial" panose="02080604020202020204" pitchFamily="34" charset="0"/>
                          <a:ea typeface="宋体" pitchFamily="2" charset="-122"/>
                        </a:rPr>
                        <a:t>时间</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true">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515620">
                <a:tc vMerge="true">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indent="0" algn="ctr">
                        <a:buNone/>
                      </a:pPr>
                      <a:r>
                        <a:rPr lang="zh-CN" sz="600" b="1">
                          <a:solidFill>
                            <a:srgbClr val="000000"/>
                          </a:solidFill>
                          <a:latin typeface="Arial" panose="02080604020202020204" pitchFamily="34" charset="0"/>
                          <a:ea typeface="宋体" pitchFamily="2" charset="-122"/>
                        </a:rPr>
                        <a:t>7月1日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7月3日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7月4日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7月5日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7月6日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7月7日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7月8日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7月9日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7月10日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7月11日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7月12日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7月13日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7月14日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7月15日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7月16日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7月17日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7月18日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7月19日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7月20日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7月21日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7月22日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7月23日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7月24日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7月25日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7月26日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7月27日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7月28日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7月29日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7月30日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600" b="1">
                          <a:solidFill>
                            <a:srgbClr val="000000"/>
                          </a:solidFill>
                          <a:latin typeface="Arial" panose="02080604020202020204" pitchFamily="34" charset="0"/>
                          <a:ea typeface="宋体" pitchFamily="2" charset="-122"/>
                        </a:rPr>
                        <a:t>7月31日</a:t>
                      </a:r>
                      <a:endParaRPr lang="en-US" altLang="en-US" sz="600" b="1">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2740">
                <a:tc>
                  <a:txBody>
                    <a:bodyPr/>
                    <a:p>
                      <a:pPr indent="0" algn="ctr">
                        <a:buNone/>
                      </a:pPr>
                      <a:r>
                        <a:rPr lang="zh-CN" sz="600" b="0">
                          <a:solidFill>
                            <a:srgbClr val="000000"/>
                          </a:solidFill>
                          <a:latin typeface="Arial" panose="02080604020202020204" pitchFamily="34" charset="0"/>
                          <a:ea typeface="宋体" pitchFamily="2" charset="-122"/>
                        </a:rPr>
                        <a:t>党委办公室（团委 )</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24180">
                <a:tc>
                  <a:txBody>
                    <a:bodyPr/>
                    <a:p>
                      <a:pPr indent="0" algn="ctr">
                        <a:buNone/>
                      </a:pPr>
                      <a:r>
                        <a:rPr lang="zh-CN" sz="600" b="0">
                          <a:solidFill>
                            <a:srgbClr val="000000"/>
                          </a:solidFill>
                          <a:latin typeface="Arial" panose="02080604020202020204" pitchFamily="34" charset="0"/>
                          <a:ea typeface="宋体" pitchFamily="2" charset="-122"/>
                        </a:rPr>
                        <a:t>中心办公室（审计科）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2740">
                <a:tc>
                  <a:txBody>
                    <a:bodyPr/>
                    <a:p>
                      <a:pPr indent="0" algn="ctr">
                        <a:buNone/>
                      </a:pPr>
                      <a:r>
                        <a:rPr lang="zh-CN" sz="600" b="0">
                          <a:solidFill>
                            <a:srgbClr val="000000"/>
                          </a:solidFill>
                          <a:latin typeface="Arial" panose="02080604020202020204" pitchFamily="34" charset="0"/>
                          <a:ea typeface="宋体" pitchFamily="2" charset="-122"/>
                        </a:rPr>
                        <a:t>纪检监察办公室</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2740">
                <a:tc>
                  <a:txBody>
                    <a:bodyPr/>
                    <a:p>
                      <a:pPr indent="0" algn="ctr">
                        <a:buNone/>
                      </a:pPr>
                      <a:r>
                        <a:rPr lang="zh-CN" sz="600" b="0">
                          <a:solidFill>
                            <a:srgbClr val="000000"/>
                          </a:solidFill>
                          <a:latin typeface="Arial" panose="02080604020202020204" pitchFamily="34" charset="0"/>
                          <a:ea typeface="宋体" pitchFamily="2" charset="-122"/>
                        </a:rPr>
                        <a:t>公共关系和宣传科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49860">
                <a:tc>
                  <a:txBody>
                    <a:bodyPr/>
                    <a:p>
                      <a:pPr indent="0" algn="ctr">
                        <a:buNone/>
                      </a:pPr>
                      <a:r>
                        <a:rPr lang="zh-CN" sz="600" b="0">
                          <a:solidFill>
                            <a:srgbClr val="000000"/>
                          </a:solidFill>
                          <a:latin typeface="Arial" panose="02080604020202020204" pitchFamily="34" charset="0"/>
                          <a:ea typeface="宋体" pitchFamily="2" charset="-122"/>
                        </a:rPr>
                        <a:t>人事科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49860">
                <a:tc>
                  <a:txBody>
                    <a:bodyPr/>
                    <a:p>
                      <a:pPr indent="0" algn="ctr">
                        <a:buNone/>
                      </a:pPr>
                      <a:r>
                        <a:rPr lang="zh-CN" sz="600" b="0">
                          <a:solidFill>
                            <a:srgbClr val="000000"/>
                          </a:solidFill>
                          <a:latin typeface="Arial" panose="02080604020202020204" pitchFamily="34" charset="0"/>
                          <a:ea typeface="宋体" pitchFamily="2" charset="-122"/>
                        </a:rPr>
                        <a:t>财务科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49860">
                <a:tc>
                  <a:txBody>
                    <a:bodyPr/>
                    <a:p>
                      <a:pPr indent="0" algn="ctr">
                        <a:buNone/>
                      </a:pPr>
                      <a:r>
                        <a:rPr lang="zh-CN" sz="600" b="0">
                          <a:solidFill>
                            <a:srgbClr val="000000"/>
                          </a:solidFill>
                          <a:latin typeface="Arial" panose="02080604020202020204" pitchFamily="34" charset="0"/>
                          <a:ea typeface="宋体" pitchFamily="2" charset="-122"/>
                        </a:rPr>
                        <a:t>科教科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2740">
                <a:tc>
                  <a:txBody>
                    <a:bodyPr/>
                    <a:p>
                      <a:pPr indent="0" algn="ctr">
                        <a:buNone/>
                      </a:pPr>
                      <a:r>
                        <a:rPr lang="zh-CN" sz="600" b="0">
                          <a:solidFill>
                            <a:srgbClr val="000000"/>
                          </a:solidFill>
                          <a:latin typeface="Arial" panose="02080604020202020204" pitchFamily="34" charset="0"/>
                          <a:ea typeface="宋体" pitchFamily="2" charset="-122"/>
                        </a:rPr>
                        <a:t>医务科（应急办公室）</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2740">
                <a:tc>
                  <a:txBody>
                    <a:bodyPr/>
                    <a:p>
                      <a:pPr indent="0" algn="ctr">
                        <a:buNone/>
                      </a:pPr>
                      <a:r>
                        <a:rPr lang="zh-CN" sz="600" b="0">
                          <a:solidFill>
                            <a:srgbClr val="000000"/>
                          </a:solidFill>
                          <a:latin typeface="Arial" panose="02080604020202020204" pitchFamily="34" charset="0"/>
                          <a:ea typeface="宋体" pitchFamily="2" charset="-122"/>
                        </a:rPr>
                        <a:t>网络管理和质控科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1300">
                <a:tc>
                  <a:txBody>
                    <a:bodyPr/>
                    <a:p>
                      <a:pPr indent="0" algn="ctr">
                        <a:buNone/>
                      </a:pPr>
                      <a:r>
                        <a:rPr lang="zh-CN" sz="600" b="0">
                          <a:solidFill>
                            <a:srgbClr val="000000"/>
                          </a:solidFill>
                          <a:latin typeface="Arial" panose="02080604020202020204" pitchFamily="34" charset="0"/>
                          <a:ea typeface="宋体" pitchFamily="2" charset="-122"/>
                        </a:rPr>
                        <a:t>数据和信息科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49860">
                <a:tc>
                  <a:txBody>
                    <a:bodyPr/>
                    <a:p>
                      <a:pPr indent="0" algn="ctr">
                        <a:buNone/>
                      </a:pPr>
                      <a:r>
                        <a:rPr lang="zh-CN" sz="600" b="0">
                          <a:solidFill>
                            <a:srgbClr val="000000"/>
                          </a:solidFill>
                          <a:latin typeface="Arial" panose="02080604020202020204" pitchFamily="34" charset="0"/>
                          <a:ea typeface="宋体" pitchFamily="2" charset="-122"/>
                        </a:rPr>
                        <a:t>车管科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49860">
                <a:tc>
                  <a:txBody>
                    <a:bodyPr/>
                    <a:p>
                      <a:pPr indent="0" algn="ctr">
                        <a:buNone/>
                      </a:pPr>
                      <a:r>
                        <a:rPr lang="zh-CN" sz="600" b="0">
                          <a:solidFill>
                            <a:srgbClr val="000000"/>
                          </a:solidFill>
                          <a:latin typeface="Arial" panose="02080604020202020204" pitchFamily="34" charset="0"/>
                          <a:ea typeface="宋体" pitchFamily="2" charset="-122"/>
                        </a:rPr>
                        <a:t>药械科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1300">
                <a:tc>
                  <a:txBody>
                    <a:bodyPr/>
                    <a:p>
                      <a:pPr indent="0" algn="ctr">
                        <a:buNone/>
                      </a:pPr>
                      <a:r>
                        <a:rPr lang="zh-CN" sz="600" b="0">
                          <a:solidFill>
                            <a:srgbClr val="000000"/>
                          </a:solidFill>
                          <a:latin typeface="Arial" panose="02080604020202020204" pitchFamily="34" charset="0"/>
                          <a:ea typeface="宋体" pitchFamily="2" charset="-122"/>
                        </a:rPr>
                        <a:t>后勤保卫科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1300">
                <a:tc>
                  <a:txBody>
                    <a:bodyPr/>
                    <a:p>
                      <a:pPr indent="0" algn="ctr">
                        <a:buNone/>
                      </a:pPr>
                      <a:r>
                        <a:rPr lang="zh-CN" sz="600" b="0">
                          <a:solidFill>
                            <a:srgbClr val="000000"/>
                          </a:solidFill>
                          <a:latin typeface="Arial" panose="02080604020202020204" pitchFamily="34" charset="0"/>
                          <a:ea typeface="宋体" pitchFamily="2" charset="-122"/>
                        </a:rPr>
                        <a:t>工会办公室</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1300">
                <a:tc>
                  <a:txBody>
                    <a:bodyPr/>
                    <a:p>
                      <a:pPr indent="0" algn="ctr">
                        <a:buNone/>
                      </a:pPr>
                      <a:r>
                        <a:rPr lang="zh-CN" sz="600" b="0">
                          <a:solidFill>
                            <a:srgbClr val="000000"/>
                          </a:solidFill>
                          <a:latin typeface="Arial" panose="02080604020202020204" pitchFamily="34" charset="0"/>
                          <a:ea typeface="宋体" pitchFamily="2" charset="-122"/>
                        </a:rPr>
                        <a:t>建设办公室</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1300">
                <a:tc>
                  <a:txBody>
                    <a:bodyPr/>
                    <a:p>
                      <a:pPr indent="0" algn="ctr">
                        <a:buNone/>
                      </a:pPr>
                      <a:r>
                        <a:rPr lang="zh-CN" sz="600" b="0">
                          <a:solidFill>
                            <a:srgbClr val="000000"/>
                          </a:solidFill>
                          <a:latin typeface="Arial" panose="02080604020202020204" pitchFamily="34" charset="0"/>
                          <a:ea typeface="宋体" pitchFamily="2" charset="-122"/>
                        </a:rPr>
                        <a:t>改革办公室</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1300">
                <a:tc>
                  <a:txBody>
                    <a:bodyPr/>
                    <a:p>
                      <a:pPr indent="0" algn="ctr">
                        <a:buNone/>
                      </a:pPr>
                      <a:r>
                        <a:rPr lang="zh-CN" sz="600" b="0">
                          <a:solidFill>
                            <a:srgbClr val="000000"/>
                          </a:solidFill>
                          <a:latin typeface="Arial" panose="02080604020202020204" pitchFamily="34" charset="0"/>
                          <a:ea typeface="宋体" pitchFamily="2" charset="-122"/>
                        </a:rPr>
                        <a:t>急救培训科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1300">
                <a:tc>
                  <a:txBody>
                    <a:bodyPr/>
                    <a:p>
                      <a:pPr indent="0" algn="ctr">
                        <a:buNone/>
                      </a:pPr>
                      <a:r>
                        <a:rPr lang="zh-CN" sz="600" b="0">
                          <a:solidFill>
                            <a:srgbClr val="000000"/>
                          </a:solidFill>
                          <a:latin typeface="Arial" panose="02080604020202020204" pitchFamily="34" charset="0"/>
                          <a:ea typeface="宋体" pitchFamily="2" charset="-122"/>
                        </a:rPr>
                        <a:t>感染性疾病科</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1300">
                <a:tc>
                  <a:txBody>
                    <a:bodyPr/>
                    <a:p>
                      <a:pPr indent="0" algn="ctr">
                        <a:buNone/>
                      </a:pPr>
                      <a:r>
                        <a:rPr lang="zh-CN" sz="600" b="0">
                          <a:solidFill>
                            <a:srgbClr val="000000"/>
                          </a:solidFill>
                          <a:latin typeface="Arial" panose="02080604020202020204" pitchFamily="34" charset="0"/>
                          <a:ea typeface="宋体" pitchFamily="2" charset="-122"/>
                        </a:rPr>
                        <a:t>调度指挥中心</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2740">
                <a:tc>
                  <a:txBody>
                    <a:bodyPr/>
                    <a:p>
                      <a:pPr indent="0" algn="ctr">
                        <a:buNone/>
                      </a:pPr>
                      <a:r>
                        <a:rPr lang="zh-CN" sz="600" b="0">
                          <a:solidFill>
                            <a:srgbClr val="000000"/>
                          </a:solidFill>
                          <a:latin typeface="Arial" panose="02080604020202020204" pitchFamily="34" charset="0"/>
                          <a:ea typeface="宋体" pitchFamily="2" charset="-122"/>
                        </a:rPr>
                        <a:t>东城急救中心站</a:t>
                      </a: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600" b="0">
                        <a:solidFill>
                          <a:srgbClr val="000000"/>
                        </a:solidFill>
                        <a:latin typeface="宋体" pitchFamily="2" charset="-122"/>
                      </a:endParaRPr>
                    </a:p>
                  </a:txBody>
                  <a:tcPr marL="12700" marR="12700" marT="12700" vert="horz" anchor="ctr" anchorCtr="false">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pSp>
        <p:nvGrpSpPr>
          <p:cNvPr id="67" name="组合 66"/>
          <p:cNvGrpSpPr/>
          <p:nvPr/>
        </p:nvGrpSpPr>
        <p:grpSpPr>
          <a:xfrm>
            <a:off x="10125168" y="5127006"/>
            <a:ext cx="1543146" cy="1553183"/>
            <a:chOff x="8841043" y="2969819"/>
            <a:chExt cx="1543146" cy="1553183"/>
          </a:xfrm>
        </p:grpSpPr>
        <p:sp>
          <p:nvSpPr>
            <p:cNvPr id="68" name="Freeform 31"/>
            <p:cNvSpPr/>
            <p:nvPr/>
          </p:nvSpPr>
          <p:spPr bwMode="auto">
            <a:xfrm rot="16200000">
              <a:off x="9232474" y="2595952"/>
              <a:ext cx="762791" cy="1525581"/>
            </a:xfrm>
            <a:custGeom>
              <a:avLst/>
              <a:gdLst>
                <a:gd name="T0" fmla="*/ 0 w 128"/>
                <a:gd name="T1" fmla="*/ 0 h 257"/>
                <a:gd name="T2" fmla="*/ 0 w 128"/>
                <a:gd name="T3" fmla="*/ 257 h 257"/>
                <a:gd name="T4" fmla="*/ 11 w 128"/>
                <a:gd name="T5" fmla="*/ 252 h 257"/>
                <a:gd name="T6" fmla="*/ 123 w 128"/>
                <a:gd name="T7" fmla="*/ 140 h 257"/>
                <a:gd name="T8" fmla="*/ 128 w 128"/>
                <a:gd name="T9" fmla="*/ 128 h 257"/>
                <a:gd name="T10" fmla="*/ 123 w 128"/>
                <a:gd name="T11" fmla="*/ 116 h 257"/>
                <a:gd name="T12" fmla="*/ 11 w 128"/>
                <a:gd name="T13" fmla="*/ 5 h 257"/>
                <a:gd name="T14" fmla="*/ 11 w 128"/>
                <a:gd name="T15" fmla="*/ 5 h 257"/>
                <a:gd name="T16" fmla="*/ 0 w 128"/>
                <a:gd name="T1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57">
                  <a:moveTo>
                    <a:pt x="0" y="0"/>
                  </a:moveTo>
                  <a:cubicBezTo>
                    <a:pt x="0" y="257"/>
                    <a:pt x="0" y="257"/>
                    <a:pt x="0" y="257"/>
                  </a:cubicBezTo>
                  <a:cubicBezTo>
                    <a:pt x="4" y="256"/>
                    <a:pt x="8" y="255"/>
                    <a:pt x="11" y="252"/>
                  </a:cubicBezTo>
                  <a:cubicBezTo>
                    <a:pt x="123" y="140"/>
                    <a:pt x="123" y="140"/>
                    <a:pt x="123" y="140"/>
                  </a:cubicBezTo>
                  <a:cubicBezTo>
                    <a:pt x="126" y="137"/>
                    <a:pt x="128" y="133"/>
                    <a:pt x="128" y="128"/>
                  </a:cubicBezTo>
                  <a:cubicBezTo>
                    <a:pt x="128" y="124"/>
                    <a:pt x="126" y="120"/>
                    <a:pt x="123" y="116"/>
                  </a:cubicBezTo>
                  <a:cubicBezTo>
                    <a:pt x="11" y="5"/>
                    <a:pt x="11" y="5"/>
                    <a:pt x="11" y="5"/>
                  </a:cubicBezTo>
                  <a:cubicBezTo>
                    <a:pt x="11" y="5"/>
                    <a:pt x="11" y="5"/>
                    <a:pt x="11" y="5"/>
                  </a:cubicBezTo>
                  <a:cubicBezTo>
                    <a:pt x="8" y="2"/>
                    <a:pt x="4" y="0"/>
                    <a:pt x="0" y="0"/>
                  </a:cubicBezTo>
                </a:path>
              </a:pathLst>
            </a:custGeom>
            <a:solidFill>
              <a:schemeClr val="accent4"/>
            </a:solidFill>
            <a:ln>
              <a:noFill/>
            </a:ln>
          </p:spPr>
          <p:txBody>
            <a:bodyPr vert="horz" wrap="square" lIns="91440" tIns="45720" rIns="91440" bIns="45720" numCol="1" anchor="t" anchorCtr="false" compatLnSpc="true"/>
            <a:lstStyle/>
            <a:p>
              <a:endParaRPr lang="zh-CN" altLang="en-US"/>
            </a:p>
          </p:txBody>
        </p:sp>
        <p:grpSp>
          <p:nvGrpSpPr>
            <p:cNvPr id="69" name="组合 68"/>
            <p:cNvGrpSpPr/>
            <p:nvPr/>
          </p:nvGrpSpPr>
          <p:grpSpPr>
            <a:xfrm>
              <a:off x="8841043" y="2969819"/>
              <a:ext cx="1543146" cy="1553183"/>
              <a:chOff x="8841043" y="2969819"/>
              <a:chExt cx="1543146" cy="1553183"/>
            </a:xfrm>
          </p:grpSpPr>
          <p:sp>
            <p:nvSpPr>
              <p:cNvPr id="70" name="Freeform 18"/>
              <p:cNvSpPr/>
              <p:nvPr/>
            </p:nvSpPr>
            <p:spPr bwMode="auto">
              <a:xfrm rot="16200000">
                <a:off x="8836024" y="2974838"/>
                <a:ext cx="1553183" cy="1543146"/>
              </a:xfrm>
              <a:custGeom>
                <a:avLst/>
                <a:gdLst>
                  <a:gd name="T0" fmla="*/ 6 w 260"/>
                  <a:gd name="T1" fmla="*/ 142 h 260"/>
                  <a:gd name="T2" fmla="*/ 6 w 260"/>
                  <a:gd name="T3" fmla="*/ 118 h 260"/>
                  <a:gd name="T4" fmla="*/ 118 w 260"/>
                  <a:gd name="T5" fmla="*/ 7 h 260"/>
                  <a:gd name="T6" fmla="*/ 142 w 260"/>
                  <a:gd name="T7" fmla="*/ 7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solidFill>
                <a:schemeClr val="accent4"/>
              </a:solidFill>
              <a:ln w="9525">
                <a:noFill/>
                <a:round/>
              </a:ln>
            </p:spPr>
            <p:txBody>
              <a:bodyPr vert="horz" wrap="square" lIns="91440" tIns="45720" rIns="91440" bIns="45720" numCol="1" anchor="t" anchorCtr="false" compatLnSpc="true"/>
              <a:lstStyle/>
              <a:p>
                <a:endParaRPr lang="zh-CN" altLang="en-US"/>
              </a:p>
            </p:txBody>
          </p:sp>
          <p:sp>
            <p:nvSpPr>
              <p:cNvPr id="71" name="文本框 5"/>
              <p:cNvSpPr txBox="true"/>
              <p:nvPr/>
            </p:nvSpPr>
            <p:spPr>
              <a:xfrm>
                <a:off x="9263210" y="3288422"/>
                <a:ext cx="716863" cy="1077218"/>
              </a:xfrm>
              <a:prstGeom prst="rect">
                <a:avLst/>
              </a:prstGeom>
              <a:noFill/>
            </p:spPr>
            <p:txBody>
              <a:bodyPr wrap="none" rtlCol="0">
                <a:spAutoFit/>
              </a:bodyPr>
              <a:lstStyle/>
              <a:p>
                <a:r>
                  <a:rPr lang="en-US" altLang="zh-CN" sz="1400" dirty="0" smtClean="0">
                    <a:solidFill>
                      <a:schemeClr val="bg1"/>
                    </a:solidFill>
                    <a:latin typeface="Arial Unicode MS" pitchFamily="34" charset="-122"/>
                    <a:ea typeface="Arial Unicode MS" pitchFamily="34" charset="-122"/>
                    <a:cs typeface="Arial Unicode MS" pitchFamily="34" charset="-122"/>
                  </a:rPr>
                  <a:t>STEP</a:t>
                </a:r>
                <a:r>
                  <a:rPr lang="en-US" altLang="zh-CN" sz="2400" dirty="0" smtClean="0">
                    <a:solidFill>
                      <a:schemeClr val="bg1"/>
                    </a:solidFill>
                    <a:latin typeface="Impact" panose="020B0806030902050204" pitchFamily="34" charset="0"/>
                  </a:rPr>
                  <a:t> </a:t>
                </a:r>
                <a:endParaRPr lang="en-US" altLang="zh-CN" sz="2400" dirty="0" smtClean="0">
                  <a:solidFill>
                    <a:schemeClr val="bg1"/>
                  </a:solidFill>
                  <a:latin typeface="Impact" panose="020B0806030902050204" pitchFamily="34" charset="0"/>
                </a:endParaRPr>
              </a:p>
              <a:p>
                <a:r>
                  <a:rPr lang="en-US" altLang="zh-CN" sz="4000" dirty="0" smtClean="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grpSp>
      </p:grpSp>
      <p:sp>
        <p:nvSpPr>
          <p:cNvPr id="72" name="文本框 30"/>
          <p:cNvSpPr txBox="true"/>
          <p:nvPr/>
        </p:nvSpPr>
        <p:spPr>
          <a:xfrm>
            <a:off x="10135235" y="4365625"/>
            <a:ext cx="1762125" cy="460375"/>
          </a:xfrm>
          <a:prstGeom prst="rect">
            <a:avLst/>
          </a:prstGeom>
          <a:noFill/>
        </p:spPr>
        <p:txBody>
          <a:bodyPr wrap="square" rtlCol="0">
            <a:spAutoFit/>
          </a:bodyPr>
          <a:lstStyle/>
          <a:p>
            <a:pPr algn="ctr"/>
            <a:r>
              <a:rPr lang="zh-CN" altLang="en-US" b="1" dirty="0">
                <a:solidFill>
                  <a:schemeClr val="tx1">
                    <a:lumMod val="75000"/>
                    <a:lumOff val="25000"/>
                  </a:schemeClr>
                </a:solidFill>
                <a:latin typeface="+mj-ea"/>
                <a:ea typeface="+mj-ea"/>
              </a:rPr>
              <a:t>综合考评</a:t>
            </a:r>
            <a:endParaRPr lang="zh-CN" altLang="en-US" b="1" dirty="0">
              <a:solidFill>
                <a:schemeClr val="tx1">
                  <a:lumMod val="75000"/>
                  <a:lumOff val="25000"/>
                </a:schemeClr>
              </a:solidFill>
              <a:latin typeface="+mj-ea"/>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0-#ppt_w/2"/>
                                          </p:val>
                                        </p:tav>
                                        <p:tav tm="100000">
                                          <p:val>
                                            <p:strVal val="#ppt_x"/>
                                          </p:val>
                                        </p:tav>
                                      </p:tavLst>
                                    </p:anim>
                                    <p:anim calcmode="lin" valueType="num">
                                      <p:cBhvr additive="base">
                                        <p:cTn id="8" dur="2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p:tgtEl>
                                          <p:spTgt spid="31"/>
                                        </p:tgtEl>
                                        <p:attrNameLst>
                                          <p:attrName>ppt_y</p:attrName>
                                        </p:attrNameLst>
                                      </p:cBhvr>
                                      <p:tavLst>
                                        <p:tav tm="0">
                                          <p:val>
                                            <p:strVal val="#ppt_y+#ppt_h*1.125000"/>
                                          </p:val>
                                        </p:tav>
                                        <p:tav tm="100000">
                                          <p:val>
                                            <p:strVal val="#ppt_y"/>
                                          </p:val>
                                        </p:tav>
                                      </p:tavLst>
                                    </p:anim>
                                    <p:animEffect transition="in" filter="wipe(up)">
                                      <p:cBhvr>
                                        <p:cTn id="21" dur="500"/>
                                        <p:tgtEl>
                                          <p:spTgt spid="31"/>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childTnLst>
                          </p:cTn>
                        </p:par>
                        <p:par>
                          <p:cTn id="26" fill="hold">
                            <p:stCondLst>
                              <p:cond delay="250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52"/>
                                        </p:tgtEl>
                                        <p:attrNameLst>
                                          <p:attrName>style.visibility</p:attrName>
                                        </p:attrNameLst>
                                      </p:cBhvr>
                                      <p:to>
                                        <p:strVal val="visible"/>
                                      </p:to>
                                    </p:set>
                                    <p:animEffect transition="in" filter="fade">
                                      <p:cBhvr>
                                        <p:cTn id="29" dur="250"/>
                                        <p:tgtEl>
                                          <p:spTgt spid="52"/>
                                        </p:tgtEl>
                                      </p:cBhvr>
                                    </p:animEffect>
                                  </p:childTnLst>
                                </p:cTn>
                              </p:par>
                            </p:childTnLst>
                          </p:cTn>
                        </p:par>
                        <p:par>
                          <p:cTn id="30" fill="hold">
                            <p:stCondLst>
                              <p:cond delay="7725"/>
                            </p:stCondLst>
                            <p:childTnLst>
                              <p:par>
                                <p:cTn id="31" presetID="10" presetClass="entr" presetSubtype="0"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childTnLst>
                          </p:cTn>
                        </p:par>
                        <p:par>
                          <p:cTn id="34" fill="hold">
                            <p:stCondLst>
                              <p:cond delay="8225"/>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59"/>
                                        </p:tgtEl>
                                        <p:attrNameLst>
                                          <p:attrName>style.visibility</p:attrName>
                                        </p:attrNameLst>
                                      </p:cBhvr>
                                      <p:to>
                                        <p:strVal val="visible"/>
                                      </p:to>
                                    </p:set>
                                    <p:animEffect transition="in" filter="fade">
                                      <p:cBhvr>
                                        <p:cTn id="37" dur="250"/>
                                        <p:tgtEl>
                                          <p:spTgt spid="59"/>
                                        </p:tgtEl>
                                      </p:cBhvr>
                                    </p:animEffect>
                                  </p:childTnLst>
                                </p:cTn>
                              </p:par>
                            </p:childTnLst>
                          </p:cTn>
                        </p:par>
                        <p:par>
                          <p:cTn id="38" fill="hold">
                            <p:stCondLst>
                              <p:cond delay="12200"/>
                            </p:stCondLst>
                            <p:childTnLst>
                              <p:par>
                                <p:cTn id="39" presetID="12" presetClass="entr" presetSubtype="4" fill="hold" nodeType="after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p:tgtEl>
                                          <p:spTgt spid="60"/>
                                        </p:tgtEl>
                                        <p:attrNameLst>
                                          <p:attrName>ppt_y</p:attrName>
                                        </p:attrNameLst>
                                      </p:cBhvr>
                                      <p:tavLst>
                                        <p:tav tm="0">
                                          <p:val>
                                            <p:strVal val="#ppt_y+#ppt_h*1.125000"/>
                                          </p:val>
                                        </p:tav>
                                        <p:tav tm="100000">
                                          <p:val>
                                            <p:strVal val="#ppt_y"/>
                                          </p:val>
                                        </p:tav>
                                      </p:tavLst>
                                    </p:anim>
                                    <p:animEffect transition="in" filter="wipe(up)">
                                      <p:cBhvr>
                                        <p:cTn id="42" dur="500"/>
                                        <p:tgtEl>
                                          <p:spTgt spid="60"/>
                                        </p:tgtEl>
                                      </p:cBhvr>
                                    </p:animEffect>
                                  </p:childTnLst>
                                </p:cTn>
                              </p:par>
                            </p:childTnLst>
                          </p:cTn>
                        </p:par>
                        <p:par>
                          <p:cTn id="43" fill="hold">
                            <p:stCondLst>
                              <p:cond delay="12700"/>
                            </p:stCondLst>
                            <p:childTnLst>
                              <p:par>
                                <p:cTn id="44" presetID="10" presetClass="entr" presetSubtype="0"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childTnLst>
                          </p:cTn>
                        </p:par>
                        <p:par>
                          <p:cTn id="47" fill="hold">
                            <p:stCondLst>
                              <p:cond delay="13200"/>
                            </p:stCondLst>
                            <p:childTnLst>
                              <p:par>
                                <p:cTn id="48" presetID="12" presetClass="entr" presetSubtype="1" fill="hold" nodeType="after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500"/>
                                        <p:tgtEl>
                                          <p:spTgt spid="67"/>
                                        </p:tgtEl>
                                        <p:attrNameLst>
                                          <p:attrName>ppt_y</p:attrName>
                                        </p:attrNameLst>
                                      </p:cBhvr>
                                      <p:tavLst>
                                        <p:tav tm="0">
                                          <p:val>
                                            <p:strVal val="#ppt_y-#ppt_h*1.125000"/>
                                          </p:val>
                                        </p:tav>
                                        <p:tav tm="100000">
                                          <p:val>
                                            <p:strVal val="#ppt_y"/>
                                          </p:val>
                                        </p:tav>
                                      </p:tavLst>
                                    </p:anim>
                                    <p:animEffect transition="in" filter="wipe(down)">
                                      <p:cBhvr>
                                        <p:cTn id="51" dur="500"/>
                                        <p:tgtEl>
                                          <p:spTgt spid="67"/>
                                        </p:tgtEl>
                                      </p:cBhvr>
                                    </p:animEffect>
                                  </p:childTnLst>
                                </p:cTn>
                              </p:par>
                            </p:childTnLst>
                          </p:cTn>
                        </p:par>
                        <p:par>
                          <p:cTn id="52" fill="hold">
                            <p:stCondLst>
                              <p:cond delay="13700"/>
                            </p:stCondLst>
                            <p:childTnLst>
                              <p:par>
                                <p:cTn id="53" presetID="10" presetClass="entr" presetSubtype="0" fill="hold" grpId="0"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true"/>
      <p:bldP spid="51" grpId="0"/>
      <p:bldP spid="52" grpId="0"/>
      <p:bldP spid="58" grpId="0"/>
      <p:bldP spid="59" grpId="0"/>
      <p:bldP spid="65" grpId="0"/>
      <p:bldP spid="7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6"/>
          <p:cNvSpPr/>
          <p:nvPr/>
        </p:nvSpPr>
        <p:spPr bwMode="auto">
          <a:xfrm>
            <a:off x="606425" y="1436370"/>
            <a:ext cx="2261870" cy="2348230"/>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sp>
        <p:nvSpPr>
          <p:cNvPr id="17" name="TextBox 75"/>
          <p:cNvSpPr txBox="true"/>
          <p:nvPr/>
        </p:nvSpPr>
        <p:spPr>
          <a:xfrm>
            <a:off x="558274" y="141233"/>
            <a:ext cx="3240360" cy="120032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false"/>
                </a:gradFill>
                <a:effectLst/>
                <a:latin typeface="微软雅黑" panose="020B0503020204020204" charset="-122"/>
                <a:ea typeface="微软雅黑" panose="020B0503020204020204" charset="-122"/>
              </a:defRPr>
            </a:lvl1pPr>
            <a:lvl2pPr fontAlgn="base">
              <a:spcBef>
                <a:spcPct val="0"/>
              </a:spcBef>
              <a:spcAft>
                <a:spcPct val="0"/>
              </a:spcAft>
              <a:defRPr>
                <a:latin typeface="Arial" panose="02080604020202020204" pitchFamily="34" charset="0"/>
                <a:ea typeface="宋体" pitchFamily="2" charset="-122"/>
              </a:defRPr>
            </a:lvl2pPr>
            <a:lvl3pPr fontAlgn="base">
              <a:spcBef>
                <a:spcPct val="0"/>
              </a:spcBef>
              <a:spcAft>
                <a:spcPct val="0"/>
              </a:spcAft>
              <a:defRPr>
                <a:latin typeface="Arial" panose="02080604020202020204" pitchFamily="34" charset="0"/>
                <a:ea typeface="宋体" pitchFamily="2" charset="-122"/>
              </a:defRPr>
            </a:lvl3pPr>
            <a:lvl4pPr fontAlgn="base">
              <a:spcBef>
                <a:spcPct val="0"/>
              </a:spcBef>
              <a:spcAft>
                <a:spcPct val="0"/>
              </a:spcAft>
              <a:defRPr>
                <a:latin typeface="Arial" panose="02080604020202020204" pitchFamily="34" charset="0"/>
                <a:ea typeface="宋体" pitchFamily="2" charset="-122"/>
              </a:defRPr>
            </a:lvl4pPr>
            <a:lvl5pPr fontAlgn="base">
              <a:spcBef>
                <a:spcPct val="0"/>
              </a:spcBef>
              <a:spcAft>
                <a:spcPct val="0"/>
              </a:spcAft>
              <a:defRPr>
                <a:latin typeface="Arial" panose="02080604020202020204" pitchFamily="34" charset="0"/>
                <a:ea typeface="宋体" pitchFamily="2" charset="-122"/>
              </a:defRPr>
            </a:lvl5pPr>
            <a:lvl6pPr>
              <a:defRPr>
                <a:latin typeface="Arial" panose="02080604020202020204" pitchFamily="34" charset="0"/>
                <a:ea typeface="宋体" pitchFamily="2" charset="-122"/>
              </a:defRPr>
            </a:lvl6pPr>
            <a:lvl7pPr>
              <a:defRPr>
                <a:latin typeface="Arial" panose="02080604020202020204" pitchFamily="34" charset="0"/>
                <a:ea typeface="宋体" pitchFamily="2" charset="-122"/>
              </a:defRPr>
            </a:lvl7pPr>
            <a:lvl8pPr>
              <a:defRPr>
                <a:latin typeface="Arial" panose="02080604020202020204" pitchFamily="34" charset="0"/>
                <a:ea typeface="宋体" pitchFamily="2" charset="-122"/>
              </a:defRPr>
            </a:lvl8pPr>
            <a:lvl9pPr>
              <a:defRPr>
                <a:latin typeface="Arial" panose="02080604020202020204" pitchFamily="34" charset="0"/>
                <a:ea typeface="宋体" pitchFamily="2" charset="-122"/>
              </a:defRPr>
            </a:lvl9pPr>
          </a:lstStyle>
          <a:p>
            <a:r>
              <a:rPr lang="zh-CN" altLang="en-US" sz="7200" dirty="0" smtClean="0">
                <a:solidFill>
                  <a:schemeClr val="accent1"/>
                </a:solidFill>
                <a:effectLst>
                  <a:outerShdw blurRad="38100" dist="38100" dir="2700000" algn="tl">
                    <a:srgbClr val="000000">
                      <a:alpha val="43137"/>
                    </a:srgbClr>
                  </a:outerShdw>
                </a:effectLst>
                <a:latin typeface="+mn-ea"/>
                <a:ea typeface="+mn-ea"/>
              </a:rPr>
              <a:t> 目 录</a:t>
            </a:r>
            <a:endParaRPr lang="zh-CN" altLang="en-US" sz="7200" dirty="0">
              <a:solidFill>
                <a:schemeClr val="accent1"/>
              </a:solidFill>
              <a:effectLst>
                <a:outerShdw blurRad="38100" dist="38100" dir="2700000" algn="tl">
                  <a:srgbClr val="000000">
                    <a:alpha val="43137"/>
                  </a:srgbClr>
                </a:outerShdw>
              </a:effectLst>
              <a:latin typeface="+mn-ea"/>
              <a:ea typeface="+mn-ea"/>
            </a:endParaRPr>
          </a:p>
        </p:txBody>
      </p:sp>
      <p:grpSp>
        <p:nvGrpSpPr>
          <p:cNvPr id="38" name="组合 37"/>
          <p:cNvGrpSpPr/>
          <p:nvPr/>
        </p:nvGrpSpPr>
        <p:grpSpPr>
          <a:xfrm>
            <a:off x="4276090" y="1341755"/>
            <a:ext cx="7138670" cy="709930"/>
            <a:chOff x="6239222" y="837506"/>
            <a:chExt cx="5264469" cy="360040"/>
          </a:xfrm>
        </p:grpSpPr>
        <p:sp>
          <p:nvSpPr>
            <p:cNvPr id="39" name="平行四边形 38"/>
            <p:cNvSpPr/>
            <p:nvPr/>
          </p:nvSpPr>
          <p:spPr>
            <a:xfrm>
              <a:off x="6239222" y="837506"/>
              <a:ext cx="848730" cy="360040"/>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087952" y="837506"/>
              <a:ext cx="4415739" cy="360040"/>
            </a:xfrm>
            <a:prstGeom prst="parallelogram">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39"/>
          <p:cNvSpPr txBox="true"/>
          <p:nvPr/>
        </p:nvSpPr>
        <p:spPr>
          <a:xfrm>
            <a:off x="4315736" y="1373217"/>
            <a:ext cx="790153" cy="646331"/>
          </a:xfrm>
          <a:prstGeom prst="rect">
            <a:avLst/>
          </a:prstGeom>
          <a:noFill/>
        </p:spPr>
        <p:txBody>
          <a:bodyPr wrap="square" rtlCol="0">
            <a:spAutoFit/>
          </a:bodyPr>
          <a:lstStyle/>
          <a:p>
            <a:pPr algn="ctr"/>
            <a:r>
              <a:rPr lang="en-US" altLang="zh-CN" sz="3600" dirty="0" smtClean="0">
                <a:solidFill>
                  <a:schemeClr val="bg1"/>
                </a:solidFill>
                <a:latin typeface="Impact" panose="020B0806030902050204" pitchFamily="34" charset="0"/>
              </a:rPr>
              <a:t>01</a:t>
            </a:r>
            <a:endParaRPr lang="zh-CN" altLang="en-US" sz="3600" dirty="0">
              <a:solidFill>
                <a:schemeClr val="bg1"/>
              </a:solidFill>
              <a:latin typeface="Impact" panose="020B0806030902050204" pitchFamily="34" charset="0"/>
            </a:endParaRPr>
          </a:p>
        </p:txBody>
      </p:sp>
      <p:sp>
        <p:nvSpPr>
          <p:cNvPr id="42" name="TextBox 55"/>
          <p:cNvSpPr txBox="true"/>
          <p:nvPr/>
        </p:nvSpPr>
        <p:spPr bwMode="auto">
          <a:xfrm>
            <a:off x="5590383" y="1441981"/>
            <a:ext cx="5689600" cy="46037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charset="-122"/>
                <a:ea typeface="微软雅黑" panose="020B0503020204020204" charset="-122"/>
                <a:cs typeface="Arial" panose="02080604020202020204" pitchFamily="34" charset="0"/>
              </a:defRPr>
            </a:lvl1pPr>
          </a:lstStyle>
          <a:p>
            <a:pPr defTabSz="1625600"/>
            <a:r>
              <a:rPr lang="zh-CN" altLang="en-US" sz="2400" b="1" dirty="0">
                <a:solidFill>
                  <a:schemeClr val="accent1"/>
                </a:solidFill>
                <a:latin typeface="黑体" panose="02010609060101010101" charset="-122"/>
                <a:ea typeface="黑体" panose="02010609060101010101" charset="-122"/>
              </a:rPr>
              <a:t>深入学习市委十三次党代会会议精神</a:t>
            </a:r>
            <a:endParaRPr lang="zh-CN" altLang="en-US" sz="2400" b="1" dirty="0">
              <a:solidFill>
                <a:schemeClr val="accent1"/>
              </a:solidFill>
              <a:latin typeface="黑体" panose="02010609060101010101" charset="-122"/>
              <a:ea typeface="黑体" panose="02010609060101010101" charset="-122"/>
            </a:endParaRPr>
          </a:p>
        </p:txBody>
      </p:sp>
      <p:grpSp>
        <p:nvGrpSpPr>
          <p:cNvPr id="43" name="组合 42"/>
          <p:cNvGrpSpPr/>
          <p:nvPr/>
        </p:nvGrpSpPr>
        <p:grpSpPr>
          <a:xfrm>
            <a:off x="4276126" y="2411269"/>
            <a:ext cx="5923536" cy="709644"/>
            <a:chOff x="6239222" y="837506"/>
            <a:chExt cx="5264469" cy="360040"/>
          </a:xfrm>
        </p:grpSpPr>
        <p:sp>
          <p:nvSpPr>
            <p:cNvPr id="44" name="平行四边形 43"/>
            <p:cNvSpPr/>
            <p:nvPr/>
          </p:nvSpPr>
          <p:spPr>
            <a:xfrm>
              <a:off x="6239222" y="837506"/>
              <a:ext cx="848730" cy="360040"/>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087952" y="837506"/>
              <a:ext cx="4415739" cy="360040"/>
            </a:xfrm>
            <a:prstGeom prst="parallelogram">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4"/>
          <p:cNvSpPr txBox="true"/>
          <p:nvPr/>
        </p:nvSpPr>
        <p:spPr>
          <a:xfrm>
            <a:off x="4315736" y="2442924"/>
            <a:ext cx="790153" cy="646331"/>
          </a:xfrm>
          <a:prstGeom prst="rect">
            <a:avLst/>
          </a:prstGeom>
          <a:noFill/>
        </p:spPr>
        <p:txBody>
          <a:bodyPr wrap="square" rtlCol="0">
            <a:spAutoFit/>
          </a:bodyPr>
          <a:lstStyle/>
          <a:p>
            <a:pPr algn="ctr"/>
            <a:r>
              <a:rPr lang="en-US" altLang="zh-CN" sz="3600" dirty="0" smtClean="0">
                <a:solidFill>
                  <a:schemeClr val="bg1"/>
                </a:solidFill>
                <a:latin typeface="Impact" panose="020B0806030902050204" pitchFamily="34" charset="0"/>
              </a:rPr>
              <a:t>02</a:t>
            </a:r>
            <a:endParaRPr lang="zh-CN" altLang="en-US" sz="3600" dirty="0">
              <a:solidFill>
                <a:schemeClr val="bg1"/>
              </a:solidFill>
              <a:latin typeface="Impact" panose="020B0806030902050204" pitchFamily="34" charset="0"/>
            </a:endParaRPr>
          </a:p>
        </p:txBody>
      </p:sp>
      <p:sp>
        <p:nvSpPr>
          <p:cNvPr id="47" name="TextBox 13"/>
          <p:cNvSpPr txBox="true"/>
          <p:nvPr/>
        </p:nvSpPr>
        <p:spPr bwMode="auto">
          <a:xfrm>
            <a:off x="5909787" y="2495431"/>
            <a:ext cx="3624580" cy="46037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charset="-122"/>
                <a:ea typeface="微软雅黑" panose="020B0503020204020204" charset="-122"/>
                <a:cs typeface="Arial" panose="02080604020202020204" pitchFamily="34" charset="0"/>
              </a:defRPr>
            </a:lvl1pPr>
          </a:lstStyle>
          <a:p>
            <a:pPr defTabSz="1625600"/>
            <a:r>
              <a:rPr lang="zh-CN" altLang="en-US" sz="2400" b="1" dirty="0" smtClean="0">
                <a:solidFill>
                  <a:srgbClr val="FF0000"/>
                </a:solidFill>
                <a:latin typeface="黑体" panose="02010609060101010101" charset="-122"/>
                <a:ea typeface="黑体" panose="02010609060101010101" charset="-122"/>
              </a:rPr>
              <a:t>院前急救发展对标标准</a:t>
            </a:r>
            <a:endParaRPr lang="zh-CN" altLang="en-US" sz="2400" b="1" dirty="0" smtClean="0">
              <a:solidFill>
                <a:srgbClr val="FF0000"/>
              </a:solidFill>
              <a:latin typeface="黑体" panose="02010609060101010101" charset="-122"/>
              <a:ea typeface="黑体" panose="02010609060101010101" charset="-122"/>
            </a:endParaRPr>
          </a:p>
        </p:txBody>
      </p:sp>
      <p:grpSp>
        <p:nvGrpSpPr>
          <p:cNvPr id="48" name="组合 47"/>
          <p:cNvGrpSpPr/>
          <p:nvPr/>
        </p:nvGrpSpPr>
        <p:grpSpPr>
          <a:xfrm>
            <a:off x="4276126" y="3480976"/>
            <a:ext cx="5923536" cy="709644"/>
            <a:chOff x="6239222" y="837506"/>
            <a:chExt cx="5264469" cy="360040"/>
          </a:xfrm>
        </p:grpSpPr>
        <p:sp>
          <p:nvSpPr>
            <p:cNvPr id="49" name="平行四边形 48"/>
            <p:cNvSpPr/>
            <p:nvPr/>
          </p:nvSpPr>
          <p:spPr>
            <a:xfrm>
              <a:off x="6239222" y="837506"/>
              <a:ext cx="848730" cy="360040"/>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7087952" y="837506"/>
              <a:ext cx="4415739" cy="360040"/>
            </a:xfrm>
            <a:prstGeom prst="parallelogram">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49"/>
          <p:cNvSpPr txBox="true"/>
          <p:nvPr/>
        </p:nvSpPr>
        <p:spPr>
          <a:xfrm>
            <a:off x="4315736" y="3512631"/>
            <a:ext cx="790153" cy="646331"/>
          </a:xfrm>
          <a:prstGeom prst="rect">
            <a:avLst/>
          </a:prstGeom>
          <a:noFill/>
        </p:spPr>
        <p:txBody>
          <a:bodyPr wrap="square" rtlCol="0">
            <a:spAutoFit/>
          </a:bodyPr>
          <a:lstStyle/>
          <a:p>
            <a:pPr algn="ctr"/>
            <a:r>
              <a:rPr lang="en-US" altLang="zh-CN" sz="3600" dirty="0" smtClean="0">
                <a:solidFill>
                  <a:schemeClr val="bg1"/>
                </a:solidFill>
                <a:latin typeface="Impact" panose="020B0806030902050204" pitchFamily="34" charset="0"/>
              </a:rPr>
              <a:t>03</a:t>
            </a:r>
            <a:endParaRPr lang="zh-CN" altLang="en-US" sz="3600" dirty="0">
              <a:solidFill>
                <a:schemeClr val="bg1"/>
              </a:solidFill>
              <a:latin typeface="Impact" panose="020B0806030902050204" pitchFamily="34" charset="0"/>
            </a:endParaRPr>
          </a:p>
        </p:txBody>
      </p:sp>
      <p:sp>
        <p:nvSpPr>
          <p:cNvPr id="52" name="TextBox 55"/>
          <p:cNvSpPr txBox="true"/>
          <p:nvPr/>
        </p:nvSpPr>
        <p:spPr bwMode="auto">
          <a:xfrm>
            <a:off x="6158072" y="3575551"/>
            <a:ext cx="3128010" cy="46037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charset="-122"/>
                <a:ea typeface="微软雅黑" panose="020B0503020204020204" charset="-122"/>
                <a:cs typeface="Arial" panose="02080604020202020204" pitchFamily="34" charset="0"/>
              </a:defRPr>
            </a:lvl1pPr>
          </a:lstStyle>
          <a:p>
            <a:pPr defTabSz="1625600"/>
            <a:r>
              <a:rPr lang="zh-CN" altLang="en-US" sz="2400" b="1" dirty="0" smtClean="0">
                <a:solidFill>
                  <a:schemeClr val="accent3"/>
                </a:solidFill>
                <a:latin typeface="黑体" panose="02010609060101010101" charset="-122"/>
                <a:ea typeface="黑体" panose="02010609060101010101" charset="-122"/>
              </a:rPr>
              <a:t>担当实干</a:t>
            </a:r>
            <a:r>
              <a:rPr lang="en-US" altLang="zh-CN" sz="2400" b="1" dirty="0" smtClean="0">
                <a:solidFill>
                  <a:schemeClr val="accent3"/>
                </a:solidFill>
                <a:latin typeface="黑体" panose="02010609060101010101" charset="-122"/>
                <a:ea typeface="黑体" panose="02010609060101010101" charset="-122"/>
              </a:rPr>
              <a:t> </a:t>
            </a:r>
            <a:r>
              <a:rPr lang="zh-CN" altLang="en-US" sz="2400" b="1" dirty="0" smtClean="0">
                <a:solidFill>
                  <a:schemeClr val="accent3"/>
                </a:solidFill>
                <a:latin typeface="黑体" panose="02010609060101010101" charset="-122"/>
                <a:ea typeface="黑体" panose="02010609060101010101" charset="-122"/>
              </a:rPr>
              <a:t>履职尽责</a:t>
            </a:r>
            <a:endParaRPr lang="zh-CN" altLang="en-US" sz="2400" b="1" dirty="0" smtClean="0">
              <a:solidFill>
                <a:schemeClr val="accent3"/>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20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255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3800"/>
                            </p:stCondLst>
                            <p:childTnLst>
                              <p:par>
                                <p:cTn id="29" presetID="22" presetClass="entr" presetSubtype="8"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left)">
                                      <p:cBhvr>
                                        <p:cTn id="31" dur="500"/>
                                        <p:tgtEl>
                                          <p:spTgt spid="43"/>
                                        </p:tgtEl>
                                      </p:cBhvr>
                                    </p:animEffect>
                                  </p:childTnLst>
                                </p:cTn>
                              </p:par>
                            </p:childTnLst>
                          </p:cTn>
                        </p:par>
                        <p:par>
                          <p:cTn id="32" fill="hold">
                            <p:stCondLst>
                              <p:cond delay="43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485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childTnLst>
                          </p:cTn>
                        </p:par>
                        <p:par>
                          <p:cTn id="40" fill="hold">
                            <p:stCondLst>
                              <p:cond delay="5800"/>
                            </p:stCondLst>
                            <p:childTnLst>
                              <p:par>
                                <p:cTn id="41" presetID="22" presetClass="entr" presetSubtype="8"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500"/>
                                        <p:tgtEl>
                                          <p:spTgt spid="48"/>
                                        </p:tgtEl>
                                      </p:cBhvr>
                                    </p:animEffect>
                                  </p:childTnLst>
                                </p:cTn>
                              </p:par>
                            </p:childTnLst>
                          </p:cTn>
                        </p:par>
                        <p:par>
                          <p:cTn id="44" fill="hold">
                            <p:stCondLst>
                              <p:cond delay="630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685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true"/>
      <p:bldP spid="17" grpId="0"/>
      <p:bldP spid="41" grpId="0"/>
      <p:bldP spid="42" grpId="0"/>
      <p:bldP spid="46" grpId="0"/>
      <p:bldP spid="47" grpId="0"/>
      <p:bldP spid="51"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17"/>
          <p:cNvSpPr txBox="true"/>
          <p:nvPr/>
        </p:nvSpPr>
        <p:spPr>
          <a:xfrm>
            <a:off x="910630" y="117426"/>
            <a:ext cx="2692400" cy="612775"/>
          </a:xfrm>
          <a:prstGeom prst="rect">
            <a:avLst/>
          </a:prstGeom>
          <a:noFill/>
        </p:spPr>
        <p:txBody>
          <a:bodyPr wrap="none" lIns="121917" tIns="60958" rIns="121917" bIns="60958" rtlCol="0">
            <a:spAutoFit/>
          </a:bodyPr>
          <a:lstStyle/>
          <a:p>
            <a:pPr algn="l"/>
            <a:r>
              <a:rPr lang="zh-CN" altLang="en-US" sz="3200" b="1" dirty="0" smtClean="0">
                <a:solidFill>
                  <a:schemeClr val="accent2"/>
                </a:solidFill>
                <a:latin typeface="+mn-ea"/>
                <a:sym typeface="+mn-ea"/>
              </a:rPr>
              <a:t>完善</a:t>
            </a:r>
            <a:r>
              <a:rPr lang="zh-CN" altLang="en-US" sz="3200" b="1" dirty="0" smtClean="0">
                <a:solidFill>
                  <a:schemeClr val="accent2"/>
                </a:solidFill>
                <a:latin typeface="+mn-ea"/>
              </a:rPr>
              <a:t>议事规则</a:t>
            </a:r>
            <a:endParaRPr lang="zh-CN" altLang="en-US" sz="3200" b="1" dirty="0" smtClean="0">
              <a:solidFill>
                <a:schemeClr val="accent2"/>
              </a:solidFill>
              <a:latin typeface="+mn-ea"/>
            </a:endParaRPr>
          </a:p>
        </p:txBody>
      </p:sp>
      <p:sp>
        <p:nvSpPr>
          <p:cNvPr id="22" name="Freeform 6"/>
          <p:cNvSpPr/>
          <p:nvPr/>
        </p:nvSpPr>
        <p:spPr bwMode="auto">
          <a:xfrm>
            <a:off x="236134" y="47307"/>
            <a:ext cx="695806" cy="624113"/>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grpSp>
        <p:nvGrpSpPr>
          <p:cNvPr id="16" name="组合 15"/>
          <p:cNvGrpSpPr/>
          <p:nvPr/>
        </p:nvGrpSpPr>
        <p:grpSpPr>
          <a:xfrm>
            <a:off x="5041718" y="1268760"/>
            <a:ext cx="1194540" cy="2146277"/>
            <a:chOff x="5041718" y="1268760"/>
            <a:chExt cx="1194540" cy="2146277"/>
          </a:xfrm>
        </p:grpSpPr>
        <p:sp>
          <p:nvSpPr>
            <p:cNvPr id="17" name="Freeform 6"/>
            <p:cNvSpPr/>
            <p:nvPr/>
          </p:nvSpPr>
          <p:spPr bwMode="auto">
            <a:xfrm>
              <a:off x="5041718" y="1268760"/>
              <a:ext cx="1194540" cy="2146277"/>
            </a:xfrm>
            <a:custGeom>
              <a:avLst/>
              <a:gdLst>
                <a:gd name="T0" fmla="*/ 790 w 908"/>
                <a:gd name="T1" fmla="*/ 685 h 1631"/>
                <a:gd name="T2" fmla="*/ 861 w 908"/>
                <a:gd name="T3" fmla="*/ 685 h 1631"/>
                <a:gd name="T4" fmla="*/ 889 w 908"/>
                <a:gd name="T5" fmla="*/ 632 h 1631"/>
                <a:gd name="T6" fmla="*/ 689 w 908"/>
                <a:gd name="T7" fmla="*/ 331 h 1631"/>
                <a:gd name="T8" fmla="*/ 489 w 908"/>
                <a:gd name="T9" fmla="*/ 29 h 1631"/>
                <a:gd name="T10" fmla="*/ 419 w 908"/>
                <a:gd name="T11" fmla="*/ 29 h 1631"/>
                <a:gd name="T12" fmla="*/ 219 w 908"/>
                <a:gd name="T13" fmla="*/ 331 h 1631"/>
                <a:gd name="T14" fmla="*/ 19 w 908"/>
                <a:gd name="T15" fmla="*/ 632 h 1631"/>
                <a:gd name="T16" fmla="*/ 47 w 908"/>
                <a:gd name="T17" fmla="*/ 685 h 1631"/>
                <a:gd name="T18" fmla="*/ 118 w 908"/>
                <a:gd name="T19" fmla="*/ 685 h 1631"/>
                <a:gd name="T20" fmla="*/ 118 w 908"/>
                <a:gd name="T21" fmla="*/ 1631 h 1631"/>
                <a:gd name="T22" fmla="*/ 790 w 908"/>
                <a:gd name="T23" fmla="*/ 1631 h 1631"/>
                <a:gd name="T24" fmla="*/ 790 w 908"/>
                <a:gd name="T25" fmla="*/ 685 h 1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8" h="1631">
                  <a:moveTo>
                    <a:pt x="790" y="685"/>
                  </a:moveTo>
                  <a:cubicBezTo>
                    <a:pt x="861" y="685"/>
                    <a:pt x="861" y="685"/>
                    <a:pt x="861" y="685"/>
                  </a:cubicBezTo>
                  <a:cubicBezTo>
                    <a:pt x="896" y="685"/>
                    <a:pt x="908" y="661"/>
                    <a:pt x="889" y="632"/>
                  </a:cubicBezTo>
                  <a:cubicBezTo>
                    <a:pt x="689" y="331"/>
                    <a:pt x="689" y="331"/>
                    <a:pt x="689" y="331"/>
                  </a:cubicBezTo>
                  <a:cubicBezTo>
                    <a:pt x="489" y="29"/>
                    <a:pt x="489" y="29"/>
                    <a:pt x="489" y="29"/>
                  </a:cubicBezTo>
                  <a:cubicBezTo>
                    <a:pt x="470" y="0"/>
                    <a:pt x="438" y="0"/>
                    <a:pt x="419" y="29"/>
                  </a:cubicBezTo>
                  <a:cubicBezTo>
                    <a:pt x="219" y="331"/>
                    <a:pt x="219" y="331"/>
                    <a:pt x="219" y="331"/>
                  </a:cubicBezTo>
                  <a:cubicBezTo>
                    <a:pt x="19" y="632"/>
                    <a:pt x="19" y="632"/>
                    <a:pt x="19" y="632"/>
                  </a:cubicBezTo>
                  <a:cubicBezTo>
                    <a:pt x="0" y="661"/>
                    <a:pt x="12" y="685"/>
                    <a:pt x="47" y="685"/>
                  </a:cubicBezTo>
                  <a:cubicBezTo>
                    <a:pt x="118" y="685"/>
                    <a:pt x="118" y="685"/>
                    <a:pt x="118" y="685"/>
                  </a:cubicBezTo>
                  <a:cubicBezTo>
                    <a:pt x="118" y="1631"/>
                    <a:pt x="118" y="1631"/>
                    <a:pt x="118" y="1631"/>
                  </a:cubicBezTo>
                  <a:cubicBezTo>
                    <a:pt x="790" y="1631"/>
                    <a:pt x="790" y="1631"/>
                    <a:pt x="790" y="1631"/>
                  </a:cubicBezTo>
                  <a:lnTo>
                    <a:pt x="790" y="685"/>
                  </a:lnTo>
                  <a:close/>
                </a:path>
              </a:pathLst>
            </a:custGeom>
            <a:solidFill>
              <a:schemeClr val="accent1"/>
            </a:solidFill>
            <a:ln>
              <a:noFill/>
            </a:ln>
          </p:spPr>
          <p:txBody>
            <a:bodyPr vert="horz" wrap="square" lIns="91440" tIns="45720" rIns="91440" bIns="45720" numCol="1" anchor="t" anchorCtr="false" compatLnSpc="true"/>
            <a:lstStyle/>
            <a:p>
              <a:endParaRPr lang="zh-CN" altLang="en-US"/>
            </a:p>
          </p:txBody>
        </p:sp>
        <p:sp>
          <p:nvSpPr>
            <p:cNvPr id="18" name="文本框 70"/>
            <p:cNvSpPr txBox="true"/>
            <p:nvPr/>
          </p:nvSpPr>
          <p:spPr>
            <a:xfrm>
              <a:off x="5206940" y="2632717"/>
              <a:ext cx="864096" cy="707886"/>
            </a:xfrm>
            <a:prstGeom prst="rect">
              <a:avLst/>
            </a:prstGeom>
            <a:noFill/>
          </p:spPr>
          <p:txBody>
            <a:bodyPr wrap="square" rtlCol="0">
              <a:spAutoFit/>
            </a:bodyPr>
            <a:lstStyle/>
            <a:p>
              <a:pPr algn="ctr"/>
              <a:r>
                <a:rPr lang="en-US" altLang="zh-CN" sz="4000" dirty="0" smtClean="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grpSp>
      <p:sp>
        <p:nvSpPr>
          <p:cNvPr id="20" name="MH_Text_1"/>
          <p:cNvSpPr/>
          <p:nvPr>
            <p:custDataLst>
              <p:tags r:id="rId1"/>
            </p:custDataLst>
          </p:nvPr>
        </p:nvSpPr>
        <p:spPr>
          <a:xfrm>
            <a:off x="406400" y="1440815"/>
            <a:ext cx="4488815" cy="1181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l"/>
            <a:r>
              <a:rPr lang="zh-CN" altLang="en-US" sz="1400" b="1" dirty="0">
                <a:solidFill>
                  <a:prstClr val="black">
                    <a:lumMod val="75000"/>
                    <a:lumOff val="25000"/>
                  </a:prstClr>
                </a:solidFill>
                <a:latin typeface="时尚中黑简体"/>
              </a:rPr>
              <a:t>在党内，议事规则的概念以及相关问题在很多党内法规中从 90 年代中后期开始被逐渐提及并受到重视。“党的各级领导班子应当制定、完善并严格执行议事规则，保证决策科学、民主。按照议事规则应当由集体讨论决定的事项，必须列入会议议程”“凡属方针政策性大事，凡属全局性的问题，凡属重要干部的推荐、任免和奖惩，都要有中央或地方党委集体</a:t>
            </a:r>
            <a:endParaRPr lang="zh-CN" altLang="en-US" sz="1400" b="1" dirty="0">
              <a:solidFill>
                <a:prstClr val="black">
                  <a:lumMod val="75000"/>
                  <a:lumOff val="25000"/>
                </a:prstClr>
              </a:solidFill>
              <a:latin typeface="时尚中黑简体"/>
            </a:endParaRPr>
          </a:p>
          <a:p>
            <a:pPr algn="l"/>
            <a:r>
              <a:rPr lang="zh-CN" altLang="en-US" sz="1400" b="1" dirty="0">
                <a:solidFill>
                  <a:prstClr val="black">
                    <a:lumMod val="75000"/>
                    <a:lumOff val="25000"/>
                  </a:prstClr>
                </a:solidFill>
                <a:latin typeface="时尚中黑简体"/>
              </a:rPr>
              <a:t>决定”</a:t>
            </a:r>
            <a:endParaRPr lang="zh-CN" altLang="en-US" sz="1400" b="1" dirty="0">
              <a:solidFill>
                <a:prstClr val="black">
                  <a:lumMod val="75000"/>
                  <a:lumOff val="25000"/>
                </a:prstClr>
              </a:solidFill>
              <a:latin typeface="时尚中黑简体"/>
            </a:endParaRPr>
          </a:p>
        </p:txBody>
      </p:sp>
      <p:grpSp>
        <p:nvGrpSpPr>
          <p:cNvPr id="23" name="组合 22"/>
          <p:cNvGrpSpPr/>
          <p:nvPr/>
        </p:nvGrpSpPr>
        <p:grpSpPr>
          <a:xfrm>
            <a:off x="6238854" y="2375008"/>
            <a:ext cx="2147575" cy="1195839"/>
            <a:chOff x="6238854" y="2375008"/>
            <a:chExt cx="2147575" cy="1195839"/>
          </a:xfrm>
        </p:grpSpPr>
        <p:sp>
          <p:nvSpPr>
            <p:cNvPr id="24" name="Freeform 7"/>
            <p:cNvSpPr/>
            <p:nvPr/>
          </p:nvSpPr>
          <p:spPr bwMode="auto">
            <a:xfrm>
              <a:off x="6238854" y="2375008"/>
              <a:ext cx="2147575" cy="1195839"/>
            </a:xfrm>
            <a:custGeom>
              <a:avLst/>
              <a:gdLst>
                <a:gd name="T0" fmla="*/ 946 w 1631"/>
                <a:gd name="T1" fmla="*/ 790 h 908"/>
                <a:gd name="T2" fmla="*/ 946 w 1631"/>
                <a:gd name="T3" fmla="*/ 861 h 908"/>
                <a:gd name="T4" fmla="*/ 999 w 1631"/>
                <a:gd name="T5" fmla="*/ 889 h 908"/>
                <a:gd name="T6" fmla="*/ 1300 w 1631"/>
                <a:gd name="T7" fmla="*/ 689 h 908"/>
                <a:gd name="T8" fmla="*/ 1602 w 1631"/>
                <a:gd name="T9" fmla="*/ 489 h 908"/>
                <a:gd name="T10" fmla="*/ 1602 w 1631"/>
                <a:gd name="T11" fmla="*/ 419 h 908"/>
                <a:gd name="T12" fmla="*/ 1300 w 1631"/>
                <a:gd name="T13" fmla="*/ 219 h 908"/>
                <a:gd name="T14" fmla="*/ 999 w 1631"/>
                <a:gd name="T15" fmla="*/ 19 h 908"/>
                <a:gd name="T16" fmla="*/ 946 w 1631"/>
                <a:gd name="T17" fmla="*/ 47 h 908"/>
                <a:gd name="T18" fmla="*/ 946 w 1631"/>
                <a:gd name="T19" fmla="*/ 118 h 908"/>
                <a:gd name="T20" fmla="*/ 0 w 1631"/>
                <a:gd name="T21" fmla="*/ 118 h 908"/>
                <a:gd name="T22" fmla="*/ 0 w 1631"/>
                <a:gd name="T23" fmla="*/ 790 h 908"/>
                <a:gd name="T24" fmla="*/ 946 w 1631"/>
                <a:gd name="T25" fmla="*/ 790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31" h="908">
                  <a:moveTo>
                    <a:pt x="946" y="790"/>
                  </a:moveTo>
                  <a:cubicBezTo>
                    <a:pt x="946" y="861"/>
                    <a:pt x="946" y="861"/>
                    <a:pt x="946" y="861"/>
                  </a:cubicBezTo>
                  <a:cubicBezTo>
                    <a:pt x="946" y="896"/>
                    <a:pt x="970" y="908"/>
                    <a:pt x="999" y="889"/>
                  </a:cubicBezTo>
                  <a:cubicBezTo>
                    <a:pt x="1300" y="689"/>
                    <a:pt x="1300" y="689"/>
                    <a:pt x="1300" y="689"/>
                  </a:cubicBezTo>
                  <a:cubicBezTo>
                    <a:pt x="1602" y="489"/>
                    <a:pt x="1602" y="489"/>
                    <a:pt x="1602" y="489"/>
                  </a:cubicBezTo>
                  <a:cubicBezTo>
                    <a:pt x="1631" y="470"/>
                    <a:pt x="1631" y="438"/>
                    <a:pt x="1602" y="419"/>
                  </a:cubicBezTo>
                  <a:cubicBezTo>
                    <a:pt x="1300" y="219"/>
                    <a:pt x="1300" y="219"/>
                    <a:pt x="1300" y="219"/>
                  </a:cubicBezTo>
                  <a:cubicBezTo>
                    <a:pt x="999" y="19"/>
                    <a:pt x="999" y="19"/>
                    <a:pt x="999" y="19"/>
                  </a:cubicBezTo>
                  <a:cubicBezTo>
                    <a:pt x="970" y="0"/>
                    <a:pt x="946" y="12"/>
                    <a:pt x="946" y="47"/>
                  </a:cubicBezTo>
                  <a:cubicBezTo>
                    <a:pt x="946" y="118"/>
                    <a:pt x="946" y="118"/>
                    <a:pt x="946" y="118"/>
                  </a:cubicBezTo>
                  <a:cubicBezTo>
                    <a:pt x="0" y="118"/>
                    <a:pt x="0" y="118"/>
                    <a:pt x="0" y="118"/>
                  </a:cubicBezTo>
                  <a:cubicBezTo>
                    <a:pt x="0" y="790"/>
                    <a:pt x="0" y="790"/>
                    <a:pt x="0" y="790"/>
                  </a:cubicBezTo>
                  <a:lnTo>
                    <a:pt x="946" y="790"/>
                  </a:lnTo>
                  <a:close/>
                </a:path>
              </a:pathLst>
            </a:custGeom>
            <a:solidFill>
              <a:schemeClr val="accent2"/>
            </a:solidFill>
            <a:ln>
              <a:noFill/>
            </a:ln>
          </p:spPr>
          <p:txBody>
            <a:bodyPr vert="horz" wrap="square" lIns="91440" tIns="45720" rIns="91440" bIns="45720" numCol="1" anchor="t" anchorCtr="false" compatLnSpc="true"/>
            <a:lstStyle/>
            <a:p>
              <a:endParaRPr lang="zh-CN" altLang="en-US"/>
            </a:p>
          </p:txBody>
        </p:sp>
        <p:sp>
          <p:nvSpPr>
            <p:cNvPr id="25" name="文本框 70"/>
            <p:cNvSpPr txBox="true"/>
            <p:nvPr/>
          </p:nvSpPr>
          <p:spPr>
            <a:xfrm>
              <a:off x="6249565" y="2607299"/>
              <a:ext cx="864096" cy="707886"/>
            </a:xfrm>
            <a:prstGeom prst="rect">
              <a:avLst/>
            </a:prstGeom>
            <a:noFill/>
          </p:spPr>
          <p:txBody>
            <a:bodyPr wrap="square" rtlCol="0">
              <a:spAutoFit/>
            </a:bodyPr>
            <a:lstStyle/>
            <a:p>
              <a:pPr algn="ctr"/>
              <a:r>
                <a:rPr lang="en-US" altLang="zh-CN" sz="4000" dirty="0" smtClean="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grpSp>
      <p:sp>
        <p:nvSpPr>
          <p:cNvPr id="27" name="MH_Text_1"/>
          <p:cNvSpPr/>
          <p:nvPr>
            <p:custDataLst>
              <p:tags r:id="rId2"/>
            </p:custDataLst>
          </p:nvPr>
        </p:nvSpPr>
        <p:spPr>
          <a:xfrm>
            <a:off x="7463354" y="4509972"/>
            <a:ext cx="3110956"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r>
              <a:rPr lang="zh-CN" altLang="en-US" sz="1600" dirty="0">
                <a:solidFill>
                  <a:prstClr val="black">
                    <a:lumMod val="75000"/>
                    <a:lumOff val="25000"/>
                  </a:prstClr>
                </a:solidFill>
                <a:latin typeface="时尚中黑简体"/>
                <a:sym typeface="+mn-ea"/>
              </a:rPr>
              <a:t>党的十八大报告提出:“强化全委会决策和监督作用，完善常委会议事规则和决策程序。”按照中央的要求，不少地方党委制定了各自的议事规则。</a:t>
            </a:r>
            <a:endParaRPr lang="zh-CN" altLang="en-US" sz="1600" dirty="0">
              <a:solidFill>
                <a:prstClr val="black">
                  <a:lumMod val="75000"/>
                  <a:lumOff val="25000"/>
                </a:prstClr>
              </a:solidFill>
              <a:latin typeface="时尚中黑简体"/>
            </a:endParaRPr>
          </a:p>
          <a:p>
            <a:endParaRPr lang="zh-CN" altLang="en-US" sz="1600" dirty="0">
              <a:solidFill>
                <a:prstClr val="black">
                  <a:lumMod val="75000"/>
                  <a:lumOff val="25000"/>
                </a:prstClr>
              </a:solidFill>
              <a:latin typeface="时尚中黑简体"/>
              <a:cs typeface="+mn-ea"/>
              <a:sym typeface="+mn-lt"/>
            </a:endParaRPr>
          </a:p>
        </p:txBody>
      </p:sp>
      <p:grpSp>
        <p:nvGrpSpPr>
          <p:cNvPr id="28" name="组合 27"/>
          <p:cNvGrpSpPr/>
          <p:nvPr/>
        </p:nvGrpSpPr>
        <p:grpSpPr>
          <a:xfrm>
            <a:off x="6084343" y="3547475"/>
            <a:ext cx="1194540" cy="2146277"/>
            <a:chOff x="6084343" y="3547475"/>
            <a:chExt cx="1194540" cy="2146277"/>
          </a:xfrm>
        </p:grpSpPr>
        <p:sp>
          <p:nvSpPr>
            <p:cNvPr id="29" name="Freeform 8"/>
            <p:cNvSpPr/>
            <p:nvPr/>
          </p:nvSpPr>
          <p:spPr bwMode="auto">
            <a:xfrm>
              <a:off x="6084343" y="3547475"/>
              <a:ext cx="1194540" cy="2146277"/>
            </a:xfrm>
            <a:custGeom>
              <a:avLst/>
              <a:gdLst>
                <a:gd name="T0" fmla="*/ 118 w 908"/>
                <a:gd name="T1" fmla="*/ 946 h 1631"/>
                <a:gd name="T2" fmla="*/ 47 w 908"/>
                <a:gd name="T3" fmla="*/ 946 h 1631"/>
                <a:gd name="T4" fmla="*/ 19 w 908"/>
                <a:gd name="T5" fmla="*/ 999 h 1631"/>
                <a:gd name="T6" fmla="*/ 219 w 908"/>
                <a:gd name="T7" fmla="*/ 1300 h 1631"/>
                <a:gd name="T8" fmla="*/ 419 w 908"/>
                <a:gd name="T9" fmla="*/ 1602 h 1631"/>
                <a:gd name="T10" fmla="*/ 489 w 908"/>
                <a:gd name="T11" fmla="*/ 1602 h 1631"/>
                <a:gd name="T12" fmla="*/ 689 w 908"/>
                <a:gd name="T13" fmla="*/ 1300 h 1631"/>
                <a:gd name="T14" fmla="*/ 889 w 908"/>
                <a:gd name="T15" fmla="*/ 999 h 1631"/>
                <a:gd name="T16" fmla="*/ 861 w 908"/>
                <a:gd name="T17" fmla="*/ 946 h 1631"/>
                <a:gd name="T18" fmla="*/ 790 w 908"/>
                <a:gd name="T19" fmla="*/ 946 h 1631"/>
                <a:gd name="T20" fmla="*/ 790 w 908"/>
                <a:gd name="T21" fmla="*/ 0 h 1631"/>
                <a:gd name="T22" fmla="*/ 118 w 908"/>
                <a:gd name="T23" fmla="*/ 0 h 1631"/>
                <a:gd name="T24" fmla="*/ 118 w 908"/>
                <a:gd name="T25" fmla="*/ 946 h 1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8" h="1631">
                  <a:moveTo>
                    <a:pt x="118" y="946"/>
                  </a:moveTo>
                  <a:cubicBezTo>
                    <a:pt x="47" y="946"/>
                    <a:pt x="47" y="946"/>
                    <a:pt x="47" y="946"/>
                  </a:cubicBezTo>
                  <a:cubicBezTo>
                    <a:pt x="12" y="946"/>
                    <a:pt x="0" y="970"/>
                    <a:pt x="19" y="999"/>
                  </a:cubicBezTo>
                  <a:cubicBezTo>
                    <a:pt x="219" y="1300"/>
                    <a:pt x="219" y="1300"/>
                    <a:pt x="219" y="1300"/>
                  </a:cubicBezTo>
                  <a:cubicBezTo>
                    <a:pt x="419" y="1602"/>
                    <a:pt x="419" y="1602"/>
                    <a:pt x="419" y="1602"/>
                  </a:cubicBezTo>
                  <a:cubicBezTo>
                    <a:pt x="438" y="1631"/>
                    <a:pt x="470" y="1631"/>
                    <a:pt x="489" y="1602"/>
                  </a:cubicBezTo>
                  <a:cubicBezTo>
                    <a:pt x="689" y="1300"/>
                    <a:pt x="689" y="1300"/>
                    <a:pt x="689" y="1300"/>
                  </a:cubicBezTo>
                  <a:cubicBezTo>
                    <a:pt x="889" y="999"/>
                    <a:pt x="889" y="999"/>
                    <a:pt x="889" y="999"/>
                  </a:cubicBezTo>
                  <a:cubicBezTo>
                    <a:pt x="908" y="970"/>
                    <a:pt x="896" y="946"/>
                    <a:pt x="861" y="946"/>
                  </a:cubicBezTo>
                  <a:cubicBezTo>
                    <a:pt x="790" y="946"/>
                    <a:pt x="790" y="946"/>
                    <a:pt x="790" y="946"/>
                  </a:cubicBezTo>
                  <a:cubicBezTo>
                    <a:pt x="790" y="0"/>
                    <a:pt x="790" y="0"/>
                    <a:pt x="790" y="0"/>
                  </a:cubicBezTo>
                  <a:cubicBezTo>
                    <a:pt x="118" y="0"/>
                    <a:pt x="118" y="0"/>
                    <a:pt x="118" y="0"/>
                  </a:cubicBezTo>
                  <a:lnTo>
                    <a:pt x="118" y="946"/>
                  </a:lnTo>
                  <a:close/>
                </a:path>
              </a:pathLst>
            </a:custGeom>
            <a:solidFill>
              <a:schemeClr val="accent3"/>
            </a:solidFill>
            <a:ln>
              <a:noFill/>
            </a:ln>
          </p:spPr>
          <p:txBody>
            <a:bodyPr vert="horz" wrap="square" lIns="91440" tIns="45720" rIns="91440" bIns="45720" numCol="1" anchor="t" anchorCtr="false" compatLnSpc="true"/>
            <a:lstStyle/>
            <a:p>
              <a:endParaRPr lang="zh-CN" altLang="en-US"/>
            </a:p>
          </p:txBody>
        </p:sp>
        <p:sp>
          <p:nvSpPr>
            <p:cNvPr id="30" name="文本框 70"/>
            <p:cNvSpPr txBox="true"/>
            <p:nvPr/>
          </p:nvSpPr>
          <p:spPr>
            <a:xfrm>
              <a:off x="6236258" y="3624672"/>
              <a:ext cx="864096" cy="707886"/>
            </a:xfrm>
            <a:prstGeom prst="rect">
              <a:avLst/>
            </a:prstGeom>
            <a:noFill/>
          </p:spPr>
          <p:txBody>
            <a:bodyPr wrap="square" rtlCol="0">
              <a:spAutoFit/>
            </a:bodyPr>
            <a:lstStyle/>
            <a:p>
              <a:pPr algn="ctr"/>
              <a:r>
                <a:rPr lang="en-US" altLang="zh-CN" sz="4000" dirty="0" smtClean="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grpSp>
      <p:sp>
        <p:nvSpPr>
          <p:cNvPr id="32" name="MH_Text_1"/>
          <p:cNvSpPr/>
          <p:nvPr>
            <p:custDataLst>
              <p:tags r:id="rId3"/>
            </p:custDataLst>
          </p:nvPr>
        </p:nvSpPr>
        <p:spPr>
          <a:xfrm>
            <a:off x="622576" y="3789537"/>
            <a:ext cx="3110956"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l"/>
            <a:r>
              <a:rPr lang="zh-CN" altLang="en-US" sz="1600" dirty="0">
                <a:solidFill>
                  <a:prstClr val="black">
                    <a:lumMod val="75000"/>
                    <a:lumOff val="25000"/>
                  </a:prstClr>
                </a:solidFill>
                <a:latin typeface="时尚中黑简体"/>
              </a:rPr>
              <a:t>进入新时代，有关党内民主的制度创新与制度供给明显加快，特别是在党的十八大召开以后，各种条例、规定密集出台。以习近平同志为核心的党中央将党的制度建设提升到前所未有的高度。用制度管权、按制度办事、靠制度管人，已成为治党治国的共识。</a:t>
            </a:r>
            <a:endParaRPr lang="zh-CN" altLang="en-US" sz="1600" dirty="0">
              <a:solidFill>
                <a:prstClr val="black">
                  <a:lumMod val="75000"/>
                  <a:lumOff val="25000"/>
                </a:prstClr>
              </a:solidFill>
              <a:latin typeface="时尚中黑简体"/>
            </a:endParaRPr>
          </a:p>
        </p:txBody>
      </p:sp>
      <p:grpSp>
        <p:nvGrpSpPr>
          <p:cNvPr id="33" name="组合 32"/>
          <p:cNvGrpSpPr/>
          <p:nvPr/>
        </p:nvGrpSpPr>
        <p:grpSpPr>
          <a:xfrm>
            <a:off x="3934172" y="3391666"/>
            <a:ext cx="2147575" cy="1195839"/>
            <a:chOff x="3934172" y="3391666"/>
            <a:chExt cx="2147575" cy="1195839"/>
          </a:xfrm>
        </p:grpSpPr>
        <p:sp>
          <p:nvSpPr>
            <p:cNvPr id="34" name="Freeform 5"/>
            <p:cNvSpPr/>
            <p:nvPr/>
          </p:nvSpPr>
          <p:spPr bwMode="auto">
            <a:xfrm>
              <a:off x="3934172" y="3391666"/>
              <a:ext cx="2147575" cy="1195839"/>
            </a:xfrm>
            <a:custGeom>
              <a:avLst/>
              <a:gdLst>
                <a:gd name="T0" fmla="*/ 685 w 1631"/>
                <a:gd name="T1" fmla="*/ 118 h 908"/>
                <a:gd name="T2" fmla="*/ 685 w 1631"/>
                <a:gd name="T3" fmla="*/ 47 h 908"/>
                <a:gd name="T4" fmla="*/ 632 w 1631"/>
                <a:gd name="T5" fmla="*/ 19 h 908"/>
                <a:gd name="T6" fmla="*/ 331 w 1631"/>
                <a:gd name="T7" fmla="*/ 219 h 908"/>
                <a:gd name="T8" fmla="*/ 29 w 1631"/>
                <a:gd name="T9" fmla="*/ 419 h 908"/>
                <a:gd name="T10" fmla="*/ 29 w 1631"/>
                <a:gd name="T11" fmla="*/ 489 h 908"/>
                <a:gd name="T12" fmla="*/ 331 w 1631"/>
                <a:gd name="T13" fmla="*/ 689 h 908"/>
                <a:gd name="T14" fmla="*/ 632 w 1631"/>
                <a:gd name="T15" fmla="*/ 889 h 908"/>
                <a:gd name="T16" fmla="*/ 685 w 1631"/>
                <a:gd name="T17" fmla="*/ 861 h 908"/>
                <a:gd name="T18" fmla="*/ 685 w 1631"/>
                <a:gd name="T19" fmla="*/ 790 h 908"/>
                <a:gd name="T20" fmla="*/ 1631 w 1631"/>
                <a:gd name="T21" fmla="*/ 790 h 908"/>
                <a:gd name="T22" fmla="*/ 1631 w 1631"/>
                <a:gd name="T23" fmla="*/ 118 h 908"/>
                <a:gd name="T24" fmla="*/ 685 w 1631"/>
                <a:gd name="T25" fmla="*/ 118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31" h="908">
                  <a:moveTo>
                    <a:pt x="685" y="118"/>
                  </a:moveTo>
                  <a:cubicBezTo>
                    <a:pt x="685" y="47"/>
                    <a:pt x="685" y="47"/>
                    <a:pt x="685" y="47"/>
                  </a:cubicBezTo>
                  <a:cubicBezTo>
                    <a:pt x="685" y="12"/>
                    <a:pt x="661" y="0"/>
                    <a:pt x="632" y="19"/>
                  </a:cubicBezTo>
                  <a:cubicBezTo>
                    <a:pt x="331" y="219"/>
                    <a:pt x="331" y="219"/>
                    <a:pt x="331" y="219"/>
                  </a:cubicBezTo>
                  <a:cubicBezTo>
                    <a:pt x="29" y="419"/>
                    <a:pt x="29" y="419"/>
                    <a:pt x="29" y="419"/>
                  </a:cubicBezTo>
                  <a:cubicBezTo>
                    <a:pt x="0" y="438"/>
                    <a:pt x="0" y="470"/>
                    <a:pt x="29" y="489"/>
                  </a:cubicBezTo>
                  <a:cubicBezTo>
                    <a:pt x="331" y="689"/>
                    <a:pt x="331" y="689"/>
                    <a:pt x="331" y="689"/>
                  </a:cubicBezTo>
                  <a:cubicBezTo>
                    <a:pt x="632" y="889"/>
                    <a:pt x="632" y="889"/>
                    <a:pt x="632" y="889"/>
                  </a:cubicBezTo>
                  <a:cubicBezTo>
                    <a:pt x="661" y="908"/>
                    <a:pt x="685" y="896"/>
                    <a:pt x="685" y="861"/>
                  </a:cubicBezTo>
                  <a:cubicBezTo>
                    <a:pt x="685" y="790"/>
                    <a:pt x="685" y="790"/>
                    <a:pt x="685" y="790"/>
                  </a:cubicBezTo>
                  <a:cubicBezTo>
                    <a:pt x="1631" y="790"/>
                    <a:pt x="1631" y="790"/>
                    <a:pt x="1631" y="790"/>
                  </a:cubicBezTo>
                  <a:cubicBezTo>
                    <a:pt x="1631" y="118"/>
                    <a:pt x="1631" y="118"/>
                    <a:pt x="1631" y="118"/>
                  </a:cubicBezTo>
                  <a:lnTo>
                    <a:pt x="685" y="118"/>
                  </a:lnTo>
                  <a:close/>
                </a:path>
              </a:pathLst>
            </a:custGeom>
            <a:solidFill>
              <a:schemeClr val="accent4"/>
            </a:solidFill>
            <a:ln>
              <a:noFill/>
            </a:ln>
          </p:spPr>
          <p:txBody>
            <a:bodyPr vert="horz" wrap="square" lIns="91440" tIns="45720" rIns="91440" bIns="45720" numCol="1" anchor="t" anchorCtr="false" compatLnSpc="true"/>
            <a:lstStyle/>
            <a:p>
              <a:endParaRPr lang="zh-CN" altLang="en-US"/>
            </a:p>
          </p:txBody>
        </p:sp>
        <p:sp>
          <p:nvSpPr>
            <p:cNvPr id="35" name="文本框 70"/>
            <p:cNvSpPr txBox="true"/>
            <p:nvPr/>
          </p:nvSpPr>
          <p:spPr>
            <a:xfrm>
              <a:off x="5193633" y="3547475"/>
              <a:ext cx="864096" cy="707886"/>
            </a:xfrm>
            <a:prstGeom prst="rect">
              <a:avLst/>
            </a:prstGeom>
            <a:noFill/>
          </p:spPr>
          <p:txBody>
            <a:bodyPr wrap="square" rtlCol="0">
              <a:spAutoFit/>
            </a:bodyPr>
            <a:lstStyle/>
            <a:p>
              <a:pPr algn="ctr"/>
              <a:r>
                <a:rPr lang="en-US" altLang="zh-CN" sz="4000" dirty="0" smtClean="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grpSp>
      <p:sp>
        <p:nvSpPr>
          <p:cNvPr id="41" name="MH_Text_1"/>
          <p:cNvSpPr/>
          <p:nvPr>
            <p:custDataLst>
              <p:tags r:id="rId4"/>
            </p:custDataLst>
          </p:nvPr>
        </p:nvSpPr>
        <p:spPr>
          <a:xfrm>
            <a:off x="7701972" y="1197404"/>
            <a:ext cx="3110956"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r>
              <a:rPr lang="zh-CN" altLang="en-US" sz="1600" dirty="0">
                <a:solidFill>
                  <a:prstClr val="black">
                    <a:lumMod val="75000"/>
                    <a:lumOff val="25000"/>
                  </a:prstClr>
                </a:solidFill>
                <a:latin typeface="时尚中黑简体"/>
              </a:rPr>
              <a:t>2015 年新修订的《中国共产党地方委员会工作条例》单列《议事和决策》一章，从议事主体、议事原则、议事程序等方面进行指导性阐释。</a:t>
            </a:r>
            <a:endParaRPr lang="zh-CN" altLang="en-US" sz="1600" dirty="0">
              <a:solidFill>
                <a:prstClr val="black">
                  <a:lumMod val="75000"/>
                  <a:lumOff val="25000"/>
                </a:prstClr>
              </a:solidFill>
              <a:latin typeface="时尚中黑简体"/>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250" fill="hold"/>
                                        <p:tgtEl>
                                          <p:spTgt spid="22"/>
                                        </p:tgtEl>
                                        <p:attrNameLst>
                                          <p:attrName>ppt_x</p:attrName>
                                        </p:attrNameLst>
                                      </p:cBhvr>
                                      <p:tavLst>
                                        <p:tav tm="0">
                                          <p:val>
                                            <p:strVal val="0-#ppt_w/2"/>
                                          </p:val>
                                        </p:tav>
                                        <p:tav tm="100000">
                                          <p:val>
                                            <p:strVal val="#ppt_x"/>
                                          </p:val>
                                        </p:tav>
                                      </p:tavLst>
                                    </p:anim>
                                    <p:anim calcmode="lin" valueType="num">
                                      <p:cBhvr additive="base">
                                        <p:cTn id="8" dur="25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inVertical)">
                                      <p:cBhvr>
                                        <p:cTn id="20" dur="500"/>
                                        <p:tgtEl>
                                          <p:spTgt spid="20"/>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barn(inVertical)">
                                      <p:cBhvr>
                                        <p:cTn id="28" dur="500"/>
                                        <p:tgtEl>
                                          <p:spTgt spid="27"/>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500"/>
                                        <p:tgtEl>
                                          <p:spTgt spid="28"/>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barn(inVertical)">
                                      <p:cBhvr>
                                        <p:cTn id="36" dur="500"/>
                                        <p:tgtEl>
                                          <p:spTgt spid="32"/>
                                        </p:tgtEl>
                                      </p:cBhvr>
                                    </p:animEffect>
                                  </p:childTnLst>
                                </p:cTn>
                              </p:par>
                            </p:childTnLst>
                          </p:cTn>
                        </p:par>
                        <p:par>
                          <p:cTn id="37" fill="hold">
                            <p:stCondLst>
                              <p:cond delay="4000"/>
                            </p:stCondLst>
                            <p:childTnLst>
                              <p:par>
                                <p:cTn id="38" presetID="22" presetClass="entr" presetSubtype="2"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right)">
                                      <p:cBhvr>
                                        <p:cTn id="40" dur="500"/>
                                        <p:tgtEl>
                                          <p:spTgt spid="33"/>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barn(inVertical)">
                                      <p:cBhvr>
                                        <p:cTn id="4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true"/>
      <p:bldP spid="20" grpId="0" bldLvl="0" animBg="true"/>
      <p:bldP spid="27" grpId="0" bldLvl="0" animBg="true"/>
      <p:bldP spid="32" grpId="0" bldLvl="0" animBg="true"/>
      <p:bldP spid="41" grpId="0" bldLvl="0" animBg="tru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7"/>
          <p:cNvSpPr txBox="true"/>
          <p:nvPr/>
        </p:nvSpPr>
        <p:spPr>
          <a:xfrm>
            <a:off x="910630" y="117426"/>
            <a:ext cx="1875790" cy="612775"/>
          </a:xfrm>
          <a:prstGeom prst="rect">
            <a:avLst/>
          </a:prstGeom>
          <a:noFill/>
        </p:spPr>
        <p:txBody>
          <a:bodyPr wrap="none" lIns="121917" tIns="60958" rIns="121917" bIns="60958" rtlCol="0">
            <a:spAutoFit/>
          </a:bodyPr>
          <a:lstStyle/>
          <a:p>
            <a:r>
              <a:rPr lang="zh-CN" altLang="en-US" sz="3200" b="1" dirty="0">
                <a:solidFill>
                  <a:schemeClr val="accent2"/>
                </a:solidFill>
                <a:latin typeface="+mn-ea"/>
              </a:rPr>
              <a:t>三重一大</a:t>
            </a:r>
            <a:endParaRPr lang="zh-CN" altLang="en-US" sz="3200" b="1" dirty="0">
              <a:solidFill>
                <a:schemeClr val="accent2"/>
              </a:solidFill>
              <a:latin typeface="+mn-ea"/>
            </a:endParaRPr>
          </a:p>
        </p:txBody>
      </p:sp>
      <p:sp>
        <p:nvSpPr>
          <p:cNvPr id="43" name="Freeform 6"/>
          <p:cNvSpPr/>
          <p:nvPr/>
        </p:nvSpPr>
        <p:spPr bwMode="auto">
          <a:xfrm>
            <a:off x="236134" y="47307"/>
            <a:ext cx="695806" cy="624113"/>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grpSp>
        <p:nvGrpSpPr>
          <p:cNvPr id="24" name="Group 232"/>
          <p:cNvGrpSpPr/>
          <p:nvPr/>
        </p:nvGrpSpPr>
        <p:grpSpPr>
          <a:xfrm>
            <a:off x="1227535" y="1210890"/>
            <a:ext cx="899843" cy="900163"/>
            <a:chOff x="864537" y="1822859"/>
            <a:chExt cx="971309" cy="971307"/>
          </a:xfrm>
        </p:grpSpPr>
        <p:sp>
          <p:nvSpPr>
            <p:cNvPr id="25" name="Oval 233"/>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solidFill>
                    <a:schemeClr val="bg1"/>
                  </a:solidFill>
                </a:rPr>
                <a:t>01</a:t>
              </a:r>
              <a:endParaRPr lang="en-US" sz="1900" b="1" dirty="0">
                <a:solidFill>
                  <a:schemeClr val="bg1"/>
                </a:solidFill>
              </a:endParaRPr>
            </a:p>
          </p:txBody>
        </p:sp>
        <p:sp>
          <p:nvSpPr>
            <p:cNvPr id="26" name="Oval 234"/>
            <p:cNvSpPr/>
            <p:nvPr/>
          </p:nvSpPr>
          <p:spPr>
            <a:xfrm>
              <a:off x="864537" y="1822859"/>
              <a:ext cx="971309" cy="971307"/>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endParaRPr>
            </a:p>
          </p:txBody>
        </p:sp>
      </p:grpSp>
      <p:grpSp>
        <p:nvGrpSpPr>
          <p:cNvPr id="27" name="Group 232"/>
          <p:cNvGrpSpPr/>
          <p:nvPr/>
        </p:nvGrpSpPr>
        <p:grpSpPr>
          <a:xfrm>
            <a:off x="1218434" y="2484305"/>
            <a:ext cx="899843" cy="900163"/>
            <a:chOff x="864537" y="1822859"/>
            <a:chExt cx="971309" cy="971307"/>
          </a:xfrm>
        </p:grpSpPr>
        <p:sp>
          <p:nvSpPr>
            <p:cNvPr id="28" name="Oval 49"/>
            <p:cNvSpPr/>
            <p:nvPr/>
          </p:nvSpPr>
          <p:spPr>
            <a:xfrm>
              <a:off x="932451" y="1890773"/>
              <a:ext cx="835480" cy="8354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smtClean="0">
                  <a:solidFill>
                    <a:schemeClr val="bg1"/>
                  </a:solidFill>
                </a:rPr>
                <a:t>02</a:t>
              </a:r>
              <a:endParaRPr lang="en-US" sz="1900" b="1" dirty="0">
                <a:solidFill>
                  <a:schemeClr val="bg1"/>
                </a:solidFill>
              </a:endParaRPr>
            </a:p>
          </p:txBody>
        </p:sp>
        <p:sp>
          <p:nvSpPr>
            <p:cNvPr id="29" name="Oval 50"/>
            <p:cNvSpPr/>
            <p:nvPr/>
          </p:nvSpPr>
          <p:spPr>
            <a:xfrm>
              <a:off x="864537" y="1822859"/>
              <a:ext cx="971309" cy="971307"/>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endParaRPr>
            </a:p>
          </p:txBody>
        </p:sp>
      </p:grpSp>
      <p:sp>
        <p:nvSpPr>
          <p:cNvPr id="30" name="TextBox 116"/>
          <p:cNvSpPr txBox="true"/>
          <p:nvPr/>
        </p:nvSpPr>
        <p:spPr>
          <a:xfrm>
            <a:off x="3934515" y="4797469"/>
            <a:ext cx="5681503" cy="716915"/>
          </a:xfrm>
          <a:prstGeom prst="rect">
            <a:avLst/>
          </a:prstGeom>
          <a:noFill/>
        </p:spPr>
        <p:txBody>
          <a:bodyPr wrap="square" lIns="0" tIns="0" rIns="0" bIns="0" rtlCol="0">
            <a:spAutoFit/>
          </a:bodyPr>
          <a:lstStyle/>
          <a:p>
            <a:pPr lvl="0">
              <a:lnSpc>
                <a:spcPts val="1865"/>
              </a:lnSpc>
            </a:pPr>
            <a:r>
              <a:rPr lang="zh-CN" altLang="en-US" sz="1400" dirty="0">
                <a:solidFill>
                  <a:schemeClr val="tx1">
                    <a:lumMod val="75000"/>
                    <a:lumOff val="25000"/>
                  </a:schemeClr>
                </a:solidFill>
                <a:latin typeface="方正正粗黑简体"/>
              </a:rPr>
              <a:t>“</a:t>
            </a:r>
            <a:r>
              <a:rPr lang="zh-CN" altLang="en-US" sz="1800" dirty="0">
                <a:solidFill>
                  <a:schemeClr val="tx1">
                    <a:lumMod val="75000"/>
                    <a:lumOff val="25000"/>
                  </a:schemeClr>
                </a:solidFill>
                <a:latin typeface="方正正粗黑简体"/>
              </a:rPr>
              <a:t>三重一大”决策制度是民主集中制的重要体现，也是</a:t>
            </a:r>
            <a:endParaRPr lang="zh-CN" altLang="en-US" sz="1800" dirty="0">
              <a:solidFill>
                <a:schemeClr val="tx1">
                  <a:lumMod val="75000"/>
                  <a:lumOff val="25000"/>
                </a:schemeClr>
              </a:solidFill>
              <a:latin typeface="方正正粗黑简体"/>
            </a:endParaRPr>
          </a:p>
          <a:p>
            <a:pPr lvl="0">
              <a:lnSpc>
                <a:spcPts val="1865"/>
              </a:lnSpc>
            </a:pPr>
            <a:r>
              <a:rPr lang="zh-CN" altLang="en-US" sz="1800" dirty="0">
                <a:solidFill>
                  <a:schemeClr val="tx1">
                    <a:lumMod val="75000"/>
                    <a:lumOff val="25000"/>
                  </a:schemeClr>
                </a:solidFill>
                <a:latin typeface="方正正粗黑简体"/>
              </a:rPr>
              <a:t>提高决策水平、防范决策风险、预防与反对腐败、促进廉洁的重要举措。</a:t>
            </a:r>
            <a:endParaRPr lang="zh-CN" altLang="en-US" sz="1800" dirty="0">
              <a:solidFill>
                <a:schemeClr val="tx1">
                  <a:lumMod val="75000"/>
                  <a:lumOff val="25000"/>
                </a:schemeClr>
              </a:solidFill>
              <a:latin typeface="方正正粗黑简体"/>
            </a:endParaRPr>
          </a:p>
        </p:txBody>
      </p:sp>
      <p:grpSp>
        <p:nvGrpSpPr>
          <p:cNvPr id="34" name="Group 232"/>
          <p:cNvGrpSpPr/>
          <p:nvPr/>
        </p:nvGrpSpPr>
        <p:grpSpPr>
          <a:xfrm>
            <a:off x="9704050" y="4662577"/>
            <a:ext cx="899843" cy="900163"/>
            <a:chOff x="864537" y="1822859"/>
            <a:chExt cx="971309" cy="971307"/>
          </a:xfrm>
        </p:grpSpPr>
        <p:sp>
          <p:nvSpPr>
            <p:cNvPr id="35" name="Oval 233"/>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smtClean="0">
                  <a:solidFill>
                    <a:schemeClr val="bg1"/>
                  </a:solidFill>
                </a:rPr>
                <a:t>03</a:t>
              </a:r>
              <a:endParaRPr lang="en-US" sz="1900" b="1" dirty="0">
                <a:solidFill>
                  <a:schemeClr val="bg1"/>
                </a:solidFill>
              </a:endParaRPr>
            </a:p>
          </p:txBody>
        </p:sp>
        <p:sp>
          <p:nvSpPr>
            <p:cNvPr id="36" name="Oval 234"/>
            <p:cNvSpPr/>
            <p:nvPr/>
          </p:nvSpPr>
          <p:spPr>
            <a:xfrm>
              <a:off x="864537" y="1822859"/>
              <a:ext cx="971309" cy="971307"/>
            </a:xfrm>
            <a:prstGeom prst="ellips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rgbClr val="FFC000"/>
                </a:solidFill>
              </a:endParaRPr>
            </a:p>
          </p:txBody>
        </p:sp>
      </p:grpSp>
      <p:sp>
        <p:nvSpPr>
          <p:cNvPr id="2" name="文本框 1"/>
          <p:cNvSpPr txBox="true"/>
          <p:nvPr/>
        </p:nvSpPr>
        <p:spPr>
          <a:xfrm>
            <a:off x="2485390" y="1485265"/>
            <a:ext cx="7548880" cy="398780"/>
          </a:xfrm>
          <a:prstGeom prst="rect">
            <a:avLst/>
          </a:prstGeom>
          <a:noFill/>
        </p:spPr>
        <p:txBody>
          <a:bodyPr wrap="none" rtlCol="0">
            <a:spAutoFit/>
          </a:bodyPr>
          <a:p>
            <a:pPr algn="l"/>
            <a:r>
              <a:rPr lang="zh-CN" altLang="en-US" sz="2000" dirty="0">
                <a:solidFill>
                  <a:schemeClr val="tx1">
                    <a:lumMod val="75000"/>
                    <a:lumOff val="25000"/>
                  </a:schemeClr>
                </a:solidFill>
                <a:latin typeface="方正正粗黑简体"/>
                <a:sym typeface="+mn-ea"/>
              </a:rPr>
              <a:t>“三重一大”决策制度源于 1996 年中央纪委十四届六次全会公报</a:t>
            </a:r>
            <a:endParaRPr lang="zh-CN" altLang="en-US" sz="2000" dirty="0">
              <a:solidFill>
                <a:schemeClr val="tx1">
                  <a:lumMod val="75000"/>
                  <a:lumOff val="25000"/>
                </a:schemeClr>
              </a:solidFill>
              <a:latin typeface="方正正粗黑简体"/>
              <a:sym typeface="+mn-ea"/>
            </a:endParaRPr>
          </a:p>
        </p:txBody>
      </p:sp>
      <p:sp>
        <p:nvSpPr>
          <p:cNvPr id="3" name="文本框 2"/>
          <p:cNvSpPr txBox="true"/>
          <p:nvPr/>
        </p:nvSpPr>
        <p:spPr>
          <a:xfrm>
            <a:off x="2571115" y="2349500"/>
            <a:ext cx="8056880" cy="1765300"/>
          </a:xfrm>
          <a:prstGeom prst="rect">
            <a:avLst/>
          </a:prstGeom>
          <a:noFill/>
        </p:spPr>
        <p:txBody>
          <a:bodyPr wrap="square" rtlCol="0">
            <a:spAutoFit/>
          </a:bodyPr>
          <a:p>
            <a:pPr lvl="0" algn="l">
              <a:lnSpc>
                <a:spcPts val="1865"/>
              </a:lnSpc>
            </a:pPr>
            <a:r>
              <a:rPr lang="zh-CN" altLang="en-US" sz="1800" dirty="0">
                <a:solidFill>
                  <a:schemeClr val="tx1">
                    <a:lumMod val="75000"/>
                    <a:lumOff val="25000"/>
                  </a:schemeClr>
                </a:solidFill>
                <a:latin typeface="方正正粗黑简体"/>
                <a:sym typeface="+mn-ea"/>
              </a:rPr>
              <a:t>2005 年中共中央颁布的《建立健全教育、制度、监督并重的惩治和预防腐败体系实施纲要》(中发［2005］3 号)第六款第十三条再次明确提出:</a:t>
            </a:r>
            <a:endParaRPr lang="zh-CN" altLang="en-US" sz="1800" dirty="0">
              <a:solidFill>
                <a:schemeClr val="tx1">
                  <a:lumMod val="75000"/>
                  <a:lumOff val="25000"/>
                </a:schemeClr>
              </a:solidFill>
              <a:latin typeface="方正正粗黑简体"/>
              <a:sym typeface="+mn-ea"/>
            </a:endParaRPr>
          </a:p>
          <a:p>
            <a:pPr lvl="0" algn="l">
              <a:lnSpc>
                <a:spcPts val="1865"/>
              </a:lnSpc>
            </a:pPr>
            <a:r>
              <a:rPr lang="zh-CN" altLang="en-US" sz="1800" dirty="0">
                <a:solidFill>
                  <a:schemeClr val="tx1">
                    <a:lumMod val="75000"/>
                    <a:lumOff val="25000"/>
                  </a:schemeClr>
                </a:solidFill>
                <a:latin typeface="方正正粗黑简体"/>
                <a:sym typeface="+mn-ea"/>
              </a:rPr>
              <a:t> </a:t>
            </a:r>
            <a:r>
              <a:rPr lang="en-US" altLang="zh-CN" sz="1800" dirty="0">
                <a:solidFill>
                  <a:schemeClr val="tx1">
                    <a:lumMod val="75000"/>
                    <a:lumOff val="25000"/>
                  </a:schemeClr>
                </a:solidFill>
                <a:latin typeface="方正正粗黑简体"/>
                <a:sym typeface="+mn-ea"/>
              </a:rPr>
              <a:t>     </a:t>
            </a:r>
            <a:r>
              <a:rPr lang="zh-CN" altLang="en-US" sz="1800" dirty="0">
                <a:solidFill>
                  <a:schemeClr val="tx1">
                    <a:lumMod val="75000"/>
                    <a:lumOff val="25000"/>
                  </a:schemeClr>
                </a:solidFill>
                <a:latin typeface="方正正粗黑简体"/>
                <a:sym typeface="+mn-ea"/>
              </a:rPr>
              <a:t>凡属重大决策</a:t>
            </a:r>
            <a:endParaRPr lang="zh-CN" altLang="en-US" sz="1800" dirty="0">
              <a:solidFill>
                <a:schemeClr val="tx1">
                  <a:lumMod val="75000"/>
                  <a:lumOff val="25000"/>
                </a:schemeClr>
              </a:solidFill>
              <a:latin typeface="方正正粗黑简体"/>
              <a:sym typeface="+mn-ea"/>
            </a:endParaRPr>
          </a:p>
          <a:p>
            <a:pPr lvl="0" algn="l">
              <a:lnSpc>
                <a:spcPts val="1865"/>
              </a:lnSpc>
            </a:pPr>
            <a:r>
              <a:rPr lang="zh-CN" altLang="en-US" sz="1800" dirty="0">
                <a:solidFill>
                  <a:schemeClr val="tx1">
                    <a:lumMod val="75000"/>
                    <a:lumOff val="25000"/>
                  </a:schemeClr>
                </a:solidFill>
                <a:latin typeface="方正正粗黑简体"/>
                <a:sym typeface="+mn-ea"/>
              </a:rPr>
              <a:t> </a:t>
            </a:r>
            <a:r>
              <a:rPr lang="en-US" altLang="zh-CN" sz="1800" dirty="0">
                <a:solidFill>
                  <a:schemeClr val="tx1">
                    <a:lumMod val="75000"/>
                    <a:lumOff val="25000"/>
                  </a:schemeClr>
                </a:solidFill>
                <a:latin typeface="方正正粗黑简体"/>
                <a:sym typeface="+mn-ea"/>
              </a:rPr>
              <a:t>     </a:t>
            </a:r>
            <a:r>
              <a:rPr lang="zh-CN" altLang="en-US" sz="1800" dirty="0">
                <a:solidFill>
                  <a:schemeClr val="tx1">
                    <a:lumMod val="75000"/>
                    <a:lumOff val="25000"/>
                  </a:schemeClr>
                </a:solidFill>
                <a:latin typeface="方正正粗黑简体"/>
                <a:sym typeface="+mn-ea"/>
              </a:rPr>
              <a:t>重要干部任免</a:t>
            </a:r>
            <a:endParaRPr lang="zh-CN" altLang="en-US" sz="1800" dirty="0">
              <a:solidFill>
                <a:schemeClr val="tx1">
                  <a:lumMod val="75000"/>
                  <a:lumOff val="25000"/>
                </a:schemeClr>
              </a:solidFill>
              <a:latin typeface="方正正粗黑简体"/>
              <a:sym typeface="+mn-ea"/>
            </a:endParaRPr>
          </a:p>
          <a:p>
            <a:pPr lvl="0" algn="l">
              <a:lnSpc>
                <a:spcPts val="1865"/>
              </a:lnSpc>
            </a:pPr>
            <a:r>
              <a:rPr lang="zh-CN" altLang="en-US" sz="1800" dirty="0">
                <a:solidFill>
                  <a:schemeClr val="tx1">
                    <a:lumMod val="75000"/>
                    <a:lumOff val="25000"/>
                  </a:schemeClr>
                </a:solidFill>
                <a:latin typeface="方正正粗黑简体"/>
                <a:sym typeface="+mn-ea"/>
              </a:rPr>
              <a:t> </a:t>
            </a:r>
            <a:r>
              <a:rPr lang="en-US" altLang="zh-CN" sz="1800" dirty="0">
                <a:solidFill>
                  <a:schemeClr val="tx1">
                    <a:lumMod val="75000"/>
                    <a:lumOff val="25000"/>
                  </a:schemeClr>
                </a:solidFill>
                <a:latin typeface="方正正粗黑简体"/>
                <a:sym typeface="+mn-ea"/>
              </a:rPr>
              <a:t>     </a:t>
            </a:r>
            <a:r>
              <a:rPr lang="zh-CN" altLang="en-US" sz="1800" dirty="0">
                <a:solidFill>
                  <a:schemeClr val="tx1">
                    <a:lumMod val="75000"/>
                    <a:lumOff val="25000"/>
                  </a:schemeClr>
                </a:solidFill>
                <a:latin typeface="方正正粗黑简体"/>
                <a:sym typeface="+mn-ea"/>
              </a:rPr>
              <a:t>重大项目安排</a:t>
            </a:r>
            <a:endParaRPr lang="zh-CN" altLang="en-US" sz="1800" dirty="0">
              <a:solidFill>
                <a:schemeClr val="tx1">
                  <a:lumMod val="75000"/>
                  <a:lumOff val="25000"/>
                </a:schemeClr>
              </a:solidFill>
              <a:latin typeface="方正正粗黑简体"/>
              <a:sym typeface="+mn-ea"/>
            </a:endParaRPr>
          </a:p>
          <a:p>
            <a:pPr lvl="0" algn="l">
              <a:lnSpc>
                <a:spcPts val="1865"/>
              </a:lnSpc>
            </a:pPr>
            <a:r>
              <a:rPr lang="zh-CN" altLang="en-US" sz="1800" dirty="0">
                <a:solidFill>
                  <a:schemeClr val="tx1">
                    <a:lumMod val="75000"/>
                    <a:lumOff val="25000"/>
                  </a:schemeClr>
                </a:solidFill>
                <a:latin typeface="方正正粗黑简体"/>
                <a:sym typeface="+mn-ea"/>
              </a:rPr>
              <a:t> </a:t>
            </a:r>
            <a:r>
              <a:rPr lang="en-US" altLang="zh-CN" sz="1800" dirty="0">
                <a:solidFill>
                  <a:schemeClr val="tx1">
                    <a:lumMod val="75000"/>
                    <a:lumOff val="25000"/>
                  </a:schemeClr>
                </a:solidFill>
                <a:latin typeface="方正正粗黑简体"/>
                <a:sym typeface="+mn-ea"/>
              </a:rPr>
              <a:t>     </a:t>
            </a:r>
            <a:r>
              <a:rPr lang="zh-CN" altLang="en-US" sz="1800" dirty="0">
                <a:solidFill>
                  <a:schemeClr val="tx1">
                    <a:lumMod val="75000"/>
                    <a:lumOff val="25000"/>
                  </a:schemeClr>
                </a:solidFill>
                <a:latin typeface="方正正粗黑简体"/>
                <a:sym typeface="+mn-ea"/>
              </a:rPr>
              <a:t>大额度资金的使用</a:t>
            </a:r>
            <a:endParaRPr lang="zh-CN" altLang="en-US" sz="1800" dirty="0">
              <a:solidFill>
                <a:schemeClr val="tx1">
                  <a:lumMod val="75000"/>
                  <a:lumOff val="25000"/>
                </a:schemeClr>
              </a:solidFill>
              <a:latin typeface="方正正粗黑简体"/>
              <a:sym typeface="+mn-ea"/>
            </a:endParaRPr>
          </a:p>
          <a:p>
            <a:pPr lvl="0" algn="l">
              <a:lnSpc>
                <a:spcPts val="1865"/>
              </a:lnSpc>
            </a:pPr>
            <a:r>
              <a:rPr lang="zh-CN" altLang="en-US" sz="1800" dirty="0">
                <a:solidFill>
                  <a:schemeClr val="tx1">
                    <a:lumMod val="75000"/>
                    <a:lumOff val="25000"/>
                  </a:schemeClr>
                </a:solidFill>
                <a:latin typeface="方正正粗黑简体"/>
                <a:sym typeface="+mn-ea"/>
              </a:rPr>
              <a:t>必须由领导班子集体作出决定。</a:t>
            </a:r>
            <a:endParaRPr lang="zh-CN" altLang="en-US" sz="1800" dirty="0">
              <a:solidFill>
                <a:schemeClr val="tx1">
                  <a:lumMod val="75000"/>
                  <a:lumOff val="25000"/>
                </a:schemeClr>
              </a:solidFill>
              <a:latin typeface="方正正粗黑简体"/>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250" fill="hold"/>
                                        <p:tgtEl>
                                          <p:spTgt spid="43"/>
                                        </p:tgtEl>
                                        <p:attrNameLst>
                                          <p:attrName>ppt_x</p:attrName>
                                        </p:attrNameLst>
                                      </p:cBhvr>
                                      <p:tavLst>
                                        <p:tav tm="0">
                                          <p:val>
                                            <p:strVal val="0-#ppt_w/2"/>
                                          </p:val>
                                        </p:tav>
                                        <p:tav tm="100000">
                                          <p:val>
                                            <p:strVal val="#ppt_x"/>
                                          </p:val>
                                        </p:tav>
                                      </p:tavLst>
                                    </p:anim>
                                    <p:anim calcmode="lin" valueType="num">
                                      <p:cBhvr additive="base">
                                        <p:cTn id="8" dur="25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500"/>
                            </p:stCondLst>
                            <p:childTnLst>
                              <p:par>
                                <p:cTn id="20" presetID="53" presetClass="entr" presetSubtype="16" fill="hold" grpId="0" nodeType="afterEffect">
                                  <p:stCondLst>
                                    <p:cond delay="0"/>
                                  </p:stCondLst>
                                  <p:iterate type="lt">
                                    <p:tmPct val="10000"/>
                                  </p:iterate>
                                  <p:childTnLst>
                                    <p:set>
                                      <p:cBhvr>
                                        <p:cTn id="21" dur="1" fill="hold">
                                          <p:stCondLst>
                                            <p:cond delay="0"/>
                                          </p:stCondLst>
                                        </p:cTn>
                                        <p:tgtEl>
                                          <p:spTgt spid="30"/>
                                        </p:tgtEl>
                                        <p:attrNameLst>
                                          <p:attrName>style.visibility</p:attrName>
                                        </p:attrNameLst>
                                      </p:cBhvr>
                                      <p:to>
                                        <p:strVal val="visible"/>
                                      </p:to>
                                    </p:set>
                                    <p:anim calcmode="lin" valueType="num">
                                      <p:cBhvr>
                                        <p:cTn id="22" dur="250" fill="hold"/>
                                        <p:tgtEl>
                                          <p:spTgt spid="30"/>
                                        </p:tgtEl>
                                        <p:attrNameLst>
                                          <p:attrName>ppt_w</p:attrName>
                                        </p:attrNameLst>
                                      </p:cBhvr>
                                      <p:tavLst>
                                        <p:tav tm="0">
                                          <p:val>
                                            <p:fltVal val="0"/>
                                          </p:val>
                                        </p:tav>
                                        <p:tav tm="100000">
                                          <p:val>
                                            <p:strVal val="#ppt_w"/>
                                          </p:val>
                                        </p:tav>
                                      </p:tavLst>
                                    </p:anim>
                                    <p:anim calcmode="lin" valueType="num">
                                      <p:cBhvr>
                                        <p:cTn id="23" dur="250" fill="hold"/>
                                        <p:tgtEl>
                                          <p:spTgt spid="30"/>
                                        </p:tgtEl>
                                        <p:attrNameLst>
                                          <p:attrName>ppt_h</p:attrName>
                                        </p:attrNameLst>
                                      </p:cBhvr>
                                      <p:tavLst>
                                        <p:tav tm="0">
                                          <p:val>
                                            <p:fltVal val="0"/>
                                          </p:val>
                                        </p:tav>
                                        <p:tav tm="100000">
                                          <p:val>
                                            <p:strVal val="#ppt_h"/>
                                          </p:val>
                                        </p:tav>
                                      </p:tavLst>
                                    </p:anim>
                                    <p:animEffect transition="in" filter="fade">
                                      <p:cBhvr>
                                        <p:cTn id="24" dur="250"/>
                                        <p:tgtEl>
                                          <p:spTgt spid="30"/>
                                        </p:tgtEl>
                                      </p:cBhvr>
                                    </p:animEffect>
                                  </p:childTnLst>
                                </p:cTn>
                              </p:par>
                            </p:childTnLst>
                          </p:cTn>
                        </p:par>
                        <p:par>
                          <p:cTn id="25" fill="hold">
                            <p:stCondLst>
                              <p:cond delay="2875"/>
                            </p:stCondLst>
                            <p:childTnLst>
                              <p:par>
                                <p:cTn id="26" presetID="53" presetClass="entr" presetSubtype="16"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childTnLst>
                          </p:cTn>
                        </p:par>
                        <p:par>
                          <p:cTn id="31" fill="hold">
                            <p:stCondLst>
                              <p:cond delay="3375"/>
                            </p:stCondLst>
                            <p:childTnLst>
                              <p:par>
                                <p:cTn id="32" presetID="53" presetClass="entr" presetSubtype="16"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animBg="true"/>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20484" y="1513961"/>
            <a:ext cx="1865542" cy="398780"/>
          </a:xfrm>
          <a:prstGeom prst="rect">
            <a:avLst/>
          </a:prstGeom>
          <a:solidFill>
            <a:schemeClr val="accent2"/>
          </a:solidFill>
          <a:effectLst>
            <a:outerShdw blurRad="279400" dist="76200" dir="8100000" algn="tr" rotWithShape="0">
              <a:prstClr val="black">
                <a:alpha val="40000"/>
              </a:prstClr>
            </a:outerShdw>
          </a:effectLst>
        </p:spPr>
        <p:txBody>
          <a:bodyPr wrap="square">
            <a:spAutoFit/>
          </a:bodyPr>
          <a:lstStyle/>
          <a:p>
            <a:pPr algn="ctr"/>
            <a:r>
              <a:rPr lang="zh-CN" altLang="en-US" sz="2000" dirty="0" smtClean="0">
                <a:solidFill>
                  <a:schemeClr val="bg1"/>
                </a:solidFill>
                <a:latin typeface="+mn-ea"/>
                <a:cs typeface="+mn-ea"/>
                <a:sym typeface="+mn-lt"/>
              </a:rPr>
              <a:t>一</a:t>
            </a:r>
            <a:endParaRPr lang="zh-CN" altLang="en-US" sz="2000" dirty="0">
              <a:solidFill>
                <a:schemeClr val="bg1"/>
              </a:solidFill>
              <a:latin typeface="+mn-ea"/>
              <a:cs typeface="+mn-ea"/>
              <a:sym typeface="+mn-lt"/>
            </a:endParaRPr>
          </a:p>
        </p:txBody>
      </p:sp>
      <p:sp>
        <p:nvSpPr>
          <p:cNvPr id="12" name="矩形 11"/>
          <p:cNvSpPr/>
          <p:nvPr/>
        </p:nvSpPr>
        <p:spPr>
          <a:xfrm>
            <a:off x="334432" y="2002990"/>
            <a:ext cx="3621688" cy="922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prstClr val="black">
                    <a:lumMod val="75000"/>
                    <a:lumOff val="25000"/>
                  </a:prstClr>
                </a:solidFill>
                <a:latin typeface="迷你简汉真广标"/>
              </a:rPr>
              <a:t>贯彻实行民主集中制，要求作决定经过集体讨论、集体决策，体现集思广益和集体领导的优势。</a:t>
            </a:r>
            <a:endParaRPr lang="zh-CN" altLang="en-US" dirty="0">
              <a:solidFill>
                <a:prstClr val="black">
                  <a:lumMod val="75000"/>
                  <a:lumOff val="25000"/>
                </a:prstClr>
              </a:solidFill>
              <a:latin typeface="迷你简汉真广标"/>
            </a:endParaRPr>
          </a:p>
        </p:txBody>
      </p:sp>
      <p:sp>
        <p:nvSpPr>
          <p:cNvPr id="16" name="矩形 15"/>
          <p:cNvSpPr/>
          <p:nvPr/>
        </p:nvSpPr>
        <p:spPr>
          <a:xfrm>
            <a:off x="7655126" y="1513961"/>
            <a:ext cx="1772575" cy="398780"/>
          </a:xfrm>
          <a:prstGeom prst="rect">
            <a:avLst/>
          </a:prstGeom>
          <a:solidFill>
            <a:schemeClr val="accent2"/>
          </a:solidFill>
          <a:effectLst>
            <a:outerShdw blurRad="279400" dist="76200" dir="8100000" algn="tr" rotWithShape="0">
              <a:prstClr val="black">
                <a:alpha val="40000"/>
              </a:prstClr>
            </a:outerShdw>
          </a:effectLst>
        </p:spPr>
        <p:txBody>
          <a:bodyPr wrap="square">
            <a:spAutoFit/>
          </a:bodyPr>
          <a:lstStyle/>
          <a:p>
            <a:pPr algn="ctr"/>
            <a:r>
              <a:rPr lang="zh-CN" altLang="en-US" sz="2000" dirty="0" smtClean="0">
                <a:solidFill>
                  <a:schemeClr val="bg1"/>
                </a:solidFill>
                <a:latin typeface="+mn-ea"/>
                <a:cs typeface="+mn-ea"/>
                <a:sym typeface="+mn-lt"/>
              </a:rPr>
              <a:t>二</a:t>
            </a:r>
            <a:endParaRPr lang="zh-CN" altLang="en-US" sz="2000" dirty="0">
              <a:solidFill>
                <a:schemeClr val="bg1"/>
              </a:solidFill>
              <a:latin typeface="+mn-ea"/>
              <a:cs typeface="+mn-ea"/>
              <a:sym typeface="+mn-lt"/>
            </a:endParaRPr>
          </a:p>
        </p:txBody>
      </p:sp>
      <p:sp>
        <p:nvSpPr>
          <p:cNvPr id="17" name="矩形 16"/>
          <p:cNvSpPr/>
          <p:nvPr/>
        </p:nvSpPr>
        <p:spPr>
          <a:xfrm>
            <a:off x="7364730" y="1939290"/>
            <a:ext cx="3126740" cy="7067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prstClr val="black">
                    <a:lumMod val="75000"/>
                    <a:lumOff val="25000"/>
                  </a:prstClr>
                </a:solidFill>
                <a:latin typeface="迷你简汉真广标"/>
                <a:sym typeface="+mn-ea"/>
              </a:rPr>
              <a:t>如何集体讨论、集体决策? </a:t>
            </a:r>
            <a:endParaRPr lang="zh-CN" altLang="en-US" sz="2000" dirty="0">
              <a:solidFill>
                <a:prstClr val="black">
                  <a:lumMod val="75000"/>
                  <a:lumOff val="25000"/>
                </a:prstClr>
              </a:solidFill>
              <a:latin typeface="迷你简汉真广标"/>
              <a:sym typeface="+mn-ea"/>
            </a:endParaRPr>
          </a:p>
          <a:p>
            <a:r>
              <a:rPr lang="zh-CN" altLang="en-US" sz="2000" dirty="0">
                <a:solidFill>
                  <a:prstClr val="black">
                    <a:lumMod val="75000"/>
                    <a:lumOff val="25000"/>
                  </a:prstClr>
                </a:solidFill>
                <a:latin typeface="迷你简汉真广标"/>
                <a:sym typeface="+mn-ea"/>
              </a:rPr>
              <a:t>这就涉及议事规则问题。</a:t>
            </a:r>
            <a:endParaRPr lang="zh-CN" altLang="en-US" sz="2000" dirty="0">
              <a:solidFill>
                <a:prstClr val="black">
                  <a:lumMod val="75000"/>
                  <a:lumOff val="25000"/>
                </a:prstClr>
              </a:solidFill>
              <a:latin typeface="迷你简汉真广标"/>
              <a:sym typeface="+mn-ea"/>
            </a:endParaRPr>
          </a:p>
        </p:txBody>
      </p:sp>
      <p:sp>
        <p:nvSpPr>
          <p:cNvPr id="21" name="矩形 20"/>
          <p:cNvSpPr/>
          <p:nvPr/>
        </p:nvSpPr>
        <p:spPr>
          <a:xfrm>
            <a:off x="4150960" y="3805554"/>
            <a:ext cx="1873983" cy="398780"/>
          </a:xfrm>
          <a:prstGeom prst="rect">
            <a:avLst/>
          </a:prstGeom>
          <a:solidFill>
            <a:schemeClr val="accent3"/>
          </a:solidFill>
          <a:effectLst>
            <a:outerShdw blurRad="279400" dist="76200" dir="8100000" algn="tr" rotWithShape="0">
              <a:prstClr val="black">
                <a:alpha val="40000"/>
              </a:prstClr>
            </a:outerShdw>
          </a:effectLst>
        </p:spPr>
        <p:txBody>
          <a:bodyPr wrap="square">
            <a:spAutoFit/>
          </a:bodyPr>
          <a:lstStyle/>
          <a:p>
            <a:pPr algn="ctr"/>
            <a:r>
              <a:rPr lang="zh-CN" altLang="en-US" sz="2000" dirty="0" smtClean="0">
                <a:solidFill>
                  <a:schemeClr val="bg1"/>
                </a:solidFill>
                <a:latin typeface="+mn-ea"/>
                <a:cs typeface="+mn-ea"/>
                <a:sym typeface="+mn-lt"/>
              </a:rPr>
              <a:t>三</a:t>
            </a:r>
            <a:endParaRPr lang="zh-CN" altLang="en-US" sz="2000" dirty="0">
              <a:solidFill>
                <a:schemeClr val="bg1"/>
              </a:solidFill>
              <a:latin typeface="+mn-ea"/>
              <a:cs typeface="+mn-ea"/>
              <a:sym typeface="+mn-lt"/>
            </a:endParaRPr>
          </a:p>
        </p:txBody>
      </p:sp>
      <p:sp>
        <p:nvSpPr>
          <p:cNvPr id="22" name="矩形 21"/>
          <p:cNvSpPr/>
          <p:nvPr/>
        </p:nvSpPr>
        <p:spPr>
          <a:xfrm>
            <a:off x="1602740" y="4351655"/>
            <a:ext cx="8716010" cy="14763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prstClr val="black">
                    <a:lumMod val="75000"/>
                    <a:lumOff val="25000"/>
                  </a:prstClr>
                </a:solidFill>
                <a:latin typeface="迷你简汉真广标"/>
                <a:sym typeface="+mn-ea"/>
              </a:rPr>
              <a:t>议事规则在各种集体行为中都是基础性问题，</a:t>
            </a:r>
            <a:endParaRPr lang="zh-CN" altLang="en-US" dirty="0">
              <a:solidFill>
                <a:prstClr val="black">
                  <a:lumMod val="75000"/>
                  <a:lumOff val="25000"/>
                </a:prstClr>
              </a:solidFill>
              <a:latin typeface="迷你简汉真广标"/>
              <a:sym typeface="+mn-ea"/>
            </a:endParaRPr>
          </a:p>
          <a:p>
            <a:pPr algn="l"/>
            <a:r>
              <a:rPr lang="zh-CN" altLang="en-US" dirty="0">
                <a:solidFill>
                  <a:prstClr val="black">
                    <a:lumMod val="75000"/>
                    <a:lumOff val="25000"/>
                  </a:prstClr>
                </a:solidFill>
                <a:latin typeface="迷你简汉真广标"/>
                <a:sym typeface="+mn-ea"/>
              </a:rPr>
              <a:t>主要涉及两方面:一是什么样的议题、经过什么样的程序才能进入决策议程;</a:t>
            </a:r>
            <a:endParaRPr lang="zh-CN" altLang="en-US" dirty="0">
              <a:solidFill>
                <a:prstClr val="black">
                  <a:lumMod val="75000"/>
                  <a:lumOff val="25000"/>
                </a:prstClr>
              </a:solidFill>
              <a:latin typeface="迷你简汉真广标"/>
              <a:sym typeface="+mn-ea"/>
            </a:endParaRPr>
          </a:p>
          <a:p>
            <a:pPr algn="l"/>
            <a:r>
              <a:rPr lang="zh-CN" altLang="en-US" dirty="0">
                <a:solidFill>
                  <a:prstClr val="black">
                    <a:lumMod val="75000"/>
                    <a:lumOff val="25000"/>
                  </a:prstClr>
                </a:solidFill>
                <a:latin typeface="迷你简汉真广标"/>
                <a:sym typeface="+mn-ea"/>
              </a:rPr>
              <a:t> </a:t>
            </a:r>
            <a:r>
              <a:rPr lang="en-US" altLang="zh-CN" dirty="0">
                <a:solidFill>
                  <a:prstClr val="black">
                    <a:lumMod val="75000"/>
                    <a:lumOff val="25000"/>
                  </a:prstClr>
                </a:solidFill>
                <a:latin typeface="迷你简汉真广标"/>
                <a:sym typeface="+mn-ea"/>
              </a:rPr>
              <a:t>                 </a:t>
            </a:r>
            <a:r>
              <a:rPr lang="zh-CN" altLang="en-US" dirty="0">
                <a:solidFill>
                  <a:prstClr val="black">
                    <a:lumMod val="75000"/>
                    <a:lumOff val="25000"/>
                  </a:prstClr>
                </a:solidFill>
                <a:latin typeface="迷你简汉真广标"/>
                <a:sym typeface="+mn-ea"/>
              </a:rPr>
              <a:t>二是经过了上述程序进入决策议程之后，又通过什么样的程序才能作出决定或者不作出决定。</a:t>
            </a:r>
            <a:endParaRPr lang="zh-CN" altLang="en-US" dirty="0">
              <a:solidFill>
                <a:prstClr val="black">
                  <a:lumMod val="75000"/>
                  <a:lumOff val="25000"/>
                </a:prstClr>
              </a:solidFill>
              <a:latin typeface="迷你简汉真广标"/>
            </a:endParaRPr>
          </a:p>
          <a:p>
            <a:pPr algn="l"/>
            <a:endParaRPr lang="zh-CN" altLang="en-US" dirty="0">
              <a:solidFill>
                <a:prstClr val="black">
                  <a:lumMod val="75000"/>
                  <a:lumOff val="25000"/>
                </a:prstClr>
              </a:solidFill>
              <a:latin typeface="迷你简汉真广标"/>
            </a:endParaRPr>
          </a:p>
        </p:txBody>
      </p:sp>
      <p:sp>
        <p:nvSpPr>
          <p:cNvPr id="26" name="TextBox 17"/>
          <p:cNvSpPr txBox="true"/>
          <p:nvPr/>
        </p:nvSpPr>
        <p:spPr>
          <a:xfrm>
            <a:off x="910630" y="117426"/>
            <a:ext cx="2692400" cy="612775"/>
          </a:xfrm>
          <a:prstGeom prst="rect">
            <a:avLst/>
          </a:prstGeom>
          <a:noFill/>
        </p:spPr>
        <p:txBody>
          <a:bodyPr wrap="none" lIns="121917" tIns="60958" rIns="121917" bIns="60958" rtlCol="0">
            <a:spAutoFit/>
          </a:bodyPr>
          <a:lstStyle/>
          <a:p>
            <a:r>
              <a:rPr lang="zh-CN" altLang="en-US" sz="3200" b="1" dirty="0" smtClean="0">
                <a:solidFill>
                  <a:schemeClr val="accent2"/>
                </a:solidFill>
                <a:latin typeface="+mn-ea"/>
              </a:rPr>
              <a:t>两个议事规则</a:t>
            </a:r>
            <a:endParaRPr lang="zh-CN" altLang="en-US" sz="3200" b="1" dirty="0" smtClean="0">
              <a:solidFill>
                <a:schemeClr val="accent2"/>
              </a:solidFill>
              <a:latin typeface="+mn-ea"/>
            </a:endParaRPr>
          </a:p>
        </p:txBody>
      </p:sp>
      <p:sp>
        <p:nvSpPr>
          <p:cNvPr id="27" name="Freeform 6"/>
          <p:cNvSpPr/>
          <p:nvPr/>
        </p:nvSpPr>
        <p:spPr bwMode="auto">
          <a:xfrm>
            <a:off x="236134" y="47307"/>
            <a:ext cx="695806" cy="624113"/>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250" fill="hold"/>
                                        <p:tgtEl>
                                          <p:spTgt spid="27"/>
                                        </p:tgtEl>
                                        <p:attrNameLst>
                                          <p:attrName>ppt_x</p:attrName>
                                        </p:attrNameLst>
                                      </p:cBhvr>
                                      <p:tavLst>
                                        <p:tav tm="0">
                                          <p:val>
                                            <p:strVal val="0-#ppt_w/2"/>
                                          </p:val>
                                        </p:tav>
                                        <p:tav tm="100000">
                                          <p:val>
                                            <p:strVal val="#ppt_x"/>
                                          </p:val>
                                        </p:tav>
                                      </p:tavLst>
                                    </p:anim>
                                    <p:anim calcmode="lin" valueType="num">
                                      <p:cBhvr additive="base">
                                        <p:cTn id="8" dur="25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anim calcmode="lin" valueType="num">
                                      <p:cBhvr>
                                        <p:cTn id="27" dur="500" fill="hold"/>
                                        <p:tgtEl>
                                          <p:spTgt spid="16"/>
                                        </p:tgtEl>
                                        <p:attrNameLst>
                                          <p:attrName>ppt_x</p:attrName>
                                        </p:attrNameLst>
                                      </p:cBhvr>
                                      <p:tavLst>
                                        <p:tav tm="0">
                                          <p:val>
                                            <p:strVal val="#ppt_x"/>
                                          </p:val>
                                        </p:tav>
                                        <p:tav tm="100000">
                                          <p:val>
                                            <p:strVal val="#ppt_x"/>
                                          </p:val>
                                        </p:tav>
                                      </p:tavLst>
                                    </p:anim>
                                    <p:anim calcmode="lin" valueType="num">
                                      <p:cBhvr>
                                        <p:cTn id="28" dur="5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5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16" presetClass="entr" presetSubtype="2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arn(inVertical)">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true"/>
      <p:bldP spid="12" grpId="0"/>
      <p:bldP spid="16" grpId="0" bldLvl="0" animBg="true"/>
      <p:bldP spid="17" grpId="0"/>
      <p:bldP spid="21" grpId="0" bldLvl="0" animBg="true"/>
      <p:bldP spid="22" grpId="0"/>
      <p:bldP spid="26" grpId="0"/>
      <p:bldP spid="27" grpId="0" bldLvl="0" animBg="tru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36"/>
          <p:cNvSpPr txBox="true"/>
          <p:nvPr/>
        </p:nvSpPr>
        <p:spPr>
          <a:xfrm>
            <a:off x="4006850" y="2421255"/>
            <a:ext cx="6507480" cy="1014730"/>
          </a:xfrm>
          <a:prstGeom prst="rect">
            <a:avLst/>
          </a:prstGeom>
          <a:noFill/>
        </p:spPr>
        <p:txBody>
          <a:bodyPr wrap="square" rtlCol="0">
            <a:spAutoFit/>
          </a:bodyPr>
          <a:lstStyle/>
          <a:p>
            <a:pPr algn="l" defTabSz="685800"/>
            <a:r>
              <a:rPr lang="zh-CN" altLang="en-US" sz="2000" b="1" dirty="0" smtClean="0">
                <a:solidFill>
                  <a:schemeClr val="accent1"/>
                </a:solidFill>
                <a:latin typeface="+mj-ea"/>
                <a:ea typeface="+mj-ea"/>
              </a:rPr>
              <a:t>《北京急救中心党委会议事规则》</a:t>
            </a:r>
            <a:endParaRPr lang="zh-CN" altLang="en-US" sz="2000" b="1" dirty="0" smtClean="0">
              <a:solidFill>
                <a:schemeClr val="accent1"/>
              </a:solidFill>
              <a:latin typeface="+mj-ea"/>
              <a:ea typeface="+mj-ea"/>
            </a:endParaRPr>
          </a:p>
          <a:p>
            <a:pPr algn="l" defTabSz="685800"/>
            <a:r>
              <a:rPr lang="zh-CN" altLang="en-US" sz="2000" b="1" dirty="0" smtClean="0">
                <a:solidFill>
                  <a:schemeClr val="accent1"/>
                </a:solidFill>
                <a:latin typeface="+mj-ea"/>
                <a:ea typeface="+mj-ea"/>
              </a:rPr>
              <a:t>《北京急救中心主任办公会议事规则》</a:t>
            </a:r>
            <a:endParaRPr lang="zh-CN" altLang="en-US" sz="2000" b="1" dirty="0" smtClean="0">
              <a:solidFill>
                <a:schemeClr val="accent1"/>
              </a:solidFill>
              <a:latin typeface="+mj-ea"/>
              <a:ea typeface="+mj-ea"/>
            </a:endParaRPr>
          </a:p>
          <a:p>
            <a:pPr algn="l" defTabSz="685800"/>
            <a:r>
              <a:rPr lang="zh-CN" altLang="en-US" sz="2000" b="1" dirty="0" smtClean="0">
                <a:solidFill>
                  <a:schemeClr val="accent1"/>
                </a:solidFill>
                <a:latin typeface="+mj-ea"/>
                <a:ea typeface="+mj-ea"/>
              </a:rPr>
              <a:t>《北京急救中心党委会、主任办公会议事规则实施细则》</a:t>
            </a:r>
            <a:endParaRPr lang="zh-CN" altLang="en-US" sz="2000" b="1" dirty="0" smtClean="0">
              <a:solidFill>
                <a:schemeClr val="accent1"/>
              </a:solidFill>
              <a:latin typeface="+mj-ea"/>
              <a:ea typeface="+mj-ea"/>
            </a:endParaRPr>
          </a:p>
        </p:txBody>
      </p:sp>
      <p:sp>
        <p:nvSpPr>
          <p:cNvPr id="17" name="矩形 16"/>
          <p:cNvSpPr/>
          <p:nvPr/>
        </p:nvSpPr>
        <p:spPr>
          <a:xfrm>
            <a:off x="1846726" y="1340955"/>
            <a:ext cx="2837100" cy="463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000" dirty="0" smtClean="0">
                <a:solidFill>
                  <a:prstClr val="white"/>
                </a:solidFill>
                <a:latin typeface="+mn-ea"/>
              </a:rPr>
              <a:t>议事范围</a:t>
            </a:r>
            <a:endParaRPr lang="zh-CN" altLang="en-US" sz="2000" dirty="0" smtClean="0">
              <a:solidFill>
                <a:prstClr val="white"/>
              </a:solidFill>
              <a:latin typeface="+mn-ea"/>
            </a:endParaRPr>
          </a:p>
        </p:txBody>
      </p:sp>
      <p:sp>
        <p:nvSpPr>
          <p:cNvPr id="19" name="矩形 18"/>
          <p:cNvSpPr/>
          <p:nvPr/>
        </p:nvSpPr>
        <p:spPr>
          <a:xfrm>
            <a:off x="7751238" y="1317460"/>
            <a:ext cx="2837100" cy="4639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000" dirty="0" smtClean="0">
                <a:solidFill>
                  <a:prstClr val="white"/>
                </a:solidFill>
                <a:latin typeface="+mn-ea"/>
              </a:rPr>
              <a:t>议题管理和程序</a:t>
            </a:r>
            <a:endParaRPr lang="zh-CN" altLang="en-US" sz="2000" dirty="0" smtClean="0">
              <a:solidFill>
                <a:prstClr val="white"/>
              </a:solidFill>
              <a:latin typeface="+mn-ea"/>
            </a:endParaRPr>
          </a:p>
        </p:txBody>
      </p:sp>
      <p:sp>
        <p:nvSpPr>
          <p:cNvPr id="21" name="矩形 20"/>
          <p:cNvSpPr/>
          <p:nvPr/>
        </p:nvSpPr>
        <p:spPr>
          <a:xfrm>
            <a:off x="1774971" y="4097108"/>
            <a:ext cx="2837100" cy="463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000" dirty="0">
                <a:solidFill>
                  <a:prstClr val="white"/>
                </a:solidFill>
                <a:latin typeface="+mn-ea"/>
              </a:rPr>
              <a:t>决策程序和决定</a:t>
            </a:r>
            <a:endParaRPr lang="zh-CN" altLang="en-US" sz="2000" dirty="0">
              <a:solidFill>
                <a:prstClr val="white"/>
              </a:solidFill>
              <a:latin typeface="+mn-ea"/>
            </a:endParaRPr>
          </a:p>
        </p:txBody>
      </p:sp>
      <p:sp>
        <p:nvSpPr>
          <p:cNvPr id="23" name="矩形 22"/>
          <p:cNvSpPr/>
          <p:nvPr/>
        </p:nvSpPr>
        <p:spPr>
          <a:xfrm>
            <a:off x="7894748" y="4221568"/>
            <a:ext cx="2837100" cy="4639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000" dirty="0" smtClean="0">
                <a:solidFill>
                  <a:prstClr val="white"/>
                </a:solidFill>
                <a:latin typeface="+mn-ea"/>
              </a:rPr>
              <a:t>决定形成与督办</a:t>
            </a:r>
            <a:endParaRPr lang="zh-CN" altLang="en-US" sz="2000" dirty="0" smtClean="0">
              <a:solidFill>
                <a:prstClr val="white"/>
              </a:solidFill>
              <a:latin typeface="+mn-ea"/>
            </a:endParaRPr>
          </a:p>
        </p:txBody>
      </p:sp>
      <p:sp>
        <p:nvSpPr>
          <p:cNvPr id="26" name="Freeform 6"/>
          <p:cNvSpPr/>
          <p:nvPr/>
        </p:nvSpPr>
        <p:spPr bwMode="auto">
          <a:xfrm>
            <a:off x="236134" y="47307"/>
            <a:ext cx="695806" cy="624113"/>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250" fill="hold"/>
                                        <p:tgtEl>
                                          <p:spTgt spid="26"/>
                                        </p:tgtEl>
                                        <p:attrNameLst>
                                          <p:attrName>ppt_x</p:attrName>
                                        </p:attrNameLst>
                                      </p:cBhvr>
                                      <p:tavLst>
                                        <p:tav tm="0">
                                          <p:val>
                                            <p:strVal val="0-#ppt_w/2"/>
                                          </p:val>
                                        </p:tav>
                                        <p:tav tm="100000">
                                          <p:val>
                                            <p:strVal val="#ppt_x"/>
                                          </p:val>
                                        </p:tav>
                                      </p:tavLst>
                                    </p:anim>
                                    <p:anim calcmode="lin" valueType="num">
                                      <p:cBhvr additive="base">
                                        <p:cTn id="8" dur="2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bldLvl="0" animBg="true"/>
      <p:bldP spid="19" grpId="0" bldLvl="0" animBg="true"/>
      <p:bldP spid="21" grpId="0" bldLvl="0" animBg="true"/>
      <p:bldP spid="23" grpId="0" bldLvl="0" animBg="true"/>
      <p:bldP spid="26" grpId="0" bldLvl="0" animBg="tru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17"/>
          <p:cNvSpPr txBox="true"/>
          <p:nvPr/>
        </p:nvSpPr>
        <p:spPr>
          <a:xfrm>
            <a:off x="910630" y="117426"/>
            <a:ext cx="1875790" cy="612775"/>
          </a:xfrm>
          <a:prstGeom prst="rect">
            <a:avLst/>
          </a:prstGeom>
          <a:noFill/>
        </p:spPr>
        <p:txBody>
          <a:bodyPr wrap="none" lIns="121917" tIns="60958" rIns="121917" bIns="60958" rtlCol="0">
            <a:spAutoFit/>
          </a:bodyPr>
          <a:lstStyle/>
          <a:p>
            <a:r>
              <a:rPr lang="zh-CN" altLang="en-US" sz="3200" b="1" dirty="0">
                <a:solidFill>
                  <a:schemeClr val="accent2"/>
                </a:solidFill>
                <a:latin typeface="+mn-ea"/>
              </a:rPr>
              <a:t>议事范围</a:t>
            </a:r>
            <a:endParaRPr lang="zh-CN" altLang="en-US" sz="3200" b="1" dirty="0">
              <a:solidFill>
                <a:schemeClr val="accent2"/>
              </a:solidFill>
              <a:latin typeface="+mn-ea"/>
            </a:endParaRPr>
          </a:p>
        </p:txBody>
      </p:sp>
      <p:sp>
        <p:nvSpPr>
          <p:cNvPr id="32" name="Freeform 6"/>
          <p:cNvSpPr/>
          <p:nvPr/>
        </p:nvSpPr>
        <p:spPr bwMode="auto">
          <a:xfrm>
            <a:off x="236134" y="47307"/>
            <a:ext cx="695806" cy="624113"/>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cxnSp>
        <p:nvCxnSpPr>
          <p:cNvPr id="26" name="直接连接符 25"/>
          <p:cNvCxnSpPr/>
          <p:nvPr/>
        </p:nvCxnSpPr>
        <p:spPr>
          <a:xfrm>
            <a:off x="1983114" y="1425780"/>
            <a:ext cx="6111042" cy="0"/>
          </a:xfrm>
          <a:prstGeom prst="line">
            <a:avLst/>
          </a:prstGeom>
          <a:ln w="12700">
            <a:solidFill>
              <a:schemeClr val="accent2"/>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743318" y="1517859"/>
            <a:ext cx="4655185" cy="4572000"/>
            <a:chOff x="810876" y="1657811"/>
            <a:chExt cx="4655185" cy="4572000"/>
          </a:xfrm>
        </p:grpSpPr>
        <p:sp>
          <p:nvSpPr>
            <p:cNvPr id="28" name="六边形 27"/>
            <p:cNvSpPr/>
            <p:nvPr/>
          </p:nvSpPr>
          <p:spPr>
            <a:xfrm rot="5400000">
              <a:off x="1096217" y="1743945"/>
              <a:ext cx="1246126" cy="107385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a:solidFill>
                  <a:schemeClr val="tx1">
                    <a:lumMod val="75000"/>
                    <a:lumOff val="25000"/>
                  </a:schemeClr>
                </a:solidFill>
              </a:endParaRPr>
            </a:p>
          </p:txBody>
        </p:sp>
        <p:sp>
          <p:nvSpPr>
            <p:cNvPr id="29" name="矩形 1"/>
            <p:cNvSpPr>
              <a:spLocks noChangeArrowheads="true"/>
            </p:cNvSpPr>
            <p:nvPr/>
          </p:nvSpPr>
          <p:spPr bwMode="auto">
            <a:xfrm>
              <a:off x="810876" y="1908001"/>
              <a:ext cx="4655185" cy="432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lvl="0" fontAlgn="auto">
                <a:lnSpc>
                  <a:spcPts val="1365"/>
                </a:lnSpc>
              </a:pPr>
              <a:r>
                <a:rPr lang="zh-CN" altLang="en-US" sz="1200" dirty="0">
                  <a:solidFill>
                    <a:schemeClr val="tx1">
                      <a:lumMod val="75000"/>
                      <a:lumOff val="25000"/>
                    </a:schemeClr>
                  </a:solidFill>
                  <a:latin typeface="方正正粗黑简体"/>
                </a:rPr>
                <a:t>党委会议事范围</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（一）传达学习党中央、市委和市卫生健康委党委重要会议和重要文件精神；</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（二）研究决定党委上报市卫生健康委党委的重要请示和报告，各科室提请研究的重要事项；</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（三）研究贯彻落实国家法律、法规、规章和规范性文件中涉及卫生健康的重大事项；研究制定规范性文件的重大事项；制定拟订中心党内重要规章制度；</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（四）研究中心中长期发展规划、年度计划以及院前医疗急救工作发展战略、重大部署、重大政策和重要举措；</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（五）研究中心内设机构改革的重大事项；研究中心职能配置、机构设置、人员编制；</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（六）研究决定中心重大工程建设、重要项目安排、重大活动开展等事项；研究决定大额资金使用、大额资产处置方面的事项，讨论审定年度预算决算、专项资金分配、重大财务支出等事项；</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（七）按照干部管理权限，研究人事任免、调动等事项；研究决定审计、巡察监察、督查检查、考核奖惩等重大事项；</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（八）研究中心意识形态、思想政治、安全和保密、统战和工会、群团、离退休干部、援外医疗及外事活动等方面的重大事项；</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（九）研究决定中心党的建设、精神文明建设、党风廉政建设、反腐败等全面从严治党重大事项；</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（十）审议通过以党委名义进行的各类表彰和违纪违法人员处理等事项；</a:t>
              </a:r>
              <a:endParaRPr lang="zh-CN" altLang="en-US" sz="1200" dirty="0">
                <a:solidFill>
                  <a:schemeClr val="tx1">
                    <a:lumMod val="75000"/>
                    <a:lumOff val="25000"/>
                  </a:schemeClr>
                </a:solidFill>
                <a:latin typeface="方正正粗黑简体"/>
              </a:endParaRPr>
            </a:p>
            <a:p>
              <a:pPr lvl="0" fontAlgn="auto">
                <a:lnSpc>
                  <a:spcPts val="1365"/>
                </a:lnSpc>
              </a:pPr>
              <a:r>
                <a:rPr lang="zh-CN" altLang="en-US" sz="1200" dirty="0">
                  <a:solidFill>
                    <a:schemeClr val="tx1">
                      <a:lumMod val="75000"/>
                      <a:lumOff val="25000"/>
                    </a:schemeClr>
                  </a:solidFill>
                  <a:latin typeface="方正正粗黑简体"/>
                </a:rPr>
                <a:t>（十一）研究其他应当由委党委会讨论和决定的重大问题。</a:t>
              </a:r>
              <a:endParaRPr lang="zh-CN" altLang="en-US" sz="1200" dirty="0">
                <a:solidFill>
                  <a:schemeClr val="tx1">
                    <a:lumMod val="75000"/>
                    <a:lumOff val="25000"/>
                  </a:schemeClr>
                </a:solidFill>
                <a:latin typeface="方正正粗黑简体"/>
              </a:endParaRPr>
            </a:p>
          </p:txBody>
        </p:sp>
      </p:grpSp>
      <p:sp>
        <p:nvSpPr>
          <p:cNvPr id="63" name="任意多边形 62"/>
          <p:cNvSpPr/>
          <p:nvPr/>
        </p:nvSpPr>
        <p:spPr>
          <a:xfrm flipV="true">
            <a:off x="236514" y="909029"/>
            <a:ext cx="3942345" cy="706278"/>
          </a:xfrm>
          <a:custGeom>
            <a:avLst/>
            <a:gdLst>
              <a:gd name="connsiteX0" fmla="*/ 264793 w 2957144"/>
              <a:gd name="connsiteY0" fmla="*/ 0 h 529586"/>
              <a:gd name="connsiteX1" fmla="*/ 1329618 w 2957144"/>
              <a:gd name="connsiteY1" fmla="*/ 0 h 529586"/>
              <a:gd name="connsiteX2" fmla="*/ 1329618 w 2957144"/>
              <a:gd name="connsiteY2" fmla="*/ 183721 h 529586"/>
              <a:gd name="connsiteX3" fmla="*/ 2899562 w 2957144"/>
              <a:gd name="connsiteY3" fmla="*/ 183721 h 529586"/>
              <a:gd name="connsiteX4" fmla="*/ 2957144 w 2957144"/>
              <a:gd name="connsiteY4" fmla="*/ 241303 h 529586"/>
              <a:gd name="connsiteX5" fmla="*/ 2957144 w 2957144"/>
              <a:gd name="connsiteY5" fmla="*/ 471623 h 529586"/>
              <a:gd name="connsiteX6" fmla="*/ 2899562 w 2957144"/>
              <a:gd name="connsiteY6" fmla="*/ 529205 h 529586"/>
              <a:gd name="connsiteX7" fmla="*/ 1068605 w 2957144"/>
              <a:gd name="connsiteY7" fmla="*/ 529205 h 529586"/>
              <a:gd name="connsiteX8" fmla="*/ 1064825 w 2957144"/>
              <a:gd name="connsiteY8" fmla="*/ 529586 h 529586"/>
              <a:gd name="connsiteX9" fmla="*/ 0 w 2957144"/>
              <a:gd name="connsiteY9" fmla="*/ 529586 h 529586"/>
              <a:gd name="connsiteX10" fmla="*/ 0 w 2957144"/>
              <a:gd name="connsiteY10" fmla="*/ 264793 h 529586"/>
              <a:gd name="connsiteX11" fmla="*/ 264793 w 2957144"/>
              <a:gd name="connsiteY11" fmla="*/ 0 h 52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7144" h="529586">
                <a:moveTo>
                  <a:pt x="264793" y="0"/>
                </a:moveTo>
                <a:lnTo>
                  <a:pt x="1329618" y="0"/>
                </a:lnTo>
                <a:lnTo>
                  <a:pt x="1329618" y="183721"/>
                </a:lnTo>
                <a:lnTo>
                  <a:pt x="2899562" y="183721"/>
                </a:lnTo>
                <a:cubicBezTo>
                  <a:pt x="2931364" y="183721"/>
                  <a:pt x="2957144" y="209501"/>
                  <a:pt x="2957144" y="241303"/>
                </a:cubicBezTo>
                <a:lnTo>
                  <a:pt x="2957144" y="471623"/>
                </a:lnTo>
                <a:cubicBezTo>
                  <a:pt x="2957144" y="503425"/>
                  <a:pt x="2931364" y="529205"/>
                  <a:pt x="2899562" y="529205"/>
                </a:cubicBezTo>
                <a:lnTo>
                  <a:pt x="1068605" y="529205"/>
                </a:lnTo>
                <a:lnTo>
                  <a:pt x="1064825" y="529586"/>
                </a:lnTo>
                <a:lnTo>
                  <a:pt x="0" y="529586"/>
                </a:lnTo>
                <a:lnTo>
                  <a:pt x="0" y="264793"/>
                </a:lnTo>
                <a:cubicBezTo>
                  <a:pt x="0" y="118552"/>
                  <a:pt x="118552" y="0"/>
                  <a:pt x="26479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75000"/>
                  <a:lumOff val="25000"/>
                </a:schemeClr>
              </a:solidFill>
            </a:endParaRPr>
          </a:p>
        </p:txBody>
      </p:sp>
      <p:sp>
        <p:nvSpPr>
          <p:cNvPr id="64" name="文本框 38"/>
          <p:cNvSpPr txBox="true"/>
          <p:nvPr/>
        </p:nvSpPr>
        <p:spPr>
          <a:xfrm>
            <a:off x="334925" y="1021845"/>
            <a:ext cx="2011033" cy="551180"/>
          </a:xfrm>
          <a:prstGeom prst="rect">
            <a:avLst/>
          </a:prstGeom>
          <a:noFill/>
        </p:spPr>
        <p:txBody>
          <a:bodyPr wrap="square" lIns="121917" tIns="60958" rIns="121917" bIns="60958" rtlCol="0">
            <a:spAutoFit/>
          </a:bodyPr>
          <a:lstStyle/>
          <a:p>
            <a:r>
              <a:rPr lang="zh-CN" altLang="en-US" sz="2800" dirty="0" smtClean="0">
                <a:solidFill>
                  <a:schemeClr val="bg1"/>
                </a:solidFill>
                <a:latin typeface="+mn-ea"/>
              </a:rPr>
              <a:t>党委会</a:t>
            </a:r>
            <a:endParaRPr lang="zh-CN" altLang="en-US" sz="2800" dirty="0" smtClean="0">
              <a:solidFill>
                <a:schemeClr val="bg1"/>
              </a:solidFill>
              <a:latin typeface="+mn-ea"/>
            </a:endParaRPr>
          </a:p>
        </p:txBody>
      </p:sp>
      <p:sp>
        <p:nvSpPr>
          <p:cNvPr id="65" name="任意多边形 64"/>
          <p:cNvSpPr/>
          <p:nvPr/>
        </p:nvSpPr>
        <p:spPr>
          <a:xfrm rot="10800000">
            <a:off x="6022975" y="866775"/>
            <a:ext cx="3785235" cy="706120"/>
          </a:xfrm>
          <a:custGeom>
            <a:avLst/>
            <a:gdLst>
              <a:gd name="connsiteX0" fmla="*/ 264793 w 2957144"/>
              <a:gd name="connsiteY0" fmla="*/ 0 h 529586"/>
              <a:gd name="connsiteX1" fmla="*/ 1329618 w 2957144"/>
              <a:gd name="connsiteY1" fmla="*/ 0 h 529586"/>
              <a:gd name="connsiteX2" fmla="*/ 1329618 w 2957144"/>
              <a:gd name="connsiteY2" fmla="*/ 183721 h 529586"/>
              <a:gd name="connsiteX3" fmla="*/ 2899562 w 2957144"/>
              <a:gd name="connsiteY3" fmla="*/ 183721 h 529586"/>
              <a:gd name="connsiteX4" fmla="*/ 2957144 w 2957144"/>
              <a:gd name="connsiteY4" fmla="*/ 241303 h 529586"/>
              <a:gd name="connsiteX5" fmla="*/ 2957144 w 2957144"/>
              <a:gd name="connsiteY5" fmla="*/ 471623 h 529586"/>
              <a:gd name="connsiteX6" fmla="*/ 2899562 w 2957144"/>
              <a:gd name="connsiteY6" fmla="*/ 529205 h 529586"/>
              <a:gd name="connsiteX7" fmla="*/ 1068605 w 2957144"/>
              <a:gd name="connsiteY7" fmla="*/ 529205 h 529586"/>
              <a:gd name="connsiteX8" fmla="*/ 1064825 w 2957144"/>
              <a:gd name="connsiteY8" fmla="*/ 529586 h 529586"/>
              <a:gd name="connsiteX9" fmla="*/ 0 w 2957144"/>
              <a:gd name="connsiteY9" fmla="*/ 529586 h 529586"/>
              <a:gd name="connsiteX10" fmla="*/ 0 w 2957144"/>
              <a:gd name="connsiteY10" fmla="*/ 264793 h 529586"/>
              <a:gd name="connsiteX11" fmla="*/ 264793 w 2957144"/>
              <a:gd name="connsiteY11" fmla="*/ 0 h 52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7144" h="529586">
                <a:moveTo>
                  <a:pt x="264793" y="0"/>
                </a:moveTo>
                <a:lnTo>
                  <a:pt x="1329618" y="0"/>
                </a:lnTo>
                <a:lnTo>
                  <a:pt x="1329618" y="183721"/>
                </a:lnTo>
                <a:lnTo>
                  <a:pt x="2899562" y="183721"/>
                </a:lnTo>
                <a:cubicBezTo>
                  <a:pt x="2931364" y="183721"/>
                  <a:pt x="2957144" y="209501"/>
                  <a:pt x="2957144" y="241303"/>
                </a:cubicBezTo>
                <a:lnTo>
                  <a:pt x="2957144" y="471623"/>
                </a:lnTo>
                <a:cubicBezTo>
                  <a:pt x="2957144" y="503425"/>
                  <a:pt x="2931364" y="529205"/>
                  <a:pt x="2899562" y="529205"/>
                </a:cubicBezTo>
                <a:lnTo>
                  <a:pt x="1068605" y="529205"/>
                </a:lnTo>
                <a:lnTo>
                  <a:pt x="1064825" y="529586"/>
                </a:lnTo>
                <a:lnTo>
                  <a:pt x="0" y="529586"/>
                </a:lnTo>
                <a:lnTo>
                  <a:pt x="0" y="264793"/>
                </a:lnTo>
                <a:cubicBezTo>
                  <a:pt x="0" y="118552"/>
                  <a:pt x="118552" y="0"/>
                  <a:pt x="26479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tx1">
                  <a:lumMod val="75000"/>
                  <a:lumOff val="25000"/>
                </a:schemeClr>
              </a:solidFill>
              <a:highlight>
                <a:srgbClr val="FFFF00"/>
              </a:highlight>
            </a:endParaRPr>
          </a:p>
        </p:txBody>
      </p:sp>
      <p:cxnSp>
        <p:nvCxnSpPr>
          <p:cNvPr id="66" name="直接连接符 65"/>
          <p:cNvCxnSpPr/>
          <p:nvPr/>
        </p:nvCxnSpPr>
        <p:spPr>
          <a:xfrm>
            <a:off x="4029740" y="6076042"/>
            <a:ext cx="6174372" cy="0"/>
          </a:xfrm>
          <a:prstGeom prst="line">
            <a:avLst/>
          </a:prstGeom>
          <a:ln w="12700">
            <a:solidFill>
              <a:schemeClr val="accent1"/>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6211233" y="1903049"/>
            <a:ext cx="4777293" cy="3947160"/>
            <a:chOff x="6278791" y="2043001"/>
            <a:chExt cx="4777293" cy="3947160"/>
          </a:xfrm>
        </p:grpSpPr>
        <p:sp>
          <p:nvSpPr>
            <p:cNvPr id="76" name="六边形 75"/>
            <p:cNvSpPr/>
            <p:nvPr/>
          </p:nvSpPr>
          <p:spPr>
            <a:xfrm rot="5400000">
              <a:off x="9896092" y="2360275"/>
              <a:ext cx="1246126" cy="1073858"/>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000">
                <a:solidFill>
                  <a:schemeClr val="tx1">
                    <a:lumMod val="75000"/>
                    <a:lumOff val="25000"/>
                  </a:schemeClr>
                </a:solidFill>
              </a:endParaRPr>
            </a:p>
          </p:txBody>
        </p:sp>
        <p:sp>
          <p:nvSpPr>
            <p:cNvPr id="77" name="矩形 1"/>
            <p:cNvSpPr>
              <a:spLocks noChangeArrowheads="true"/>
            </p:cNvSpPr>
            <p:nvPr/>
          </p:nvSpPr>
          <p:spPr bwMode="auto">
            <a:xfrm>
              <a:off x="6278791" y="2043001"/>
              <a:ext cx="4488815" cy="394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lvl="0" algn="l">
                <a:lnSpc>
                  <a:spcPts val="1865"/>
                </a:lnSpc>
              </a:pPr>
              <a:r>
                <a:rPr lang="zh-CN" altLang="en-US" sz="1200" dirty="0">
                  <a:solidFill>
                    <a:schemeClr val="tx1">
                      <a:lumMod val="75000"/>
                      <a:lumOff val="25000"/>
                    </a:schemeClr>
                  </a:solidFill>
                  <a:latin typeface="方正正粗黑简体"/>
                </a:rPr>
                <a:t>主任办公会议事范围</a:t>
              </a:r>
              <a:endParaRPr lang="zh-CN" altLang="en-US" sz="1200" dirty="0">
                <a:solidFill>
                  <a:schemeClr val="tx1">
                    <a:lumMod val="75000"/>
                    <a:lumOff val="25000"/>
                  </a:schemeClr>
                </a:solidFill>
                <a:latin typeface="方正正粗黑简体"/>
              </a:endParaRPr>
            </a:p>
            <a:p>
              <a:pPr lvl="0" algn="l">
                <a:lnSpc>
                  <a:spcPts val="1865"/>
                </a:lnSpc>
              </a:pPr>
              <a:r>
                <a:rPr lang="zh-CN" altLang="en-US" sz="1200" dirty="0">
                  <a:solidFill>
                    <a:schemeClr val="tx1">
                      <a:lumMod val="75000"/>
                      <a:lumOff val="25000"/>
                    </a:schemeClr>
                  </a:solidFill>
                  <a:latin typeface="方正正粗黑简体"/>
                </a:rPr>
                <a:t>（一）研究落实市委、市政府和市卫生健康委有关卫生健康工作的重要决定、重要决策的意见和措施，贯彻实施党委会议确定的重要决策；</a:t>
              </a:r>
              <a:endParaRPr lang="zh-CN" altLang="en-US" sz="1200" dirty="0">
                <a:solidFill>
                  <a:schemeClr val="tx1">
                    <a:lumMod val="75000"/>
                    <a:lumOff val="25000"/>
                  </a:schemeClr>
                </a:solidFill>
                <a:latin typeface="方正正粗黑简体"/>
              </a:endParaRPr>
            </a:p>
            <a:p>
              <a:pPr lvl="0" algn="l">
                <a:lnSpc>
                  <a:spcPts val="1865"/>
                </a:lnSpc>
              </a:pPr>
              <a:r>
                <a:rPr lang="zh-CN" altLang="en-US" sz="1200" dirty="0">
                  <a:solidFill>
                    <a:schemeClr val="tx1">
                      <a:lumMod val="75000"/>
                      <a:lumOff val="25000"/>
                    </a:schemeClr>
                  </a:solidFill>
                  <a:latin typeface="方正正粗黑简体"/>
                </a:rPr>
                <a:t>（二）审议、制定中心重要规章制度；</a:t>
              </a:r>
              <a:endParaRPr lang="zh-CN" altLang="en-US" sz="1200" dirty="0">
                <a:solidFill>
                  <a:schemeClr val="tx1">
                    <a:lumMod val="75000"/>
                    <a:lumOff val="25000"/>
                  </a:schemeClr>
                </a:solidFill>
                <a:latin typeface="方正正粗黑简体"/>
              </a:endParaRPr>
            </a:p>
            <a:p>
              <a:pPr lvl="0" algn="l">
                <a:lnSpc>
                  <a:spcPts val="1865"/>
                </a:lnSpc>
              </a:pPr>
              <a:r>
                <a:rPr lang="zh-CN" altLang="en-US" sz="1200" dirty="0">
                  <a:solidFill>
                    <a:schemeClr val="tx1">
                      <a:lumMod val="75000"/>
                      <a:lumOff val="25000"/>
                    </a:schemeClr>
                  </a:solidFill>
                  <a:latin typeface="方正正粗黑简体"/>
                </a:rPr>
                <a:t>（三）审议中心上报市卫生健康委的重要请示、报告等重要文件；</a:t>
              </a:r>
              <a:endParaRPr lang="zh-CN" altLang="en-US" sz="1200" dirty="0">
                <a:solidFill>
                  <a:schemeClr val="tx1">
                    <a:lumMod val="75000"/>
                    <a:lumOff val="25000"/>
                  </a:schemeClr>
                </a:solidFill>
                <a:latin typeface="方正正粗黑简体"/>
              </a:endParaRPr>
            </a:p>
            <a:p>
              <a:pPr lvl="0" algn="l">
                <a:lnSpc>
                  <a:spcPts val="1865"/>
                </a:lnSpc>
              </a:pPr>
              <a:r>
                <a:rPr lang="zh-CN" altLang="en-US" sz="1200" dirty="0">
                  <a:solidFill>
                    <a:schemeClr val="tx1">
                      <a:lumMod val="75000"/>
                      <a:lumOff val="25000"/>
                    </a:schemeClr>
                  </a:solidFill>
                  <a:latin typeface="方正正粗黑简体"/>
                </a:rPr>
                <a:t>（四）研究重大问题决策、重大项目投资决策、大额资金使用等事项；</a:t>
              </a:r>
              <a:endParaRPr lang="zh-CN" altLang="en-US" sz="1200" dirty="0">
                <a:solidFill>
                  <a:schemeClr val="tx1">
                    <a:lumMod val="75000"/>
                    <a:lumOff val="25000"/>
                  </a:schemeClr>
                </a:solidFill>
                <a:latin typeface="方正正粗黑简体"/>
              </a:endParaRPr>
            </a:p>
            <a:p>
              <a:pPr lvl="0" algn="l">
                <a:lnSpc>
                  <a:spcPts val="1865"/>
                </a:lnSpc>
              </a:pPr>
              <a:r>
                <a:rPr lang="zh-CN" altLang="en-US" sz="1200" dirty="0">
                  <a:solidFill>
                    <a:schemeClr val="tx1">
                      <a:lumMod val="75000"/>
                      <a:lumOff val="25000"/>
                    </a:schemeClr>
                  </a:solidFill>
                  <a:latin typeface="方正正粗黑简体"/>
                </a:rPr>
                <a:t>（五）审议决定中心年度工作计划，研究年度财务预算和经费分配、使用、调拨及国有资产管理、中心建设等方面的有关问题；</a:t>
              </a:r>
              <a:endParaRPr lang="zh-CN" altLang="en-US" sz="1200" dirty="0">
                <a:solidFill>
                  <a:schemeClr val="tx1">
                    <a:lumMod val="75000"/>
                    <a:lumOff val="25000"/>
                  </a:schemeClr>
                </a:solidFill>
                <a:latin typeface="方正正粗黑简体"/>
              </a:endParaRPr>
            </a:p>
            <a:p>
              <a:pPr lvl="0" algn="l">
                <a:lnSpc>
                  <a:spcPts val="1865"/>
                </a:lnSpc>
              </a:pPr>
              <a:r>
                <a:rPr lang="zh-CN" altLang="en-US" sz="1200" dirty="0">
                  <a:solidFill>
                    <a:schemeClr val="tx1">
                      <a:lumMod val="75000"/>
                      <a:lumOff val="25000"/>
                    </a:schemeClr>
                  </a:solidFill>
                  <a:latin typeface="方正正粗黑简体"/>
                </a:rPr>
                <a:t>（六）审议急救科技开发公司、北京急救医疗培训中心请示的重要事项；听取各科室、直属中心站的专项工作汇报；</a:t>
              </a:r>
              <a:endParaRPr lang="zh-CN" altLang="en-US" sz="1200" dirty="0">
                <a:solidFill>
                  <a:schemeClr val="tx1">
                    <a:lumMod val="75000"/>
                    <a:lumOff val="25000"/>
                  </a:schemeClr>
                </a:solidFill>
                <a:latin typeface="方正正粗黑简体"/>
              </a:endParaRPr>
            </a:p>
            <a:p>
              <a:pPr lvl="0" algn="l">
                <a:lnSpc>
                  <a:spcPts val="1865"/>
                </a:lnSpc>
              </a:pPr>
              <a:r>
                <a:rPr lang="zh-CN" altLang="en-US" sz="1200" dirty="0">
                  <a:solidFill>
                    <a:schemeClr val="tx1">
                      <a:lumMod val="75000"/>
                      <a:lumOff val="25000"/>
                    </a:schemeClr>
                  </a:solidFill>
                  <a:latin typeface="方正正粗黑简体"/>
                </a:rPr>
                <a:t>（七）审定以中心名义作出的各类表彰；</a:t>
              </a:r>
              <a:endParaRPr lang="zh-CN" altLang="en-US" sz="1200" dirty="0">
                <a:solidFill>
                  <a:schemeClr val="tx1">
                    <a:lumMod val="75000"/>
                    <a:lumOff val="25000"/>
                  </a:schemeClr>
                </a:solidFill>
                <a:latin typeface="方正正粗黑简体"/>
              </a:endParaRPr>
            </a:p>
            <a:p>
              <a:pPr lvl="0" algn="l">
                <a:lnSpc>
                  <a:spcPts val="1865"/>
                </a:lnSpc>
              </a:pPr>
              <a:r>
                <a:rPr lang="zh-CN" altLang="en-US" sz="1200" dirty="0">
                  <a:solidFill>
                    <a:schemeClr val="tx1">
                      <a:lumMod val="75000"/>
                      <a:lumOff val="25000"/>
                    </a:schemeClr>
                  </a:solidFill>
                  <a:latin typeface="方正正粗黑简体"/>
                </a:rPr>
                <a:t>（八）研究其他应当由主任办公会审议、决定的事项。</a:t>
              </a:r>
              <a:endParaRPr lang="zh-CN" altLang="en-US" sz="1200" dirty="0">
                <a:solidFill>
                  <a:schemeClr val="tx1">
                    <a:lumMod val="75000"/>
                    <a:lumOff val="25000"/>
                  </a:schemeClr>
                </a:solidFill>
                <a:latin typeface="方正正粗黑简体"/>
              </a:endParaRPr>
            </a:p>
          </p:txBody>
        </p:sp>
      </p:grpSp>
      <p:sp>
        <p:nvSpPr>
          <p:cNvPr id="79" name="文本框 46"/>
          <p:cNvSpPr txBox="true"/>
          <p:nvPr/>
        </p:nvSpPr>
        <p:spPr>
          <a:xfrm>
            <a:off x="8471847" y="944417"/>
            <a:ext cx="2227798" cy="551180"/>
          </a:xfrm>
          <a:prstGeom prst="rect">
            <a:avLst/>
          </a:prstGeom>
          <a:noFill/>
        </p:spPr>
        <p:txBody>
          <a:bodyPr wrap="square" lIns="121917" tIns="60958" rIns="121917" bIns="60958" rtlCol="0">
            <a:spAutoFit/>
          </a:bodyPr>
          <a:lstStyle/>
          <a:p>
            <a:r>
              <a:rPr lang="zh-CN" altLang="en-US" sz="2800" dirty="0">
                <a:solidFill>
                  <a:schemeClr val="bg1"/>
                </a:solidFill>
                <a:latin typeface="+mn-ea"/>
              </a:rPr>
              <a:t>办公会</a:t>
            </a:r>
            <a:endParaRPr lang="zh-CN" altLang="en-US" sz="2800" dirty="0">
              <a:solidFill>
                <a:schemeClr val="bg1"/>
              </a:solidFill>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250" fill="hold"/>
                                        <p:tgtEl>
                                          <p:spTgt spid="32"/>
                                        </p:tgtEl>
                                        <p:attrNameLst>
                                          <p:attrName>ppt_x</p:attrName>
                                        </p:attrNameLst>
                                      </p:cBhvr>
                                      <p:tavLst>
                                        <p:tav tm="0">
                                          <p:val>
                                            <p:strVal val="0-#ppt_w/2"/>
                                          </p:val>
                                        </p:tav>
                                        <p:tav tm="100000">
                                          <p:val>
                                            <p:strVal val="#ppt_x"/>
                                          </p:val>
                                        </p:tav>
                                      </p:tavLst>
                                    </p:anim>
                                    <p:anim calcmode="lin" valueType="num">
                                      <p:cBhvr additive="base">
                                        <p:cTn id="8" dur="25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wipe(right)">
                                      <p:cBhvr>
                                        <p:cTn id="16" dur="500"/>
                                        <p:tgtEl>
                                          <p:spTgt spid="63"/>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wipe(right)">
                                      <p:cBhvr>
                                        <p:cTn id="20" dur="500"/>
                                        <p:tgtEl>
                                          <p:spTgt spid="64"/>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anim calcmode="lin" valueType="num">
                                      <p:cBhvr>
                                        <p:cTn id="29" dur="500" fill="hold"/>
                                        <p:tgtEl>
                                          <p:spTgt spid="27"/>
                                        </p:tgtEl>
                                        <p:attrNameLst>
                                          <p:attrName>ppt_x</p:attrName>
                                        </p:attrNameLst>
                                      </p:cBhvr>
                                      <p:tavLst>
                                        <p:tav tm="0">
                                          <p:val>
                                            <p:strVal val="#ppt_x"/>
                                          </p:val>
                                        </p:tav>
                                        <p:tav tm="100000">
                                          <p:val>
                                            <p:strVal val="#ppt_x"/>
                                          </p:val>
                                        </p:tav>
                                      </p:tavLst>
                                    </p:anim>
                                    <p:anim calcmode="lin" valueType="num">
                                      <p:cBhvr>
                                        <p:cTn id="30" dur="5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left)">
                                      <p:cBhvr>
                                        <p:cTn id="34" dur="500"/>
                                        <p:tgtEl>
                                          <p:spTgt spid="65"/>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79"/>
                                        </p:tgtEl>
                                        <p:attrNameLst>
                                          <p:attrName>style.visibility</p:attrName>
                                        </p:attrNameLst>
                                      </p:cBhvr>
                                      <p:to>
                                        <p:strVal val="visible"/>
                                      </p:to>
                                    </p:set>
                                    <p:animEffect transition="in" filter="wipe(left)">
                                      <p:cBhvr>
                                        <p:cTn id="38" dur="500"/>
                                        <p:tgtEl>
                                          <p:spTgt spid="79"/>
                                        </p:tgtEl>
                                      </p:cBhvr>
                                    </p:animEffect>
                                  </p:childTnLst>
                                </p:cTn>
                              </p:par>
                              <p:par>
                                <p:cTn id="39" presetID="22" presetClass="entr" presetSubtype="2" fill="hold" nodeType="withEffect">
                                  <p:stCondLst>
                                    <p:cond delay="500"/>
                                  </p:stCondLst>
                                  <p:childTnLst>
                                    <p:set>
                                      <p:cBhvr>
                                        <p:cTn id="40" dur="1" fill="hold">
                                          <p:stCondLst>
                                            <p:cond delay="0"/>
                                          </p:stCondLst>
                                        </p:cTn>
                                        <p:tgtEl>
                                          <p:spTgt spid="66"/>
                                        </p:tgtEl>
                                        <p:attrNameLst>
                                          <p:attrName>style.visibility</p:attrName>
                                        </p:attrNameLst>
                                      </p:cBhvr>
                                      <p:to>
                                        <p:strVal val="visible"/>
                                      </p:to>
                                    </p:set>
                                    <p:animEffect transition="in" filter="wipe(right)">
                                      <p:cBhvr>
                                        <p:cTn id="41" dur="500"/>
                                        <p:tgtEl>
                                          <p:spTgt spid="66"/>
                                        </p:tgtEl>
                                      </p:cBhvr>
                                    </p:animEffect>
                                  </p:childTnLst>
                                </p:cTn>
                              </p:par>
                            </p:childTnLst>
                          </p:cTn>
                        </p:par>
                        <p:par>
                          <p:cTn id="42" fill="hold">
                            <p:stCondLst>
                              <p:cond delay="4000"/>
                            </p:stCondLst>
                            <p:childTnLst>
                              <p:par>
                                <p:cTn id="43" presetID="47" presetClass="entr" presetSubtype="0" fill="hold" nodeType="after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anim calcmode="lin" valueType="num">
                                      <p:cBhvr>
                                        <p:cTn id="46" dur="500" fill="hold"/>
                                        <p:tgtEl>
                                          <p:spTgt spid="75"/>
                                        </p:tgtEl>
                                        <p:attrNameLst>
                                          <p:attrName>ppt_x</p:attrName>
                                        </p:attrNameLst>
                                      </p:cBhvr>
                                      <p:tavLst>
                                        <p:tav tm="0">
                                          <p:val>
                                            <p:strVal val="#ppt_x"/>
                                          </p:val>
                                        </p:tav>
                                        <p:tav tm="100000">
                                          <p:val>
                                            <p:strVal val="#ppt_x"/>
                                          </p:val>
                                        </p:tav>
                                      </p:tavLst>
                                    </p:anim>
                                    <p:anim calcmode="lin" valueType="num">
                                      <p:cBhvr>
                                        <p:cTn id="47"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true"/>
      <p:bldP spid="63" grpId="0" bldLvl="0" animBg="true"/>
      <p:bldP spid="64" grpId="0"/>
      <p:bldP spid="65" grpId="0" bldLvl="0" animBg="true"/>
      <p:bldP spid="7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17"/>
          <p:cNvSpPr txBox="true"/>
          <p:nvPr/>
        </p:nvSpPr>
        <p:spPr>
          <a:xfrm>
            <a:off x="892850" y="333326"/>
            <a:ext cx="5550535" cy="1105535"/>
          </a:xfrm>
          <a:prstGeom prst="rect">
            <a:avLst/>
          </a:prstGeom>
          <a:noFill/>
        </p:spPr>
        <p:txBody>
          <a:bodyPr wrap="none" lIns="121917" tIns="60958" rIns="121917" bIns="60958" rtlCol="0">
            <a:spAutoFit/>
          </a:bodyPr>
          <a:lstStyle/>
          <a:p>
            <a:pPr algn="l"/>
            <a:r>
              <a:rPr lang="zh-CN" sz="3200" b="1">
                <a:cs typeface="仿宋_GB2312" charset="0"/>
                <a:sym typeface="+mn-ea"/>
              </a:rPr>
              <a:t>北京急救中心专题会工作制度</a:t>
            </a:r>
            <a:endParaRPr lang="zh-CN" altLang="en-US" sz="3200" b="1">
              <a:cs typeface="仿宋_GB2312" charset="0"/>
            </a:endParaRPr>
          </a:p>
          <a:p>
            <a:endParaRPr lang="en-US" sz="3200" b="1" dirty="0">
              <a:solidFill>
                <a:schemeClr val="accent2"/>
              </a:solidFill>
              <a:latin typeface="+mn-ea"/>
            </a:endParaRPr>
          </a:p>
        </p:txBody>
      </p:sp>
      <p:sp>
        <p:nvSpPr>
          <p:cNvPr id="27" name="Freeform 6"/>
          <p:cNvSpPr/>
          <p:nvPr/>
        </p:nvSpPr>
        <p:spPr bwMode="auto">
          <a:xfrm>
            <a:off x="236134" y="47307"/>
            <a:ext cx="695806" cy="624113"/>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chemeClr val="accent1"/>
          </a:solidFill>
          <a:ln w="5" cap="flat">
            <a:noFill/>
            <a:prstDash val="solid"/>
            <a:miter lim="800000"/>
          </a:ln>
          <a:effectLst>
            <a:outerShdw blurRad="381000" dist="215900" dir="2700000" algn="tl" rotWithShape="0">
              <a:prstClr val="black">
                <a:alpha val="17000"/>
              </a:prstClr>
            </a:outerShdw>
          </a:effectLst>
        </p:spPr>
        <p:txBody>
          <a:bodyPr vert="horz" wrap="square" lIns="91440" tIns="45720" rIns="91440" bIns="45720" numCol="1" anchor="t" anchorCtr="false" compatLnSpc="true"/>
          <a:lstStyle/>
          <a:p>
            <a:endParaRPr lang="zh-CN" altLang="en-US"/>
          </a:p>
        </p:txBody>
      </p:sp>
      <p:sp>
        <p:nvSpPr>
          <p:cNvPr id="28" name="MH_Other_1"/>
          <p:cNvSpPr/>
          <p:nvPr/>
        </p:nvSpPr>
        <p:spPr bwMode="auto">
          <a:xfrm>
            <a:off x="4377290" y="2512893"/>
            <a:ext cx="3688114" cy="1844894"/>
          </a:xfrm>
          <a:custGeom>
            <a:avLst/>
            <a:gdLst>
              <a:gd name="T0" fmla="*/ 1633211 w 3744416"/>
              <a:gd name="T1" fmla="*/ 0 h 1872208"/>
              <a:gd name="T2" fmla="*/ 3266422 w 3744416"/>
              <a:gd name="T3" fmla="*/ 1634694 h 1872208"/>
              <a:gd name="T4" fmla="*/ 0 w 3744416"/>
              <a:gd name="T5" fmla="*/ 1634694 h 1872208"/>
              <a:gd name="T6" fmla="*/ 163321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9525" cap="flat" cmpd="sng">
            <a:solidFill>
              <a:schemeClr val="accent1"/>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1600">
              <a:latin typeface="Arial" panose="02080604020202020204" pitchFamily="34" charset="0"/>
              <a:ea typeface="微软雅黑" panose="020B0503020204020204" charset="-122"/>
              <a:cs typeface="+mn-ea"/>
              <a:sym typeface="Arial" panose="02080604020202020204" pitchFamily="34" charset="0"/>
            </a:endParaRPr>
          </a:p>
        </p:txBody>
      </p:sp>
      <p:sp>
        <p:nvSpPr>
          <p:cNvPr id="29" name="MH_Other_2"/>
          <p:cNvSpPr>
            <a:spLocks noChangeArrowheads="true"/>
          </p:cNvSpPr>
          <p:nvPr/>
        </p:nvSpPr>
        <p:spPr bwMode="auto">
          <a:xfrm>
            <a:off x="4654252" y="2853491"/>
            <a:ext cx="3120584" cy="3120584"/>
          </a:xfrm>
          <a:prstGeom prst="ellipse">
            <a:avLst/>
          </a:prstGeom>
          <a:solidFill>
            <a:schemeClr val="accent1"/>
          </a:solidFill>
          <a:ln>
            <a:noFill/>
          </a:ln>
        </p:spPr>
        <p:txBody>
          <a:bodyPr lIns="95091" tIns="49554" rIns="95091" bIns="49554" anchor="ctr"/>
          <a:lstStyle>
            <a:lvl1pPr>
              <a:buFont typeface="Arial" panose="02080604020202020204" pitchFamily="34" charset="0"/>
              <a:defRPr>
                <a:solidFill>
                  <a:schemeClr val="tx1"/>
                </a:solidFill>
                <a:latin typeface="Arial" panose="02080604020202020204" pitchFamily="34" charset="0"/>
                <a:ea typeface="宋体" pitchFamily="2" charset="-122"/>
              </a:defRPr>
            </a:lvl1pPr>
            <a:lvl2pPr marL="742950" indent="-285750">
              <a:buFont typeface="Arial" panose="02080604020202020204" pitchFamily="34" charset="0"/>
              <a:defRPr>
                <a:solidFill>
                  <a:schemeClr val="tx1"/>
                </a:solidFill>
                <a:latin typeface="Arial" panose="02080604020202020204" pitchFamily="34" charset="0"/>
                <a:ea typeface="宋体" pitchFamily="2" charset="-122"/>
              </a:defRPr>
            </a:lvl2pPr>
            <a:lvl3pPr marL="1143000" indent="-228600">
              <a:buFont typeface="Arial" panose="02080604020202020204" pitchFamily="34" charset="0"/>
              <a:defRPr>
                <a:solidFill>
                  <a:schemeClr val="tx1"/>
                </a:solidFill>
                <a:latin typeface="Arial" panose="02080604020202020204" pitchFamily="34" charset="0"/>
                <a:ea typeface="宋体" pitchFamily="2" charset="-122"/>
              </a:defRPr>
            </a:lvl3pPr>
            <a:lvl4pPr marL="1600200" indent="-228600">
              <a:buFont typeface="Arial" panose="02080604020202020204" pitchFamily="34" charset="0"/>
              <a:defRPr>
                <a:solidFill>
                  <a:schemeClr val="tx1"/>
                </a:solidFill>
                <a:latin typeface="Arial" panose="02080604020202020204" pitchFamily="34" charset="0"/>
                <a:ea typeface="宋体" pitchFamily="2" charset="-122"/>
              </a:defRPr>
            </a:lvl4pPr>
            <a:lvl5pPr marL="2057400" indent="-228600">
              <a:buFont typeface="Arial" panose="02080604020202020204" pitchFamily="34" charset="0"/>
              <a:defRPr>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9pPr>
          </a:lstStyle>
          <a:p>
            <a:pPr algn="ctr" eaLnBrk="1" latinLnBrk="1" hangingPunct="1">
              <a:lnSpc>
                <a:spcPct val="120000"/>
              </a:lnSpc>
            </a:pPr>
            <a:endParaRPr lang="zh-CN" altLang="en-US" sz="1200">
              <a:solidFill>
                <a:srgbClr val="FFFFFF"/>
              </a:solidFill>
              <a:ea typeface="微软雅黑" panose="020B0503020204020204" charset="-122"/>
              <a:cs typeface="+mn-ea"/>
              <a:sym typeface="Arial" panose="02080604020202020204" pitchFamily="34" charset="0"/>
            </a:endParaRPr>
          </a:p>
        </p:txBody>
      </p:sp>
      <p:sp>
        <p:nvSpPr>
          <p:cNvPr id="30" name="MH_Title_1"/>
          <p:cNvSpPr txBox="true">
            <a:spLocks noChangeArrowheads="true"/>
          </p:cNvSpPr>
          <p:nvPr/>
        </p:nvSpPr>
        <p:spPr bwMode="auto">
          <a:xfrm>
            <a:off x="1327150" y="5451475"/>
            <a:ext cx="8568055" cy="28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80604020202020204" pitchFamily="34" charset="0"/>
              <a:defRPr>
                <a:solidFill>
                  <a:schemeClr val="tx1"/>
                </a:solidFill>
                <a:latin typeface="Arial" panose="02080604020202020204" pitchFamily="34" charset="0"/>
                <a:ea typeface="宋体" pitchFamily="2" charset="-122"/>
              </a:defRPr>
            </a:lvl1pPr>
            <a:lvl2pPr marL="742950" indent="-285750">
              <a:buFont typeface="Arial" panose="02080604020202020204" pitchFamily="34" charset="0"/>
              <a:defRPr>
                <a:solidFill>
                  <a:schemeClr val="tx1"/>
                </a:solidFill>
                <a:latin typeface="Arial" panose="02080604020202020204" pitchFamily="34" charset="0"/>
                <a:ea typeface="宋体" pitchFamily="2" charset="-122"/>
              </a:defRPr>
            </a:lvl2pPr>
            <a:lvl3pPr marL="1143000" indent="-228600">
              <a:buFont typeface="Arial" panose="02080604020202020204" pitchFamily="34" charset="0"/>
              <a:defRPr>
                <a:solidFill>
                  <a:schemeClr val="tx1"/>
                </a:solidFill>
                <a:latin typeface="Arial" panose="02080604020202020204" pitchFamily="34" charset="0"/>
                <a:ea typeface="宋体" pitchFamily="2" charset="-122"/>
              </a:defRPr>
            </a:lvl3pPr>
            <a:lvl4pPr marL="1600200" indent="-228600">
              <a:buFont typeface="Arial" panose="02080604020202020204" pitchFamily="34" charset="0"/>
              <a:defRPr>
                <a:solidFill>
                  <a:schemeClr val="tx1"/>
                </a:solidFill>
                <a:latin typeface="Arial" panose="02080604020202020204" pitchFamily="34" charset="0"/>
                <a:ea typeface="宋体" pitchFamily="2" charset="-122"/>
              </a:defRPr>
            </a:lvl4pPr>
            <a:lvl5pPr marL="2057400" indent="-228600">
              <a:buFont typeface="Arial" panose="02080604020202020204" pitchFamily="34" charset="0"/>
              <a:defRPr>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9pPr>
          </a:lstStyle>
          <a:p>
            <a:pPr lvl="0" algn="ctr" latinLnBrk="1">
              <a:lnSpc>
                <a:spcPct val="120000"/>
              </a:lnSpc>
            </a:pPr>
            <a:r>
              <a:rPr lang="zh-CN" sz="1800">
                <a:cs typeface="仿宋_GB2312" charset="0"/>
                <a:sym typeface="+mn-ea"/>
              </a:rPr>
              <a:t>为进一步提升中心重大决策、重大事项、重点工作、难点工作的决策质量和效率，推动科学决策和强化工作管理及落实</a:t>
            </a:r>
            <a:endParaRPr lang="zh-CN" altLang="en-US" sz="1800" dirty="0">
              <a:solidFill>
                <a:prstClr val="white"/>
              </a:solidFill>
              <a:latin typeface="方正尚酷简体"/>
              <a:ea typeface="方正尚酷简体"/>
              <a:cs typeface="仿宋_GB2312" charset="0"/>
              <a:sym typeface="+mn-ea"/>
            </a:endParaRPr>
          </a:p>
        </p:txBody>
      </p:sp>
      <p:sp>
        <p:nvSpPr>
          <p:cNvPr id="31" name="MH_Other_5"/>
          <p:cNvSpPr/>
          <p:nvPr/>
        </p:nvSpPr>
        <p:spPr bwMode="auto">
          <a:xfrm flipH="true">
            <a:off x="5276299" y="4136802"/>
            <a:ext cx="798562" cy="1212072"/>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20000"/>
              </a:lnSpc>
            </a:pPr>
            <a:endParaRPr lang="zh-CN" altLang="en-US" sz="1600">
              <a:latin typeface="Arial" panose="02080604020202020204" pitchFamily="34" charset="0"/>
              <a:ea typeface="微软雅黑" panose="020B0503020204020204" charset="-122"/>
              <a:cs typeface="+mn-ea"/>
              <a:sym typeface="Arial" panose="02080604020202020204" pitchFamily="34" charset="0"/>
            </a:endParaRPr>
          </a:p>
        </p:txBody>
      </p:sp>
      <p:sp>
        <p:nvSpPr>
          <p:cNvPr id="32" name="MH_SubTitle_1"/>
          <p:cNvSpPr>
            <a:spLocks noChangeArrowheads="true"/>
          </p:cNvSpPr>
          <p:nvPr/>
        </p:nvSpPr>
        <p:spPr bwMode="auto">
          <a:xfrm>
            <a:off x="4022375" y="3790257"/>
            <a:ext cx="1135062" cy="1135062"/>
          </a:xfrm>
          <a:prstGeom prst="ellipse">
            <a:avLst/>
          </a:prstGeom>
          <a:solidFill>
            <a:schemeClr val="accent2"/>
          </a:solidFill>
          <a:ln>
            <a:noFill/>
          </a:ln>
          <a:effectLst>
            <a:outerShdw blurRad="304800" dist="152400" dir="2700000" algn="tl" rotWithShape="0">
              <a:prstClr val="black">
                <a:alpha val="11000"/>
              </a:prstClr>
            </a:outerShdw>
          </a:effectLst>
        </p:spPr>
        <p:txBody>
          <a:bodyPr lIns="0" tIns="0" rIns="0" bIns="0" anchor="ctr"/>
          <a:lstStyle>
            <a:lvl1pPr>
              <a:buFont typeface="Arial" panose="02080604020202020204" pitchFamily="34" charset="0"/>
              <a:defRPr>
                <a:solidFill>
                  <a:schemeClr val="tx1"/>
                </a:solidFill>
                <a:latin typeface="Arial" panose="02080604020202020204" pitchFamily="34" charset="0"/>
                <a:ea typeface="宋体" pitchFamily="2" charset="-122"/>
              </a:defRPr>
            </a:lvl1pPr>
            <a:lvl2pPr marL="742950" indent="-285750">
              <a:buFont typeface="Arial" panose="02080604020202020204" pitchFamily="34" charset="0"/>
              <a:defRPr>
                <a:solidFill>
                  <a:schemeClr val="tx1"/>
                </a:solidFill>
                <a:latin typeface="Arial" panose="02080604020202020204" pitchFamily="34" charset="0"/>
                <a:ea typeface="宋体" pitchFamily="2" charset="-122"/>
              </a:defRPr>
            </a:lvl2pPr>
            <a:lvl3pPr marL="1143000" indent="-228600">
              <a:buFont typeface="Arial" panose="02080604020202020204" pitchFamily="34" charset="0"/>
              <a:defRPr>
                <a:solidFill>
                  <a:schemeClr val="tx1"/>
                </a:solidFill>
                <a:latin typeface="Arial" panose="02080604020202020204" pitchFamily="34" charset="0"/>
                <a:ea typeface="宋体" pitchFamily="2" charset="-122"/>
              </a:defRPr>
            </a:lvl3pPr>
            <a:lvl4pPr marL="1600200" indent="-228600">
              <a:buFont typeface="Arial" panose="02080604020202020204" pitchFamily="34" charset="0"/>
              <a:defRPr>
                <a:solidFill>
                  <a:schemeClr val="tx1"/>
                </a:solidFill>
                <a:latin typeface="Arial" panose="02080604020202020204" pitchFamily="34" charset="0"/>
                <a:ea typeface="宋体" pitchFamily="2" charset="-122"/>
              </a:defRPr>
            </a:lvl4pPr>
            <a:lvl5pPr marL="2057400" indent="-228600">
              <a:buFont typeface="Arial" panose="02080604020202020204" pitchFamily="34" charset="0"/>
              <a:defRPr>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9pPr>
          </a:lstStyle>
          <a:p>
            <a:pPr algn="ctr" latinLnBrk="1">
              <a:lnSpc>
                <a:spcPct val="120000"/>
              </a:lnSpc>
            </a:pPr>
            <a:r>
              <a:rPr lang="en-US" altLang="zh-CN" sz="2400" dirty="0" smtClean="0">
                <a:solidFill>
                  <a:schemeClr val="bg1"/>
                </a:solidFill>
                <a:latin typeface="+mn-ea"/>
                <a:ea typeface="+mn-ea"/>
                <a:cs typeface="+mn-ea"/>
                <a:sym typeface="Arial" panose="02080604020202020204" pitchFamily="34" charset="0"/>
              </a:rPr>
              <a:t>1</a:t>
            </a:r>
            <a:endParaRPr lang="en-US" altLang="zh-CN" sz="2400" dirty="0" smtClean="0">
              <a:solidFill>
                <a:schemeClr val="bg1"/>
              </a:solidFill>
              <a:latin typeface="+mn-ea"/>
              <a:ea typeface="+mn-ea"/>
              <a:cs typeface="+mn-ea"/>
              <a:sym typeface="Arial" panose="02080604020202020204" pitchFamily="34" charset="0"/>
            </a:endParaRPr>
          </a:p>
        </p:txBody>
      </p:sp>
      <p:sp>
        <p:nvSpPr>
          <p:cNvPr id="33" name="文本框 42"/>
          <p:cNvSpPr txBox="true"/>
          <p:nvPr/>
        </p:nvSpPr>
        <p:spPr>
          <a:xfrm>
            <a:off x="1630440" y="4246880"/>
            <a:ext cx="1755976" cy="460375"/>
          </a:xfrm>
          <a:prstGeom prst="rect">
            <a:avLst/>
          </a:prstGeom>
          <a:noFill/>
        </p:spPr>
        <p:txBody>
          <a:bodyPr wrap="square" rtlCol="0">
            <a:spAutoFit/>
          </a:bodyPr>
          <a:lstStyle/>
          <a:p>
            <a:pPr algn="ctr"/>
            <a:r>
              <a:rPr lang="zh-CN" altLang="en-US" sz="2400" b="1" dirty="0">
                <a:solidFill>
                  <a:schemeClr val="accent2"/>
                </a:solidFill>
                <a:latin typeface="+mj-ea"/>
                <a:ea typeface="+mj-ea"/>
              </a:rPr>
              <a:t>多部门协同</a:t>
            </a:r>
            <a:endParaRPr lang="zh-CN" altLang="en-US" sz="2400" b="1" dirty="0">
              <a:solidFill>
                <a:schemeClr val="accent2"/>
              </a:solidFill>
              <a:latin typeface="+mj-ea"/>
              <a:ea typeface="+mj-ea"/>
            </a:endParaRPr>
          </a:p>
        </p:txBody>
      </p:sp>
      <p:sp>
        <p:nvSpPr>
          <p:cNvPr id="35" name="MH_Other_3"/>
          <p:cNvSpPr>
            <a:spLocks noChangeArrowheads="true"/>
          </p:cNvSpPr>
          <p:nvPr/>
        </p:nvSpPr>
        <p:spPr bwMode="auto">
          <a:xfrm>
            <a:off x="6012918" y="3346611"/>
            <a:ext cx="430252" cy="2002263"/>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80604020202020204" pitchFamily="34" charset="0"/>
              <a:defRPr>
                <a:solidFill>
                  <a:schemeClr val="tx1"/>
                </a:solidFill>
                <a:latin typeface="Arial" panose="02080604020202020204" pitchFamily="34" charset="0"/>
                <a:ea typeface="宋体" pitchFamily="2" charset="-122"/>
              </a:defRPr>
            </a:lvl1pPr>
            <a:lvl2pPr marL="742950" indent="-285750">
              <a:buFont typeface="Arial" panose="02080604020202020204" pitchFamily="34" charset="0"/>
              <a:defRPr>
                <a:solidFill>
                  <a:schemeClr val="tx1"/>
                </a:solidFill>
                <a:latin typeface="Arial" panose="02080604020202020204" pitchFamily="34" charset="0"/>
                <a:ea typeface="宋体" pitchFamily="2" charset="-122"/>
              </a:defRPr>
            </a:lvl2pPr>
            <a:lvl3pPr marL="1143000" indent="-228600">
              <a:buFont typeface="Arial" panose="02080604020202020204" pitchFamily="34" charset="0"/>
              <a:defRPr>
                <a:solidFill>
                  <a:schemeClr val="tx1"/>
                </a:solidFill>
                <a:latin typeface="Arial" panose="02080604020202020204" pitchFamily="34" charset="0"/>
                <a:ea typeface="宋体" pitchFamily="2" charset="-122"/>
              </a:defRPr>
            </a:lvl3pPr>
            <a:lvl4pPr marL="1600200" indent="-228600">
              <a:buFont typeface="Arial" panose="02080604020202020204" pitchFamily="34" charset="0"/>
              <a:defRPr>
                <a:solidFill>
                  <a:schemeClr val="tx1"/>
                </a:solidFill>
                <a:latin typeface="Arial" panose="02080604020202020204" pitchFamily="34" charset="0"/>
                <a:ea typeface="宋体" pitchFamily="2" charset="-122"/>
              </a:defRPr>
            </a:lvl4pPr>
            <a:lvl5pPr marL="2057400" indent="-228600">
              <a:buFont typeface="Arial" panose="02080604020202020204" pitchFamily="34" charset="0"/>
              <a:defRPr>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9pPr>
          </a:lstStyle>
          <a:p>
            <a:pPr algn="ctr" eaLnBrk="1" latinLnBrk="1" hangingPunct="1">
              <a:lnSpc>
                <a:spcPct val="120000"/>
              </a:lnSpc>
            </a:pPr>
            <a:endParaRPr lang="zh-CN" altLang="en-US" sz="1200">
              <a:solidFill>
                <a:srgbClr val="FFFFFF"/>
              </a:solidFill>
              <a:ea typeface="微软雅黑" panose="020B0503020204020204" charset="-122"/>
              <a:cs typeface="+mn-ea"/>
              <a:sym typeface="Arial" panose="02080604020202020204" pitchFamily="34" charset="0"/>
            </a:endParaRPr>
          </a:p>
        </p:txBody>
      </p:sp>
      <p:sp>
        <p:nvSpPr>
          <p:cNvPr id="36" name="MH_SubTitle_2"/>
          <p:cNvSpPr>
            <a:spLocks noChangeArrowheads="true"/>
          </p:cNvSpPr>
          <p:nvPr/>
        </p:nvSpPr>
        <p:spPr bwMode="auto">
          <a:xfrm>
            <a:off x="5652981" y="2159653"/>
            <a:ext cx="1135062" cy="1133387"/>
          </a:xfrm>
          <a:prstGeom prst="ellipse">
            <a:avLst/>
          </a:prstGeom>
          <a:solidFill>
            <a:schemeClr val="accent3"/>
          </a:solidFill>
          <a:ln>
            <a:noFill/>
          </a:ln>
          <a:effectLst>
            <a:outerShdw blurRad="304800" dist="152400" dir="2700000" algn="tl" rotWithShape="0">
              <a:prstClr val="black">
                <a:alpha val="11000"/>
              </a:prstClr>
            </a:outerShdw>
          </a:effectLst>
        </p:spPr>
        <p:txBody>
          <a:bodyPr lIns="0" tIns="0" rIns="0" bIns="0" anchor="ctr"/>
          <a:lstStyle>
            <a:lvl1pPr>
              <a:buFont typeface="Arial" panose="02080604020202020204" pitchFamily="34" charset="0"/>
              <a:defRPr>
                <a:solidFill>
                  <a:schemeClr val="tx1"/>
                </a:solidFill>
                <a:latin typeface="Arial" panose="02080604020202020204" pitchFamily="34" charset="0"/>
                <a:ea typeface="宋体" pitchFamily="2" charset="-122"/>
              </a:defRPr>
            </a:lvl1pPr>
            <a:lvl2pPr marL="742950" indent="-285750">
              <a:buFont typeface="Arial" panose="02080604020202020204" pitchFamily="34" charset="0"/>
              <a:defRPr>
                <a:solidFill>
                  <a:schemeClr val="tx1"/>
                </a:solidFill>
                <a:latin typeface="Arial" panose="02080604020202020204" pitchFamily="34" charset="0"/>
                <a:ea typeface="宋体" pitchFamily="2" charset="-122"/>
              </a:defRPr>
            </a:lvl2pPr>
            <a:lvl3pPr marL="1143000" indent="-228600">
              <a:buFont typeface="Arial" panose="02080604020202020204" pitchFamily="34" charset="0"/>
              <a:defRPr>
                <a:solidFill>
                  <a:schemeClr val="tx1"/>
                </a:solidFill>
                <a:latin typeface="Arial" panose="02080604020202020204" pitchFamily="34" charset="0"/>
                <a:ea typeface="宋体" pitchFamily="2" charset="-122"/>
              </a:defRPr>
            </a:lvl3pPr>
            <a:lvl4pPr marL="1600200" indent="-228600">
              <a:buFont typeface="Arial" panose="02080604020202020204" pitchFamily="34" charset="0"/>
              <a:defRPr>
                <a:solidFill>
                  <a:schemeClr val="tx1"/>
                </a:solidFill>
                <a:latin typeface="Arial" panose="02080604020202020204" pitchFamily="34" charset="0"/>
                <a:ea typeface="宋体" pitchFamily="2" charset="-122"/>
              </a:defRPr>
            </a:lvl4pPr>
            <a:lvl5pPr marL="2057400" indent="-228600">
              <a:buFont typeface="Arial" panose="02080604020202020204" pitchFamily="34" charset="0"/>
              <a:defRPr>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9pPr>
          </a:lstStyle>
          <a:p>
            <a:pPr lvl="0" algn="ctr" latinLnBrk="1">
              <a:lnSpc>
                <a:spcPct val="120000"/>
              </a:lnSpc>
            </a:pPr>
            <a:r>
              <a:rPr lang="en-US" altLang="zh-CN" sz="2400" dirty="0">
                <a:solidFill>
                  <a:prstClr val="white"/>
                </a:solidFill>
                <a:latin typeface="方正尚酷简体"/>
                <a:ea typeface="方正尚酷简体"/>
                <a:cs typeface="+mn-ea"/>
                <a:sym typeface="Arial" panose="02080604020202020204" pitchFamily="34" charset="0"/>
              </a:rPr>
              <a:t>2</a:t>
            </a:r>
            <a:endParaRPr lang="en-US" altLang="zh-CN" sz="2400" dirty="0">
              <a:solidFill>
                <a:prstClr val="white"/>
              </a:solidFill>
              <a:latin typeface="方正尚酷简体"/>
              <a:ea typeface="方正尚酷简体"/>
              <a:cs typeface="+mn-ea"/>
              <a:sym typeface="Arial" panose="02080604020202020204" pitchFamily="34" charset="0"/>
            </a:endParaRPr>
          </a:p>
        </p:txBody>
      </p:sp>
      <p:sp>
        <p:nvSpPr>
          <p:cNvPr id="37" name="文本框 42"/>
          <p:cNvSpPr txBox="true"/>
          <p:nvPr/>
        </p:nvSpPr>
        <p:spPr>
          <a:xfrm>
            <a:off x="5336807" y="1439127"/>
            <a:ext cx="1755976" cy="829945"/>
          </a:xfrm>
          <a:prstGeom prst="rect">
            <a:avLst/>
          </a:prstGeom>
          <a:noFill/>
        </p:spPr>
        <p:txBody>
          <a:bodyPr wrap="square" rtlCol="0">
            <a:spAutoFit/>
          </a:bodyPr>
          <a:lstStyle/>
          <a:p>
            <a:pPr algn="ctr"/>
            <a:r>
              <a:rPr lang="zh-CN" altLang="en-US" sz="2400" b="1" dirty="0">
                <a:solidFill>
                  <a:schemeClr val="accent3"/>
                </a:solidFill>
                <a:latin typeface="+mj-ea"/>
                <a:ea typeface="+mj-ea"/>
              </a:rPr>
              <a:t>上会前沟通意见</a:t>
            </a:r>
            <a:endParaRPr lang="zh-CN" altLang="en-US" sz="2400" b="1" dirty="0">
              <a:solidFill>
                <a:schemeClr val="accent3"/>
              </a:solidFill>
              <a:latin typeface="+mj-ea"/>
              <a:ea typeface="+mj-ea"/>
            </a:endParaRPr>
          </a:p>
        </p:txBody>
      </p:sp>
      <p:sp>
        <p:nvSpPr>
          <p:cNvPr id="39" name="MH_Other_4"/>
          <p:cNvSpPr/>
          <p:nvPr/>
        </p:nvSpPr>
        <p:spPr bwMode="auto">
          <a:xfrm>
            <a:off x="6377880" y="4136802"/>
            <a:ext cx="796888" cy="1212072"/>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20000"/>
              </a:lnSpc>
            </a:pPr>
            <a:endParaRPr lang="zh-CN" altLang="en-US" sz="1600">
              <a:latin typeface="Arial" panose="02080604020202020204" pitchFamily="34" charset="0"/>
              <a:ea typeface="微软雅黑" panose="020B0503020204020204" charset="-122"/>
              <a:cs typeface="+mn-ea"/>
              <a:sym typeface="Arial" panose="02080604020202020204" pitchFamily="34" charset="0"/>
            </a:endParaRPr>
          </a:p>
        </p:txBody>
      </p:sp>
      <p:sp>
        <p:nvSpPr>
          <p:cNvPr id="40" name="MH_SubTitle_3"/>
          <p:cNvSpPr>
            <a:spLocks noChangeArrowheads="true"/>
          </p:cNvSpPr>
          <p:nvPr/>
        </p:nvSpPr>
        <p:spPr bwMode="auto">
          <a:xfrm>
            <a:off x="7285258" y="3790257"/>
            <a:ext cx="1135062" cy="1135062"/>
          </a:xfrm>
          <a:prstGeom prst="ellipse">
            <a:avLst/>
          </a:prstGeom>
          <a:solidFill>
            <a:schemeClr val="accent4"/>
          </a:solidFill>
          <a:ln>
            <a:noFill/>
          </a:ln>
          <a:effectLst>
            <a:outerShdw blurRad="304800" dist="152400" dir="2700000" algn="tl" rotWithShape="0">
              <a:prstClr val="black">
                <a:alpha val="11000"/>
              </a:prstClr>
            </a:outerShdw>
          </a:effectLst>
        </p:spPr>
        <p:txBody>
          <a:bodyPr lIns="0" tIns="0" rIns="0" bIns="0" anchor="ctr"/>
          <a:lstStyle>
            <a:lvl1pPr>
              <a:buFont typeface="Arial" panose="02080604020202020204" pitchFamily="34" charset="0"/>
              <a:defRPr>
                <a:solidFill>
                  <a:schemeClr val="tx1"/>
                </a:solidFill>
                <a:latin typeface="Arial" panose="02080604020202020204" pitchFamily="34" charset="0"/>
                <a:ea typeface="宋体" pitchFamily="2" charset="-122"/>
              </a:defRPr>
            </a:lvl1pPr>
            <a:lvl2pPr marL="742950" indent="-285750">
              <a:buFont typeface="Arial" panose="02080604020202020204" pitchFamily="34" charset="0"/>
              <a:defRPr>
                <a:solidFill>
                  <a:schemeClr val="tx1"/>
                </a:solidFill>
                <a:latin typeface="Arial" panose="02080604020202020204" pitchFamily="34" charset="0"/>
                <a:ea typeface="宋体" pitchFamily="2" charset="-122"/>
              </a:defRPr>
            </a:lvl2pPr>
            <a:lvl3pPr marL="1143000" indent="-228600">
              <a:buFont typeface="Arial" panose="02080604020202020204" pitchFamily="34" charset="0"/>
              <a:defRPr>
                <a:solidFill>
                  <a:schemeClr val="tx1"/>
                </a:solidFill>
                <a:latin typeface="Arial" panose="02080604020202020204" pitchFamily="34" charset="0"/>
                <a:ea typeface="宋体" pitchFamily="2" charset="-122"/>
              </a:defRPr>
            </a:lvl3pPr>
            <a:lvl4pPr marL="1600200" indent="-228600">
              <a:buFont typeface="Arial" panose="02080604020202020204" pitchFamily="34" charset="0"/>
              <a:defRPr>
                <a:solidFill>
                  <a:schemeClr val="tx1"/>
                </a:solidFill>
                <a:latin typeface="Arial" panose="02080604020202020204" pitchFamily="34" charset="0"/>
                <a:ea typeface="宋体" pitchFamily="2" charset="-122"/>
              </a:defRPr>
            </a:lvl4pPr>
            <a:lvl5pPr marL="2057400" indent="-228600">
              <a:buFont typeface="Arial" panose="02080604020202020204" pitchFamily="34" charset="0"/>
              <a:defRPr>
                <a:solidFill>
                  <a:schemeClr val="tx1"/>
                </a:solidFill>
                <a:latin typeface="Arial" panose="02080604020202020204" pitchFamily="34" charset="0"/>
                <a:ea typeface="宋体" pitchFamily="2" charset="-122"/>
              </a:defRPr>
            </a:lvl5pPr>
            <a:lvl6pPr marL="25146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6pPr>
            <a:lvl7pPr marL="29718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7pPr>
            <a:lvl8pPr marL="34290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8pPr>
            <a:lvl9pPr marL="38862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itchFamily="2" charset="-122"/>
              </a:defRPr>
            </a:lvl9pPr>
          </a:lstStyle>
          <a:p>
            <a:pPr lvl="0" algn="ctr" latinLnBrk="1">
              <a:lnSpc>
                <a:spcPct val="120000"/>
              </a:lnSpc>
            </a:pPr>
            <a:r>
              <a:rPr lang="en-US" altLang="zh-CN" sz="2400" dirty="0">
                <a:solidFill>
                  <a:prstClr val="white"/>
                </a:solidFill>
                <a:latin typeface="方正尚酷简体"/>
                <a:ea typeface="方正尚酷简体"/>
                <a:cs typeface="+mn-ea"/>
                <a:sym typeface="Arial" panose="02080604020202020204" pitchFamily="34" charset="0"/>
              </a:rPr>
              <a:t>3</a:t>
            </a:r>
            <a:endParaRPr lang="en-US" altLang="zh-CN" sz="2400" dirty="0">
              <a:solidFill>
                <a:prstClr val="white"/>
              </a:solidFill>
              <a:latin typeface="方正尚酷简体"/>
              <a:ea typeface="方正尚酷简体"/>
              <a:cs typeface="+mn-ea"/>
              <a:sym typeface="Arial" panose="02080604020202020204" pitchFamily="34" charset="0"/>
            </a:endParaRPr>
          </a:p>
        </p:txBody>
      </p:sp>
      <p:sp>
        <p:nvSpPr>
          <p:cNvPr id="41" name="文本框 42"/>
          <p:cNvSpPr txBox="true"/>
          <p:nvPr/>
        </p:nvSpPr>
        <p:spPr>
          <a:xfrm>
            <a:off x="9261855" y="4005575"/>
            <a:ext cx="1755976" cy="460375"/>
          </a:xfrm>
          <a:prstGeom prst="rect">
            <a:avLst/>
          </a:prstGeom>
          <a:noFill/>
        </p:spPr>
        <p:txBody>
          <a:bodyPr wrap="square" rtlCol="0">
            <a:spAutoFit/>
          </a:bodyPr>
          <a:lstStyle/>
          <a:p>
            <a:pPr algn="ctr"/>
            <a:r>
              <a:rPr lang="zh-CN" altLang="en-US" sz="2400" b="1" dirty="0">
                <a:solidFill>
                  <a:schemeClr val="accent4"/>
                </a:solidFill>
                <a:latin typeface="+mj-ea"/>
                <a:ea typeface="+mj-ea"/>
              </a:rPr>
              <a:t>总结提升</a:t>
            </a:r>
            <a:endParaRPr lang="zh-CN" altLang="en-US" sz="2400" b="1" dirty="0">
              <a:solidFill>
                <a:schemeClr val="accent4"/>
              </a:solidFill>
              <a:latin typeface="+mj-ea"/>
              <a:ea typeface="+mj-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250" fill="hold"/>
                                        <p:tgtEl>
                                          <p:spTgt spid="27"/>
                                        </p:tgtEl>
                                        <p:attrNameLst>
                                          <p:attrName>ppt_x</p:attrName>
                                        </p:attrNameLst>
                                      </p:cBhvr>
                                      <p:tavLst>
                                        <p:tav tm="0">
                                          <p:val>
                                            <p:strVal val="0-#ppt_w/2"/>
                                          </p:val>
                                        </p:tav>
                                        <p:tav tm="100000">
                                          <p:val>
                                            <p:strVal val="#ppt_x"/>
                                          </p:val>
                                        </p:tav>
                                      </p:tavLst>
                                    </p:anim>
                                    <p:anim calcmode="lin" valueType="num">
                                      <p:cBhvr additive="base">
                                        <p:cTn id="8" dur="25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anim calcmode="lin" valueType="num">
                                      <p:cBhvr>
                                        <p:cTn id="17" dur="1000" fill="hold"/>
                                        <p:tgtEl>
                                          <p:spTgt spid="29"/>
                                        </p:tgtEl>
                                        <p:attrNameLst>
                                          <p:attrName>ppt_x</p:attrName>
                                        </p:attrNameLst>
                                      </p:cBhvr>
                                      <p:tavLst>
                                        <p:tav tm="0">
                                          <p:val>
                                            <p:strVal val="#ppt_x"/>
                                          </p:val>
                                        </p:tav>
                                        <p:tav tm="100000">
                                          <p:val>
                                            <p:strVal val="#ppt_x"/>
                                          </p:val>
                                        </p:tav>
                                      </p:tavLst>
                                    </p:anim>
                                    <p:anim calcmode="lin" valueType="num">
                                      <p:cBhvr>
                                        <p:cTn id="18" dur="100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down)">
                                      <p:cBhvr>
                                        <p:cTn id="22" dur="500"/>
                                        <p:tgtEl>
                                          <p:spTgt spid="28"/>
                                        </p:tgtEl>
                                      </p:cBhvr>
                                    </p:animEffect>
                                  </p:childTnLst>
                                </p:cTn>
                              </p:par>
                            </p:childTnLst>
                          </p:cTn>
                        </p:par>
                        <p:par>
                          <p:cTn id="23" fill="hold">
                            <p:stCondLst>
                              <p:cond delay="2500"/>
                            </p:stCondLst>
                            <p:childTnLst>
                              <p:par>
                                <p:cTn id="24" presetID="22" presetClass="entr" presetSubtype="4"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down)">
                                      <p:cBhvr>
                                        <p:cTn id="26" dur="500"/>
                                        <p:tgtEl>
                                          <p:spTgt spid="30"/>
                                        </p:tgtEl>
                                      </p:cBhvr>
                                    </p:animEffect>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barn(inVertical)">
                                      <p:cBhvr>
                                        <p:cTn id="40" dur="500"/>
                                        <p:tgtEl>
                                          <p:spTgt spid="33"/>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down)">
                                      <p:cBhvr>
                                        <p:cTn id="44" dur="500"/>
                                        <p:tgtEl>
                                          <p:spTgt spid="35"/>
                                        </p:tgtEl>
                                      </p:cBhvr>
                                    </p:animEffect>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animEffect transition="in" filter="fade">
                                      <p:cBhvr>
                                        <p:cTn id="50" dur="500"/>
                                        <p:tgtEl>
                                          <p:spTgt spid="36"/>
                                        </p:tgtEl>
                                      </p:cBhvr>
                                    </p:animEffect>
                                  </p:childTnLst>
                                </p:cTn>
                              </p:par>
                            </p:childTnLst>
                          </p:cTn>
                        </p:par>
                        <p:par>
                          <p:cTn id="51" fill="hold">
                            <p:stCondLst>
                              <p:cond delay="5500"/>
                            </p:stCondLst>
                            <p:childTnLst>
                              <p:par>
                                <p:cTn id="52" presetID="16" presetClass="entr" presetSubtype="21"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barn(inVertical)">
                                      <p:cBhvr>
                                        <p:cTn id="54" dur="500"/>
                                        <p:tgtEl>
                                          <p:spTgt spid="37"/>
                                        </p:tgtEl>
                                      </p:cBhvr>
                                    </p:animEffect>
                                  </p:childTnLst>
                                </p:cTn>
                              </p:par>
                            </p:childTnLst>
                          </p:cTn>
                        </p:par>
                        <p:par>
                          <p:cTn id="55" fill="hold">
                            <p:stCondLst>
                              <p:cond delay="6000"/>
                            </p:stCondLst>
                            <p:childTnLst>
                              <p:par>
                                <p:cTn id="56" presetID="22" presetClass="entr" presetSubtype="4"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down)">
                                      <p:cBhvr>
                                        <p:cTn id="58" dur="500"/>
                                        <p:tgtEl>
                                          <p:spTgt spid="39"/>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childTnLst>
                          </p:cTn>
                        </p:par>
                        <p:par>
                          <p:cTn id="65" fill="hold">
                            <p:stCondLst>
                              <p:cond delay="7000"/>
                            </p:stCondLst>
                            <p:childTnLst>
                              <p:par>
                                <p:cTn id="66" presetID="16" presetClass="entr" presetSubtype="21"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barn(inVertical)">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true"/>
      <p:bldP spid="28" grpId="0" animBg="true"/>
      <p:bldP spid="29" grpId="0" bldLvl="0" animBg="true"/>
      <p:bldP spid="30" grpId="0"/>
      <p:bldP spid="31" grpId="0" animBg="true"/>
      <p:bldP spid="32" grpId="0" animBg="true"/>
      <p:bldP spid="33" grpId="0"/>
      <p:bldP spid="35" grpId="0" animBg="true"/>
      <p:bldP spid="36" grpId="0" animBg="true"/>
      <p:bldP spid="37" grpId="0"/>
      <p:bldP spid="39" grpId="0" animBg="true"/>
      <p:bldP spid="40" grpId="0" animBg="true"/>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
          <p:cNvGrpSpPr/>
          <p:nvPr/>
        </p:nvGrpSpPr>
        <p:grpSpPr>
          <a:xfrm rot="2686389">
            <a:off x="4440468" y="1401428"/>
            <a:ext cx="3821365" cy="3829652"/>
            <a:chOff x="4095409" y="3126757"/>
            <a:chExt cx="2045437" cy="2049874"/>
          </a:xfrm>
        </p:grpSpPr>
        <p:sp>
          <p:nvSpPr>
            <p:cNvPr id="35" name="Freeform 4"/>
            <p:cNvSpPr/>
            <p:nvPr/>
          </p:nvSpPr>
          <p:spPr bwMode="auto">
            <a:xfrm>
              <a:off x="4494735"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4"/>
            </a:solidFill>
            <a:ln>
              <a:noFill/>
            </a:ln>
          </p:spPr>
          <p:txBody>
            <a:bodyPr vert="horz" wrap="square" lIns="96430" tIns="48216" rIns="96430" bIns="48216" numCol="1" anchor="t" anchorCtr="false" compatLnSpc="true"/>
            <a:lstStyle/>
            <a:p>
              <a:pPr algn="just">
                <a:lnSpc>
                  <a:spcPct val="120000"/>
                </a:lnSpc>
              </a:pPr>
              <a:endParaRPr lang="en-US" sz="950">
                <a:latin typeface="Arial" panose="02080604020202020204" pitchFamily="34" charset="0"/>
                <a:ea typeface="微软雅黑" panose="020B0503020204020204" charset="-122"/>
                <a:cs typeface="+mn-ea"/>
                <a:sym typeface="Arial" panose="02080604020202020204" pitchFamily="34" charset="0"/>
              </a:endParaRPr>
            </a:p>
          </p:txBody>
        </p:sp>
        <p:sp>
          <p:nvSpPr>
            <p:cNvPr id="36" name="Freeform 5"/>
            <p:cNvSpPr/>
            <p:nvPr/>
          </p:nvSpPr>
          <p:spPr bwMode="auto">
            <a:xfrm>
              <a:off x="5721553"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3"/>
            </a:solidFill>
            <a:ln>
              <a:noFill/>
            </a:ln>
          </p:spPr>
          <p:txBody>
            <a:bodyPr vert="horz" wrap="square" lIns="96430" tIns="48216" rIns="96430" bIns="48216" numCol="1" anchor="t" anchorCtr="false" compatLnSpc="true"/>
            <a:lstStyle/>
            <a:p>
              <a:pPr algn="just">
                <a:lnSpc>
                  <a:spcPct val="120000"/>
                </a:lnSpc>
              </a:pPr>
              <a:endParaRPr lang="en-US" sz="950">
                <a:latin typeface="Arial" panose="02080604020202020204" pitchFamily="34" charset="0"/>
                <a:ea typeface="微软雅黑" panose="020B0503020204020204" charset="-122"/>
                <a:cs typeface="+mn-ea"/>
                <a:sym typeface="Arial" panose="02080604020202020204" pitchFamily="34" charset="0"/>
              </a:endParaRPr>
            </a:p>
          </p:txBody>
        </p:sp>
        <p:sp>
          <p:nvSpPr>
            <p:cNvPr id="37" name="Freeform 6"/>
            <p:cNvSpPr/>
            <p:nvPr/>
          </p:nvSpPr>
          <p:spPr bwMode="auto">
            <a:xfrm>
              <a:off x="4528011"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2"/>
            </a:solidFill>
            <a:ln>
              <a:noFill/>
            </a:ln>
          </p:spPr>
          <p:txBody>
            <a:bodyPr vert="horz" wrap="square" lIns="96430" tIns="48216" rIns="96430" bIns="48216" numCol="1" anchor="t" anchorCtr="false" compatLnSpc="true"/>
            <a:lstStyle/>
            <a:p>
              <a:pPr algn="just">
                <a:lnSpc>
                  <a:spcPct val="120000"/>
                </a:lnSpc>
              </a:pPr>
              <a:endParaRPr lang="en-US" sz="950">
                <a:latin typeface="Arial" panose="02080604020202020204" pitchFamily="34" charset="0"/>
                <a:ea typeface="微软雅黑" panose="020B0503020204020204" charset="-122"/>
                <a:cs typeface="+mn-ea"/>
                <a:sym typeface="Arial" panose="02080604020202020204" pitchFamily="34" charset="0"/>
              </a:endParaRPr>
            </a:p>
          </p:txBody>
        </p:sp>
        <p:sp>
          <p:nvSpPr>
            <p:cNvPr id="38" name="Freeform 7"/>
            <p:cNvSpPr/>
            <p:nvPr/>
          </p:nvSpPr>
          <p:spPr bwMode="auto">
            <a:xfrm>
              <a:off x="4095409"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1"/>
            </a:solidFill>
            <a:ln>
              <a:noFill/>
            </a:ln>
          </p:spPr>
          <p:txBody>
            <a:bodyPr vert="horz" wrap="square" lIns="96430" tIns="48216" rIns="96430" bIns="48216" numCol="1" anchor="t" anchorCtr="false" compatLnSpc="true"/>
            <a:lstStyle/>
            <a:p>
              <a:pPr algn="just">
                <a:lnSpc>
                  <a:spcPct val="120000"/>
                </a:lnSpc>
              </a:pPr>
              <a:endParaRPr lang="en-US" sz="950">
                <a:latin typeface="Arial" panose="02080604020202020204" pitchFamily="34" charset="0"/>
                <a:ea typeface="微软雅黑" panose="020B0503020204020204" charset="-122"/>
                <a:cs typeface="+mn-ea"/>
                <a:sym typeface="Arial" panose="02080604020202020204" pitchFamily="34" charset="0"/>
              </a:endParaRPr>
            </a:p>
          </p:txBody>
        </p:sp>
      </p:grpSp>
      <p:sp>
        <p:nvSpPr>
          <p:cNvPr id="39" name="Freeform 33"/>
          <p:cNvSpPr>
            <a:spLocks noEditPoints="true"/>
          </p:cNvSpPr>
          <p:nvPr/>
        </p:nvSpPr>
        <p:spPr bwMode="auto">
          <a:xfrm>
            <a:off x="5807266" y="2709237"/>
            <a:ext cx="1061068" cy="120001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accent1"/>
          </a:solidFill>
          <a:ln>
            <a:noFill/>
          </a:ln>
        </p:spPr>
        <p:txBody>
          <a:bodyPr vert="horz" wrap="square" lIns="96430" tIns="48216" rIns="96430" bIns="48216" numCol="1" anchor="t" anchorCtr="false" compatLnSpc="true"/>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80604020202020204" pitchFamily="34" charset="0"/>
              <a:ea typeface="微软雅黑" panose="020B0503020204020204" charset="-122"/>
              <a:cs typeface="+mn-ea"/>
              <a:sym typeface="Arial" panose="02080604020202020204" pitchFamily="34" charset="0"/>
            </a:endParaRPr>
          </a:p>
        </p:txBody>
      </p:sp>
      <p:sp>
        <p:nvSpPr>
          <p:cNvPr id="41" name="MH_Text_1"/>
          <p:cNvSpPr/>
          <p:nvPr>
            <p:custDataLst>
              <p:tags r:id="rId1"/>
            </p:custDataLst>
          </p:nvPr>
        </p:nvSpPr>
        <p:spPr>
          <a:xfrm>
            <a:off x="1172752" y="1453947"/>
            <a:ext cx="2653861" cy="387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lnSpc>
                <a:spcPct val="120000"/>
              </a:lnSpc>
              <a:buClr>
                <a:schemeClr val="accent4"/>
              </a:buClr>
            </a:pPr>
            <a:r>
              <a:rPr lang="zh-CN" altLang="en-US" sz="1900" b="1" dirty="0">
                <a:solidFill>
                  <a:schemeClr val="accent1"/>
                </a:solidFill>
                <a:cs typeface="+mn-ea"/>
                <a:sym typeface="+mn-lt"/>
              </a:rPr>
              <a:t>干什么</a:t>
            </a:r>
            <a:endParaRPr lang="zh-CN" altLang="en-US" sz="1900" b="1" dirty="0">
              <a:solidFill>
                <a:schemeClr val="accent1"/>
              </a:solidFill>
              <a:cs typeface="+mn-ea"/>
              <a:sym typeface="+mn-lt"/>
            </a:endParaRPr>
          </a:p>
        </p:txBody>
      </p:sp>
      <p:sp>
        <p:nvSpPr>
          <p:cNvPr id="42" name="MH_Text_1"/>
          <p:cNvSpPr/>
          <p:nvPr>
            <p:custDataLst>
              <p:tags r:id="rId2"/>
            </p:custDataLst>
          </p:nvPr>
        </p:nvSpPr>
        <p:spPr>
          <a:xfrm>
            <a:off x="571681" y="1961770"/>
            <a:ext cx="3785473"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r>
              <a:rPr lang="zh-CN" altLang="en-US" sz="1400" dirty="0">
                <a:solidFill>
                  <a:prstClr val="black">
                    <a:lumMod val="75000"/>
                    <a:lumOff val="25000"/>
                  </a:prstClr>
                </a:solidFill>
                <a:latin typeface="时尚中黑简体"/>
              </a:rPr>
              <a:t>决策：议事规则</a:t>
            </a:r>
            <a:endParaRPr lang="zh-CN" altLang="en-US" sz="1400" dirty="0">
              <a:solidFill>
                <a:prstClr val="black">
                  <a:lumMod val="75000"/>
                  <a:lumOff val="25000"/>
                </a:prstClr>
              </a:solidFill>
              <a:latin typeface="时尚中黑简体"/>
            </a:endParaRPr>
          </a:p>
        </p:txBody>
      </p:sp>
      <p:sp>
        <p:nvSpPr>
          <p:cNvPr id="43" name="MH_Text_1"/>
          <p:cNvSpPr/>
          <p:nvPr>
            <p:custDataLst>
              <p:tags r:id="rId3"/>
            </p:custDataLst>
          </p:nvPr>
        </p:nvSpPr>
        <p:spPr>
          <a:xfrm>
            <a:off x="1286226" y="3983435"/>
            <a:ext cx="2653861" cy="387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lnSpc>
                <a:spcPct val="120000"/>
              </a:lnSpc>
              <a:buClr>
                <a:schemeClr val="accent4"/>
              </a:buClr>
            </a:pPr>
            <a:r>
              <a:rPr lang="zh-CN" altLang="en-US" sz="1900" b="1" dirty="0">
                <a:solidFill>
                  <a:schemeClr val="accent2"/>
                </a:solidFill>
                <a:cs typeface="+mn-ea"/>
                <a:sym typeface="+mn-lt"/>
              </a:rPr>
              <a:t>怎么干</a:t>
            </a:r>
            <a:endParaRPr lang="zh-CN" altLang="en-US" sz="1900" b="1" dirty="0">
              <a:solidFill>
                <a:schemeClr val="accent2"/>
              </a:solidFill>
              <a:cs typeface="+mn-ea"/>
              <a:sym typeface="+mn-lt"/>
            </a:endParaRPr>
          </a:p>
        </p:txBody>
      </p:sp>
      <p:sp>
        <p:nvSpPr>
          <p:cNvPr id="44" name="MH_Text_1"/>
          <p:cNvSpPr/>
          <p:nvPr>
            <p:custDataLst>
              <p:tags r:id="rId4"/>
            </p:custDataLst>
          </p:nvPr>
        </p:nvSpPr>
        <p:spPr>
          <a:xfrm>
            <a:off x="685155" y="4491258"/>
            <a:ext cx="3785473"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r>
              <a:rPr lang="zh-CN" altLang="en-US" sz="1400" dirty="0">
                <a:solidFill>
                  <a:prstClr val="black">
                    <a:lumMod val="75000"/>
                    <a:lumOff val="25000"/>
                  </a:prstClr>
                </a:solidFill>
                <a:latin typeface="时尚中黑简体"/>
              </a:rPr>
              <a:t>研究，部署，落实：专题会</a:t>
            </a:r>
            <a:endParaRPr lang="zh-CN" altLang="en-US" sz="1400" dirty="0">
              <a:solidFill>
                <a:prstClr val="black">
                  <a:lumMod val="75000"/>
                  <a:lumOff val="25000"/>
                </a:prstClr>
              </a:solidFill>
              <a:latin typeface="时尚中黑简体"/>
            </a:endParaRPr>
          </a:p>
        </p:txBody>
      </p:sp>
      <p:sp>
        <p:nvSpPr>
          <p:cNvPr id="45" name="MH_Text_1"/>
          <p:cNvSpPr/>
          <p:nvPr>
            <p:custDataLst>
              <p:tags r:id="rId5"/>
            </p:custDataLst>
          </p:nvPr>
        </p:nvSpPr>
        <p:spPr>
          <a:xfrm>
            <a:off x="8543328" y="3983435"/>
            <a:ext cx="2653861" cy="387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lnSpc>
                <a:spcPct val="120000"/>
              </a:lnSpc>
              <a:buClr>
                <a:schemeClr val="accent4"/>
              </a:buClr>
            </a:pPr>
            <a:r>
              <a:rPr lang="zh-CN" altLang="en-US" sz="1900" b="1" dirty="0">
                <a:solidFill>
                  <a:schemeClr val="accent3"/>
                </a:solidFill>
                <a:cs typeface="+mn-ea"/>
                <a:sym typeface="+mn-lt"/>
              </a:rPr>
              <a:t>评价</a:t>
            </a:r>
            <a:endParaRPr lang="zh-CN" altLang="en-US" sz="1900" b="1" dirty="0">
              <a:solidFill>
                <a:schemeClr val="accent3"/>
              </a:solidFill>
              <a:cs typeface="+mn-ea"/>
              <a:sym typeface="+mn-lt"/>
            </a:endParaRPr>
          </a:p>
        </p:txBody>
      </p:sp>
      <p:sp>
        <p:nvSpPr>
          <p:cNvPr id="46" name="MH_Text_1"/>
          <p:cNvSpPr/>
          <p:nvPr>
            <p:custDataLst>
              <p:tags r:id="rId6"/>
            </p:custDataLst>
          </p:nvPr>
        </p:nvSpPr>
        <p:spPr>
          <a:xfrm>
            <a:off x="7942257" y="4491258"/>
            <a:ext cx="3785473"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r>
              <a:rPr lang="zh-CN" altLang="en-US" sz="1400" dirty="0">
                <a:solidFill>
                  <a:prstClr val="black">
                    <a:lumMod val="75000"/>
                    <a:lumOff val="25000"/>
                  </a:prstClr>
                </a:solidFill>
                <a:latin typeface="时尚中黑简体"/>
              </a:rPr>
              <a:t>综合，有量优质</a:t>
            </a:r>
            <a:endParaRPr lang="zh-CN" altLang="en-US" sz="1400" dirty="0">
              <a:solidFill>
                <a:prstClr val="black">
                  <a:lumMod val="75000"/>
                  <a:lumOff val="25000"/>
                </a:prstClr>
              </a:solidFill>
              <a:latin typeface="时尚中黑简体"/>
            </a:endParaRPr>
          </a:p>
        </p:txBody>
      </p:sp>
      <p:sp>
        <p:nvSpPr>
          <p:cNvPr id="47" name="MH_Text_1"/>
          <p:cNvSpPr/>
          <p:nvPr>
            <p:custDataLst>
              <p:tags r:id="rId7"/>
            </p:custDataLst>
          </p:nvPr>
        </p:nvSpPr>
        <p:spPr>
          <a:xfrm>
            <a:off x="8543328" y="1529225"/>
            <a:ext cx="2653861" cy="387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lnSpc>
                <a:spcPct val="120000"/>
              </a:lnSpc>
              <a:buClr>
                <a:schemeClr val="accent4"/>
              </a:buClr>
            </a:pPr>
            <a:r>
              <a:rPr lang="zh-CN" altLang="en-US" sz="1900" b="1" dirty="0">
                <a:solidFill>
                  <a:schemeClr val="accent4"/>
                </a:solidFill>
                <a:cs typeface="+mn-ea"/>
                <a:sym typeface="+mn-lt"/>
              </a:rPr>
              <a:t>有结果</a:t>
            </a:r>
            <a:endParaRPr lang="zh-CN" altLang="en-US" sz="1900" b="1" dirty="0">
              <a:solidFill>
                <a:schemeClr val="accent4"/>
              </a:solidFill>
              <a:cs typeface="+mn-ea"/>
              <a:sym typeface="+mn-lt"/>
            </a:endParaRPr>
          </a:p>
        </p:txBody>
      </p:sp>
      <p:sp>
        <p:nvSpPr>
          <p:cNvPr id="48" name="MH_Text_1"/>
          <p:cNvSpPr/>
          <p:nvPr>
            <p:custDataLst>
              <p:tags r:id="rId8"/>
            </p:custDataLst>
          </p:nvPr>
        </p:nvSpPr>
        <p:spPr>
          <a:xfrm>
            <a:off x="7942257" y="2037048"/>
            <a:ext cx="3785473"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r>
              <a:rPr lang="zh-CN" altLang="en-US" sz="1400" dirty="0">
                <a:solidFill>
                  <a:prstClr val="black">
                    <a:lumMod val="75000"/>
                    <a:lumOff val="25000"/>
                  </a:prstClr>
                </a:solidFill>
                <a:latin typeface="时尚中黑简体"/>
              </a:rPr>
              <a:t>督办机制：公开透明</a:t>
            </a:r>
            <a:endParaRPr lang="zh-CN" altLang="en-US" sz="1400" dirty="0">
              <a:solidFill>
                <a:prstClr val="black">
                  <a:lumMod val="75000"/>
                  <a:lumOff val="25000"/>
                </a:prstClr>
              </a:solidFill>
              <a:latin typeface="时尚中黑简体"/>
            </a:endParaRPr>
          </a:p>
        </p:txBody>
      </p:sp>
      <p:sp>
        <p:nvSpPr>
          <p:cNvPr id="2" name="文本框 1"/>
          <p:cNvSpPr txBox="true"/>
          <p:nvPr/>
        </p:nvSpPr>
        <p:spPr>
          <a:xfrm>
            <a:off x="1689735" y="5437505"/>
            <a:ext cx="8310245" cy="1568450"/>
          </a:xfrm>
          <a:prstGeom prst="rect">
            <a:avLst/>
          </a:prstGeom>
          <a:noFill/>
        </p:spPr>
        <p:txBody>
          <a:bodyPr wrap="square" rtlCol="0">
            <a:spAutoFit/>
          </a:bodyPr>
          <a:p>
            <a:r>
              <a:rPr lang="zh-CN" altLang="en-US"/>
              <a:t>多部门会诊把关，医疗、器械、药品、车辆。。。。</a:t>
            </a:r>
            <a:endParaRPr lang="zh-CN" altLang="en-US"/>
          </a:p>
          <a:p>
            <a:r>
              <a:rPr lang="en-US" altLang="zh-CN"/>
              <a:t>                </a:t>
            </a:r>
            <a:r>
              <a:rPr lang="zh-CN" altLang="en-US"/>
              <a:t>财务、人事、资产、采购、合同。。。</a:t>
            </a:r>
            <a:endParaRPr lang="zh-CN" altLang="en-US"/>
          </a:p>
          <a:p>
            <a:r>
              <a:rPr lang="zh-CN" altLang="en-US"/>
              <a:t> </a:t>
            </a:r>
            <a:r>
              <a:rPr lang="en-US" altLang="zh-CN"/>
              <a:t>               </a:t>
            </a:r>
            <a:r>
              <a:rPr lang="zh-CN" altLang="en-US"/>
              <a:t>安全、信息、宣传、保密、从严治党。。。</a:t>
            </a:r>
            <a:endParaRPr lang="zh-CN" altLang="en-US"/>
          </a:p>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34"/>
                                        </p:tgtEl>
                                        <p:attrNameLst>
                                          <p:attrName>r</p:attrName>
                                        </p:attrNameLst>
                                      </p:cBhvr>
                                    </p:animRot>
                                  </p:childTnLst>
                                </p:cTn>
                              </p:par>
                            </p:childTnLst>
                          </p:cTn>
                        </p:par>
                        <p:par>
                          <p:cTn id="11" fill="hold">
                            <p:stCondLst>
                              <p:cond delay="2500"/>
                            </p:stCondLst>
                            <p:childTnLst>
                              <p:par>
                                <p:cTn id="12" presetID="53" presetClass="entr" presetSubtype="16"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500" fill="hold"/>
                                        <p:tgtEl>
                                          <p:spTgt spid="39"/>
                                        </p:tgtEl>
                                        <p:attrNameLst>
                                          <p:attrName>ppt_w</p:attrName>
                                        </p:attrNameLst>
                                      </p:cBhvr>
                                      <p:tavLst>
                                        <p:tav tm="0">
                                          <p:val>
                                            <p:fltVal val="0"/>
                                          </p:val>
                                        </p:tav>
                                        <p:tav tm="100000">
                                          <p:val>
                                            <p:strVal val="#ppt_w"/>
                                          </p:val>
                                        </p:tav>
                                      </p:tavLst>
                                    </p:anim>
                                    <p:anim calcmode="lin" valueType="num">
                                      <p:cBhvr>
                                        <p:cTn id="15" dur="500" fill="hold"/>
                                        <p:tgtEl>
                                          <p:spTgt spid="39"/>
                                        </p:tgtEl>
                                        <p:attrNameLst>
                                          <p:attrName>ppt_h</p:attrName>
                                        </p:attrNameLst>
                                      </p:cBhvr>
                                      <p:tavLst>
                                        <p:tav tm="0">
                                          <p:val>
                                            <p:fltVal val="0"/>
                                          </p:val>
                                        </p:tav>
                                        <p:tav tm="100000">
                                          <p:val>
                                            <p:strVal val="#ppt_h"/>
                                          </p:val>
                                        </p:tav>
                                      </p:tavLst>
                                    </p:anim>
                                    <p:animEffect transition="in" filter="fade">
                                      <p:cBhvr>
                                        <p:cTn id="16" dur="500"/>
                                        <p:tgtEl>
                                          <p:spTgt spid="39"/>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down)">
                                      <p:cBhvr>
                                        <p:cTn id="20" dur="500"/>
                                        <p:tgtEl>
                                          <p:spTgt spid="41"/>
                                        </p:tgtEl>
                                      </p:cBhvr>
                                    </p:animEffect>
                                  </p:childTnLst>
                                </p:cTn>
                              </p:par>
                            </p:childTnLst>
                          </p:cTn>
                        </p:par>
                        <p:par>
                          <p:cTn id="21" fill="hold">
                            <p:stCondLst>
                              <p:cond delay="3500"/>
                            </p:stCondLst>
                            <p:childTnLst>
                              <p:par>
                                <p:cTn id="22" presetID="16" presetClass="entr" presetSubtype="21"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barn(inVertical)">
                                      <p:cBhvr>
                                        <p:cTn id="24" dur="500"/>
                                        <p:tgtEl>
                                          <p:spTgt spid="42"/>
                                        </p:tgtEl>
                                      </p:cBhvr>
                                    </p:animEffect>
                                  </p:childTnLst>
                                </p:cTn>
                              </p:par>
                            </p:childTnLst>
                          </p:cTn>
                        </p:par>
                        <p:par>
                          <p:cTn id="25" fill="hold">
                            <p:stCondLst>
                              <p:cond delay="4000"/>
                            </p:stCondLst>
                            <p:childTnLst>
                              <p:par>
                                <p:cTn id="26" presetID="22" presetClass="entr" presetSubtype="4"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down)">
                                      <p:cBhvr>
                                        <p:cTn id="28" dur="500"/>
                                        <p:tgtEl>
                                          <p:spTgt spid="43"/>
                                        </p:tgtEl>
                                      </p:cBhvr>
                                    </p:animEffect>
                                  </p:childTnLst>
                                </p:cTn>
                              </p:par>
                            </p:childTnLst>
                          </p:cTn>
                        </p:par>
                        <p:par>
                          <p:cTn id="29" fill="hold">
                            <p:stCondLst>
                              <p:cond delay="4500"/>
                            </p:stCondLst>
                            <p:childTnLst>
                              <p:par>
                                <p:cTn id="30" presetID="16" presetClass="entr" presetSubtype="21"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barn(inVertical)">
                                      <p:cBhvr>
                                        <p:cTn id="32" dur="500"/>
                                        <p:tgtEl>
                                          <p:spTgt spid="44"/>
                                        </p:tgtEl>
                                      </p:cBhvr>
                                    </p:animEffect>
                                  </p:childTnLst>
                                </p:cTn>
                              </p:par>
                            </p:childTnLst>
                          </p:cTn>
                        </p:par>
                        <p:par>
                          <p:cTn id="33" fill="hold">
                            <p:stCondLst>
                              <p:cond delay="5000"/>
                            </p:stCondLst>
                            <p:childTnLst>
                              <p:par>
                                <p:cTn id="34" presetID="22" presetClass="entr" presetSubtype="4"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down)">
                                      <p:cBhvr>
                                        <p:cTn id="36" dur="500"/>
                                        <p:tgtEl>
                                          <p:spTgt spid="45"/>
                                        </p:tgtEl>
                                      </p:cBhvr>
                                    </p:animEffect>
                                  </p:childTnLst>
                                </p:cTn>
                              </p:par>
                            </p:childTnLst>
                          </p:cTn>
                        </p:par>
                        <p:par>
                          <p:cTn id="37" fill="hold">
                            <p:stCondLst>
                              <p:cond delay="5500"/>
                            </p:stCondLst>
                            <p:childTnLst>
                              <p:par>
                                <p:cTn id="38" presetID="16" presetClass="entr" presetSubtype="21"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barn(inVertical)">
                                      <p:cBhvr>
                                        <p:cTn id="40" dur="500"/>
                                        <p:tgtEl>
                                          <p:spTgt spid="46"/>
                                        </p:tgtEl>
                                      </p:cBhvr>
                                    </p:animEffect>
                                  </p:childTnLst>
                                </p:cTn>
                              </p:par>
                            </p:childTnLst>
                          </p:cTn>
                        </p:par>
                        <p:par>
                          <p:cTn id="41" fill="hold">
                            <p:stCondLst>
                              <p:cond delay="6000"/>
                            </p:stCondLst>
                            <p:childTnLst>
                              <p:par>
                                <p:cTn id="42" presetID="22" presetClass="entr" presetSubtype="4"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wipe(down)">
                                      <p:cBhvr>
                                        <p:cTn id="44" dur="500"/>
                                        <p:tgtEl>
                                          <p:spTgt spid="47"/>
                                        </p:tgtEl>
                                      </p:cBhvr>
                                    </p:animEffect>
                                  </p:childTnLst>
                                </p:cTn>
                              </p:par>
                            </p:childTnLst>
                          </p:cTn>
                        </p:par>
                        <p:par>
                          <p:cTn id="45" fill="hold">
                            <p:stCondLst>
                              <p:cond delay="6500"/>
                            </p:stCondLst>
                            <p:childTnLst>
                              <p:par>
                                <p:cTn id="46" presetID="16" presetClass="entr" presetSubtype="21"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barn(inVertical)">
                                      <p:cBhvr>
                                        <p:cTn id="4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true"/>
      <p:bldP spid="41" grpId="0"/>
      <p:bldP spid="42" grpId="0"/>
      <p:bldP spid="43" grpId="0"/>
      <p:bldP spid="44" grpId="0"/>
      <p:bldP spid="45" grpId="0"/>
      <p:bldP spid="46" grpId="0"/>
      <p:bldP spid="47" grpId="0"/>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descr="背景8"/>
          <p:cNvPicPr>
            <a:picLocks noChangeAspect="true"/>
          </p:cNvPicPr>
          <p:nvPr/>
        </p:nvPicPr>
        <p:blipFill>
          <a:blip r:embed="rId1"/>
          <a:stretch>
            <a:fillRect/>
          </a:stretch>
        </p:blipFill>
        <p:spPr>
          <a:xfrm>
            <a:off x="0" y="1171"/>
            <a:ext cx="12190095" cy="6856928"/>
          </a:xfrm>
          <a:prstGeom prst="rect">
            <a:avLst/>
          </a:prstGeom>
        </p:spPr>
      </p:pic>
      <p:sp>
        <p:nvSpPr>
          <p:cNvPr id="3" name="矩形 2"/>
          <p:cNvSpPr/>
          <p:nvPr/>
        </p:nvSpPr>
        <p:spPr>
          <a:xfrm>
            <a:off x="907873" y="2530328"/>
            <a:ext cx="10374348" cy="2882655"/>
          </a:xfrm>
          <a:prstGeom prst="rect">
            <a:avLst/>
          </a:prstGeom>
          <a:solidFill>
            <a:srgbClr val="E9E8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965015" y="945668"/>
            <a:ext cx="990723" cy="986307"/>
            <a:chOff x="4006579" y="710660"/>
            <a:chExt cx="1090345" cy="1085485"/>
          </a:xfrm>
        </p:grpSpPr>
        <p:sp>
          <p:nvSpPr>
            <p:cNvPr id="5" name="Freeform 22"/>
            <p:cNvSpPr>
              <a:spLocks noEditPoints="true"/>
            </p:cNvSpPr>
            <p:nvPr/>
          </p:nvSpPr>
          <p:spPr bwMode="auto">
            <a:xfrm>
              <a:off x="4006579" y="710660"/>
              <a:ext cx="1090345" cy="108548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9" tIns="34284" rIns="68569" bIns="34284" numCol="1" spcCol="0" rtlCol="0" fromWordArt="false" anchor="ctr" anchorCtr="false" forceAA="false" compatLnSpc="true">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6" name="椭圆 5"/>
            <p:cNvSpPr/>
            <p:nvPr/>
          </p:nvSpPr>
          <p:spPr>
            <a:xfrm>
              <a:off x="4126125" y="827777"/>
              <a:ext cx="851252" cy="851251"/>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69" tIns="34284" rIns="68569" bIns="34284"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7" name="矩形 6"/>
            <p:cNvSpPr/>
            <p:nvPr/>
          </p:nvSpPr>
          <p:spPr>
            <a:xfrm>
              <a:off x="4061773" y="862937"/>
              <a:ext cx="979957" cy="77782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47000">
                        <a:prstClr val="white">
                          <a:lumMod val="95000"/>
                        </a:prstClr>
                      </a:gs>
                      <a:gs pos="0">
                        <a:prstClr val="white"/>
                      </a:gs>
                      <a:gs pos="100000">
                        <a:prstClr val="white"/>
                      </a:gs>
                    </a:gsLst>
                    <a:lin ang="5400000" scaled="false"/>
                  </a:gradFill>
                  <a:effectLst/>
                  <a:uLnTx/>
                  <a:uFillTx/>
                  <a:latin typeface="微软雅黑" panose="020B0503020204020204" charset="-122"/>
                  <a:ea typeface="微软雅黑" panose="020B0503020204020204" charset="-122"/>
                  <a:cs typeface="+mn-ea"/>
                  <a:sym typeface="+mn-lt"/>
                </a:rPr>
                <a:t>前</a:t>
              </a:r>
              <a:endParaRPr kumimoji="0" lang="zh-CN" altLang="en-US" sz="4000" b="1" i="0" u="none" strike="noStrike" kern="1200" cap="none" spc="0" normalizeH="0" baseline="0" noProof="0" dirty="0">
                <a:ln>
                  <a:noFill/>
                </a:ln>
                <a:gradFill>
                  <a:gsLst>
                    <a:gs pos="47000">
                      <a:prstClr val="white">
                        <a:lumMod val="95000"/>
                      </a:prstClr>
                    </a:gs>
                    <a:gs pos="0">
                      <a:prstClr val="white"/>
                    </a:gs>
                    <a:gs pos="100000">
                      <a:prstClr val="white"/>
                    </a:gs>
                  </a:gsLst>
                  <a:lin ang="5400000" scaled="false"/>
                </a:gradFill>
                <a:effectLst/>
                <a:uLnTx/>
                <a:uFillTx/>
                <a:latin typeface="微软雅黑" panose="020B0503020204020204" charset="-122"/>
                <a:ea typeface="微软雅黑" panose="020B0503020204020204" charset="-122"/>
                <a:cs typeface="+mn-ea"/>
                <a:sym typeface="+mn-lt"/>
              </a:endParaRPr>
            </a:p>
          </p:txBody>
        </p:sp>
      </p:grpSp>
      <p:grpSp>
        <p:nvGrpSpPr>
          <p:cNvPr id="11" name="组合 10"/>
          <p:cNvGrpSpPr/>
          <p:nvPr/>
        </p:nvGrpSpPr>
        <p:grpSpPr>
          <a:xfrm>
            <a:off x="5073992" y="970042"/>
            <a:ext cx="990723" cy="986307"/>
            <a:chOff x="4006579" y="710660"/>
            <a:chExt cx="1090345" cy="1085485"/>
          </a:xfrm>
        </p:grpSpPr>
        <p:sp>
          <p:nvSpPr>
            <p:cNvPr id="12" name="Freeform 22"/>
            <p:cNvSpPr>
              <a:spLocks noEditPoints="true"/>
            </p:cNvSpPr>
            <p:nvPr/>
          </p:nvSpPr>
          <p:spPr bwMode="auto">
            <a:xfrm>
              <a:off x="4006579" y="710660"/>
              <a:ext cx="1090345" cy="108548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9" tIns="34284" rIns="68569" bIns="34284" numCol="1" spcCol="0" rtlCol="0" fromWordArt="false" anchor="ctr" anchorCtr="false" forceAA="false" compatLnSpc="true">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3" name="椭圆 12"/>
            <p:cNvSpPr/>
            <p:nvPr/>
          </p:nvSpPr>
          <p:spPr>
            <a:xfrm>
              <a:off x="4126125" y="827777"/>
              <a:ext cx="851252" cy="851251"/>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69" tIns="34284" rIns="68569" bIns="34284"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4" name="矩形 13"/>
            <p:cNvSpPr/>
            <p:nvPr/>
          </p:nvSpPr>
          <p:spPr>
            <a:xfrm>
              <a:off x="4061773" y="846966"/>
              <a:ext cx="979957" cy="77782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47000">
                        <a:prstClr val="white">
                          <a:lumMod val="95000"/>
                        </a:prstClr>
                      </a:gs>
                      <a:gs pos="0">
                        <a:prstClr val="white"/>
                      </a:gs>
                      <a:gs pos="100000">
                        <a:prstClr val="white"/>
                      </a:gs>
                    </a:gsLst>
                    <a:lin ang="5400000" scaled="false"/>
                  </a:gradFill>
                  <a:effectLst/>
                  <a:uLnTx/>
                  <a:uFillTx/>
                  <a:latin typeface="微软雅黑" panose="020B0503020204020204" charset="-122"/>
                  <a:ea typeface="微软雅黑" panose="020B0503020204020204" charset="-122"/>
                  <a:cs typeface="+mn-ea"/>
                  <a:sym typeface="+mn-lt"/>
                </a:rPr>
                <a:t>言</a:t>
              </a:r>
              <a:endParaRPr kumimoji="0" lang="zh-CN" altLang="en-US" sz="4000" b="1" i="0" u="none" strike="noStrike" kern="1200" cap="none" spc="0" normalizeH="0" baseline="0" noProof="0" dirty="0">
                <a:ln>
                  <a:noFill/>
                </a:ln>
                <a:gradFill>
                  <a:gsLst>
                    <a:gs pos="47000">
                      <a:prstClr val="white">
                        <a:lumMod val="95000"/>
                      </a:prstClr>
                    </a:gs>
                    <a:gs pos="0">
                      <a:prstClr val="white"/>
                    </a:gs>
                    <a:gs pos="100000">
                      <a:prstClr val="white"/>
                    </a:gs>
                  </a:gsLst>
                  <a:lin ang="5400000" scaled="false"/>
                </a:gradFill>
                <a:effectLst/>
                <a:uLnTx/>
                <a:uFillTx/>
                <a:latin typeface="微软雅黑" panose="020B0503020204020204" charset="-122"/>
                <a:ea typeface="微软雅黑" panose="020B0503020204020204" charset="-122"/>
                <a:cs typeface="+mn-ea"/>
                <a:sym typeface="+mn-lt"/>
              </a:endParaRPr>
            </a:p>
          </p:txBody>
        </p:sp>
      </p:grpSp>
      <p:grpSp>
        <p:nvGrpSpPr>
          <p:cNvPr id="15" name="组合 14"/>
          <p:cNvGrpSpPr/>
          <p:nvPr/>
        </p:nvGrpSpPr>
        <p:grpSpPr>
          <a:xfrm>
            <a:off x="6182969" y="957855"/>
            <a:ext cx="990723" cy="986307"/>
            <a:chOff x="4006579" y="710660"/>
            <a:chExt cx="1090345" cy="1085485"/>
          </a:xfrm>
        </p:grpSpPr>
        <p:sp>
          <p:nvSpPr>
            <p:cNvPr id="16" name="Freeform 22"/>
            <p:cNvSpPr>
              <a:spLocks noEditPoints="true"/>
            </p:cNvSpPr>
            <p:nvPr/>
          </p:nvSpPr>
          <p:spPr bwMode="auto">
            <a:xfrm>
              <a:off x="4006579" y="710660"/>
              <a:ext cx="1090345" cy="108548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9" tIns="34284" rIns="68569" bIns="34284" numCol="1" spcCol="0" rtlCol="0" fromWordArt="false" anchor="ctr" anchorCtr="false" forceAA="false" compatLnSpc="true">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7" name="椭圆 16"/>
            <p:cNvSpPr/>
            <p:nvPr/>
          </p:nvSpPr>
          <p:spPr>
            <a:xfrm>
              <a:off x="4126125" y="827777"/>
              <a:ext cx="851252" cy="851251"/>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69" tIns="34284" rIns="68569" bIns="34284"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18" name="矩形 17"/>
            <p:cNvSpPr/>
            <p:nvPr/>
          </p:nvSpPr>
          <p:spPr>
            <a:xfrm>
              <a:off x="4061773" y="846966"/>
              <a:ext cx="979957" cy="77782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47000">
                        <a:prstClr val="white">
                          <a:lumMod val="95000"/>
                        </a:prstClr>
                      </a:gs>
                      <a:gs pos="0">
                        <a:prstClr val="white"/>
                      </a:gs>
                      <a:gs pos="100000">
                        <a:prstClr val="white"/>
                      </a:gs>
                    </a:gsLst>
                    <a:lin ang="5400000" scaled="false"/>
                  </a:gradFill>
                  <a:effectLst/>
                  <a:uLnTx/>
                  <a:uFillTx/>
                  <a:latin typeface="微软雅黑" panose="020B0503020204020204" charset="-122"/>
                  <a:ea typeface="微软雅黑" panose="020B0503020204020204" charset="-122"/>
                  <a:cs typeface="+mn-ea"/>
                  <a:sym typeface="+mn-lt"/>
                </a:rPr>
                <a:t>导</a:t>
              </a:r>
              <a:endParaRPr kumimoji="0" lang="zh-CN" altLang="en-US" sz="4000" b="1" i="0" u="none" strike="noStrike" kern="1200" cap="none" spc="0" normalizeH="0" baseline="0" noProof="0" dirty="0">
                <a:ln>
                  <a:noFill/>
                </a:ln>
                <a:gradFill>
                  <a:gsLst>
                    <a:gs pos="47000">
                      <a:prstClr val="white">
                        <a:lumMod val="95000"/>
                      </a:prstClr>
                    </a:gs>
                    <a:gs pos="0">
                      <a:prstClr val="white"/>
                    </a:gs>
                    <a:gs pos="100000">
                      <a:prstClr val="white"/>
                    </a:gs>
                  </a:gsLst>
                  <a:lin ang="5400000" scaled="false"/>
                </a:gradFill>
                <a:effectLst/>
                <a:uLnTx/>
                <a:uFillTx/>
                <a:latin typeface="微软雅黑" panose="020B0503020204020204" charset="-122"/>
                <a:ea typeface="微软雅黑" panose="020B0503020204020204" charset="-122"/>
                <a:cs typeface="+mn-ea"/>
                <a:sym typeface="+mn-lt"/>
              </a:endParaRPr>
            </a:p>
          </p:txBody>
        </p:sp>
      </p:grpSp>
      <p:grpSp>
        <p:nvGrpSpPr>
          <p:cNvPr id="19" name="组合 18"/>
          <p:cNvGrpSpPr/>
          <p:nvPr/>
        </p:nvGrpSpPr>
        <p:grpSpPr>
          <a:xfrm>
            <a:off x="7291945" y="982229"/>
            <a:ext cx="990723" cy="986307"/>
            <a:chOff x="4006579" y="710660"/>
            <a:chExt cx="1090345" cy="1085485"/>
          </a:xfrm>
        </p:grpSpPr>
        <p:sp>
          <p:nvSpPr>
            <p:cNvPr id="20" name="Freeform 22"/>
            <p:cNvSpPr>
              <a:spLocks noEditPoints="true"/>
            </p:cNvSpPr>
            <p:nvPr/>
          </p:nvSpPr>
          <p:spPr bwMode="auto">
            <a:xfrm>
              <a:off x="4006579" y="710660"/>
              <a:ext cx="1090345" cy="108548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9" tIns="34284" rIns="68569" bIns="34284" numCol="1" spcCol="0" rtlCol="0" fromWordArt="false" anchor="ctr" anchorCtr="false" forceAA="false" compatLnSpc="true">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1" name="椭圆 20"/>
            <p:cNvSpPr/>
            <p:nvPr/>
          </p:nvSpPr>
          <p:spPr>
            <a:xfrm>
              <a:off x="4126125" y="827777"/>
              <a:ext cx="851252" cy="851251"/>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69" tIns="34284" rIns="68569" bIns="34284"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2" name="矩形 21"/>
            <p:cNvSpPr/>
            <p:nvPr/>
          </p:nvSpPr>
          <p:spPr>
            <a:xfrm>
              <a:off x="4061773" y="846966"/>
              <a:ext cx="979957" cy="77782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47000">
                        <a:prstClr val="white">
                          <a:lumMod val="95000"/>
                        </a:prstClr>
                      </a:gs>
                      <a:gs pos="0">
                        <a:prstClr val="white"/>
                      </a:gs>
                      <a:gs pos="100000">
                        <a:prstClr val="white"/>
                      </a:gs>
                    </a:gsLst>
                    <a:lin ang="5400000" scaled="false"/>
                  </a:gradFill>
                  <a:effectLst/>
                  <a:uLnTx/>
                  <a:uFillTx/>
                  <a:latin typeface="微软雅黑" panose="020B0503020204020204" charset="-122"/>
                  <a:ea typeface="微软雅黑" panose="020B0503020204020204" charset="-122"/>
                  <a:cs typeface="+mn-ea"/>
                  <a:sym typeface="+mn-lt"/>
                </a:rPr>
                <a:t>读</a:t>
              </a:r>
              <a:endParaRPr kumimoji="0" lang="zh-CN" altLang="en-US" sz="4000" b="1" i="0" u="none" strike="noStrike" kern="1200" cap="none" spc="0" normalizeH="0" baseline="0" noProof="0" dirty="0">
                <a:ln>
                  <a:noFill/>
                </a:ln>
                <a:gradFill>
                  <a:gsLst>
                    <a:gs pos="47000">
                      <a:prstClr val="white">
                        <a:lumMod val="95000"/>
                      </a:prstClr>
                    </a:gs>
                    <a:gs pos="0">
                      <a:prstClr val="white"/>
                    </a:gs>
                    <a:gs pos="100000">
                      <a:prstClr val="white"/>
                    </a:gs>
                  </a:gsLst>
                  <a:lin ang="5400000" scaled="false"/>
                </a:gradFill>
                <a:effectLst/>
                <a:uLnTx/>
                <a:uFillTx/>
                <a:latin typeface="微软雅黑" panose="020B0503020204020204" charset="-122"/>
                <a:ea typeface="微软雅黑" panose="020B0503020204020204" charset="-122"/>
                <a:cs typeface="+mn-ea"/>
                <a:sym typeface="+mn-lt"/>
              </a:endParaRPr>
            </a:p>
          </p:txBody>
        </p:sp>
      </p:grpSp>
      <p:grpSp>
        <p:nvGrpSpPr>
          <p:cNvPr id="31" name="组合 30"/>
          <p:cNvGrpSpPr/>
          <p:nvPr/>
        </p:nvGrpSpPr>
        <p:grpSpPr>
          <a:xfrm>
            <a:off x="2730820" y="1392802"/>
            <a:ext cx="964446" cy="266175"/>
            <a:chOff x="2614287" y="1604361"/>
            <a:chExt cx="964597" cy="266217"/>
          </a:xfrm>
        </p:grpSpPr>
        <p:sp>
          <p:nvSpPr>
            <p:cNvPr id="28" name="星形: 五角 27"/>
            <p:cNvSpPr/>
            <p:nvPr/>
          </p:nvSpPr>
          <p:spPr>
            <a:xfrm>
              <a:off x="2614287" y="1604361"/>
              <a:ext cx="266217" cy="266217"/>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29" name="星形: 五角 28"/>
            <p:cNvSpPr/>
            <p:nvPr/>
          </p:nvSpPr>
          <p:spPr>
            <a:xfrm>
              <a:off x="2961920" y="1604361"/>
              <a:ext cx="266217" cy="266217"/>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30" name="星形: 五角 29"/>
            <p:cNvSpPr/>
            <p:nvPr/>
          </p:nvSpPr>
          <p:spPr>
            <a:xfrm>
              <a:off x="3312667" y="1604361"/>
              <a:ext cx="266217" cy="266217"/>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grpSp>
      <p:grpSp>
        <p:nvGrpSpPr>
          <p:cNvPr id="32" name="组合 31"/>
          <p:cNvGrpSpPr/>
          <p:nvPr/>
        </p:nvGrpSpPr>
        <p:grpSpPr>
          <a:xfrm>
            <a:off x="8545453" y="1392802"/>
            <a:ext cx="964446" cy="266175"/>
            <a:chOff x="2614287" y="1604361"/>
            <a:chExt cx="964597" cy="266217"/>
          </a:xfrm>
        </p:grpSpPr>
        <p:sp>
          <p:nvSpPr>
            <p:cNvPr id="33" name="星形: 五角 32"/>
            <p:cNvSpPr/>
            <p:nvPr/>
          </p:nvSpPr>
          <p:spPr>
            <a:xfrm>
              <a:off x="2614287" y="1604361"/>
              <a:ext cx="266217" cy="266217"/>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34" name="星形: 五角 33"/>
            <p:cNvSpPr/>
            <p:nvPr/>
          </p:nvSpPr>
          <p:spPr>
            <a:xfrm>
              <a:off x="2961920" y="1604361"/>
              <a:ext cx="266217" cy="266217"/>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35" name="星形: 五角 34"/>
            <p:cNvSpPr/>
            <p:nvPr/>
          </p:nvSpPr>
          <p:spPr>
            <a:xfrm>
              <a:off x="3312667" y="1604361"/>
              <a:ext cx="266217" cy="266217"/>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grpSp>
      <p:pic>
        <p:nvPicPr>
          <p:cNvPr id="2" name="图片 1"/>
          <p:cNvPicPr>
            <a:picLocks noChangeAspect="true"/>
          </p:cNvPicPr>
          <p:nvPr/>
        </p:nvPicPr>
        <p:blipFill>
          <a:blip r:embed="rId2" cstate="print">
            <a:extLst>
              <a:ext uri="{28A0092B-C50C-407E-A947-70E740481C1C}">
                <a14:useLocalDpi xmlns:a14="http://schemas.microsoft.com/office/drawing/2010/main" val="false"/>
              </a:ext>
            </a:extLst>
          </a:blip>
          <a:stretch>
            <a:fillRect/>
          </a:stretch>
        </p:blipFill>
        <p:spPr>
          <a:xfrm>
            <a:off x="0" y="5980130"/>
            <a:ext cx="12190095" cy="877969"/>
          </a:xfrm>
          <a:prstGeom prst="rect">
            <a:avLst/>
          </a:prstGeom>
        </p:spPr>
      </p:pic>
      <p:sp>
        <p:nvSpPr>
          <p:cNvPr id="8" name="文本框 7"/>
          <p:cNvSpPr txBox="true"/>
          <p:nvPr/>
        </p:nvSpPr>
        <p:spPr>
          <a:xfrm>
            <a:off x="1187060" y="2771499"/>
            <a:ext cx="9815975" cy="279209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中国共产党北京市第十三次代表大会于</a:t>
            </a:r>
            <a:r>
              <a:rPr kumimoji="0" lang="en-US" altLang="zh-CN"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2022</a:t>
            </a: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年</a:t>
            </a:r>
            <a:r>
              <a:rPr kumimoji="0" lang="en-US" altLang="zh-CN"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6</a:t>
            </a: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月</a:t>
            </a:r>
            <a:r>
              <a:rPr kumimoji="0" lang="en-US" altLang="zh-CN"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27</a:t>
            </a: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日至</a:t>
            </a:r>
            <a:r>
              <a:rPr kumimoji="0" lang="en-US" altLang="zh-CN"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30</a:t>
            </a: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日召开。</a:t>
            </a:r>
            <a:endPar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大会选举产生了中共北京市第十三届委员会委员、候补委员和中共北京市第十三届纪律检查委员会委员以及北京市出席党的二十大代表；</a:t>
            </a:r>
            <a:endPar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表决通过了</a:t>
            </a:r>
            <a:r>
              <a:rPr kumimoji="0" lang="en-US" altLang="zh-CN"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a:t>
            </a: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中国共产党北京市第十三次代表大会关于中共北京市第十二届委员会报告的决议</a:t>
            </a:r>
            <a:r>
              <a:rPr kumimoji="0" lang="en-US" altLang="zh-CN"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a:t>
            </a: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、通过了</a:t>
            </a:r>
            <a:r>
              <a:rPr kumimoji="0" lang="en-US" altLang="zh-CN"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a:t>
            </a: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中国共产党北京市第十三次代表大会关于中共北京市第十二届纪律检查委员会工作报告的决议</a:t>
            </a:r>
            <a:r>
              <a:rPr kumimoji="0" lang="en-US" altLang="zh-CN"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a:t>
            </a:r>
            <a:r>
              <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a:t>
            </a:r>
            <a:endParaRPr kumimoji="0" lang="zh-CN" altLang="en-US" sz="195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4000">
        <p15:prstTrans prst="peelOff"/>
      </p:transition>
    </mc:Choice>
    <mc:Fallback>
      <p:transition spd="slow" advTm="4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任意多边形: 形状 58"/>
          <p:cNvSpPr/>
          <p:nvPr/>
        </p:nvSpPr>
        <p:spPr bwMode="auto">
          <a:xfrm>
            <a:off x="936479" y="2423952"/>
            <a:ext cx="8564812" cy="3426877"/>
          </a:xfrm>
          <a:custGeom>
            <a:avLst/>
            <a:gdLst>
              <a:gd name="connsiteX0" fmla="*/ 0 w 10331607"/>
              <a:gd name="connsiteY0" fmla="*/ 0 h 1671411"/>
              <a:gd name="connsiteX1" fmla="*/ 3301518 w 10331607"/>
              <a:gd name="connsiteY1" fmla="*/ 0 h 1671411"/>
              <a:gd name="connsiteX2" fmla="*/ 3301518 w 10331607"/>
              <a:gd name="connsiteY2" fmla="*/ 238085 h 1671411"/>
              <a:gd name="connsiteX3" fmla="*/ 6793003 w 10331607"/>
              <a:gd name="connsiteY3" fmla="*/ 238085 h 1671411"/>
              <a:gd name="connsiteX4" fmla="*/ 6793003 w 10331607"/>
              <a:gd name="connsiteY4" fmla="*/ 0 h 1671411"/>
              <a:gd name="connsiteX5" fmla="*/ 10331607 w 10331607"/>
              <a:gd name="connsiteY5" fmla="*/ 0 h 1671411"/>
              <a:gd name="connsiteX6" fmla="*/ 10331607 w 10331607"/>
              <a:gd name="connsiteY6" fmla="*/ 1671411 h 1671411"/>
              <a:gd name="connsiteX7" fmla="*/ 0 w 10331607"/>
              <a:gd name="connsiteY7" fmla="*/ 1671411 h 1671411"/>
              <a:gd name="connsiteX0-1" fmla="*/ 0 w 10331607"/>
              <a:gd name="connsiteY0-2" fmla="*/ 0 h 1671411"/>
              <a:gd name="connsiteX1-3" fmla="*/ 3301518 w 10331607"/>
              <a:gd name="connsiteY1-4" fmla="*/ 0 h 1671411"/>
              <a:gd name="connsiteX2-5" fmla="*/ 3301518 w 10331607"/>
              <a:gd name="connsiteY2-6" fmla="*/ 238085 h 1671411"/>
              <a:gd name="connsiteX3-7" fmla="*/ 6793003 w 10331607"/>
              <a:gd name="connsiteY3-8" fmla="*/ 0 h 1671411"/>
              <a:gd name="connsiteX4-9" fmla="*/ 10331607 w 10331607"/>
              <a:gd name="connsiteY4-10" fmla="*/ 0 h 1671411"/>
              <a:gd name="connsiteX5-11" fmla="*/ 10331607 w 10331607"/>
              <a:gd name="connsiteY5-12" fmla="*/ 1671411 h 1671411"/>
              <a:gd name="connsiteX6-13" fmla="*/ 0 w 10331607"/>
              <a:gd name="connsiteY6-14" fmla="*/ 1671411 h 1671411"/>
              <a:gd name="connsiteX7-15" fmla="*/ 0 w 10331607"/>
              <a:gd name="connsiteY7-16" fmla="*/ 0 h 1671411"/>
              <a:gd name="connsiteX0-17" fmla="*/ 6793003 w 10331607"/>
              <a:gd name="connsiteY0-18" fmla="*/ 0 h 1671411"/>
              <a:gd name="connsiteX1-19" fmla="*/ 10331607 w 10331607"/>
              <a:gd name="connsiteY1-20" fmla="*/ 0 h 1671411"/>
              <a:gd name="connsiteX2-21" fmla="*/ 10331607 w 10331607"/>
              <a:gd name="connsiteY2-22" fmla="*/ 1671411 h 1671411"/>
              <a:gd name="connsiteX3-23" fmla="*/ 0 w 10331607"/>
              <a:gd name="connsiteY3-24" fmla="*/ 1671411 h 1671411"/>
              <a:gd name="connsiteX4-25" fmla="*/ 0 w 10331607"/>
              <a:gd name="connsiteY4-26" fmla="*/ 0 h 1671411"/>
              <a:gd name="connsiteX5-27" fmla="*/ 3301518 w 10331607"/>
              <a:gd name="connsiteY5-28" fmla="*/ 0 h 1671411"/>
              <a:gd name="connsiteX6-29" fmla="*/ 3392958 w 10331607"/>
              <a:gd name="connsiteY6-30" fmla="*/ 329525 h 1671411"/>
              <a:gd name="connsiteX0-31" fmla="*/ 6793003 w 10331607"/>
              <a:gd name="connsiteY0-32" fmla="*/ 0 h 1671411"/>
              <a:gd name="connsiteX1-33" fmla="*/ 10331607 w 10331607"/>
              <a:gd name="connsiteY1-34" fmla="*/ 0 h 1671411"/>
              <a:gd name="connsiteX2-35" fmla="*/ 10331607 w 10331607"/>
              <a:gd name="connsiteY2-36" fmla="*/ 1671411 h 1671411"/>
              <a:gd name="connsiteX3-37" fmla="*/ 0 w 10331607"/>
              <a:gd name="connsiteY3-38" fmla="*/ 1671411 h 1671411"/>
              <a:gd name="connsiteX4-39" fmla="*/ 0 w 10331607"/>
              <a:gd name="connsiteY4-40" fmla="*/ 0 h 1671411"/>
              <a:gd name="connsiteX5-41" fmla="*/ 3301518 w 10331607"/>
              <a:gd name="connsiteY5-42" fmla="*/ 0 h 1671411"/>
              <a:gd name="connsiteX0-43" fmla="*/ 6793003 w 10331607"/>
              <a:gd name="connsiteY0-44" fmla="*/ 4549 h 1675960"/>
              <a:gd name="connsiteX1-45" fmla="*/ 8803467 w 10331607"/>
              <a:gd name="connsiteY1-46" fmla="*/ 0 h 1675960"/>
              <a:gd name="connsiteX2-47" fmla="*/ 10331607 w 10331607"/>
              <a:gd name="connsiteY2-48" fmla="*/ 4549 h 1675960"/>
              <a:gd name="connsiteX3-49" fmla="*/ 10331607 w 10331607"/>
              <a:gd name="connsiteY3-50" fmla="*/ 1675960 h 1675960"/>
              <a:gd name="connsiteX4-51" fmla="*/ 0 w 10331607"/>
              <a:gd name="connsiteY4-52" fmla="*/ 1675960 h 1675960"/>
              <a:gd name="connsiteX5-53" fmla="*/ 0 w 10331607"/>
              <a:gd name="connsiteY5-54" fmla="*/ 4549 h 1675960"/>
              <a:gd name="connsiteX6-55" fmla="*/ 3301518 w 10331607"/>
              <a:gd name="connsiteY6-56" fmla="*/ 4549 h 1675960"/>
              <a:gd name="connsiteX0-57" fmla="*/ 8803467 w 10331607"/>
              <a:gd name="connsiteY0-58" fmla="*/ 0 h 1675960"/>
              <a:gd name="connsiteX1-59" fmla="*/ 10331607 w 10331607"/>
              <a:gd name="connsiteY1-60" fmla="*/ 4549 h 1675960"/>
              <a:gd name="connsiteX2-61" fmla="*/ 10331607 w 10331607"/>
              <a:gd name="connsiteY2-62" fmla="*/ 1675960 h 1675960"/>
              <a:gd name="connsiteX3-63" fmla="*/ 0 w 10331607"/>
              <a:gd name="connsiteY3-64" fmla="*/ 1675960 h 1675960"/>
              <a:gd name="connsiteX4-65" fmla="*/ 0 w 10331607"/>
              <a:gd name="connsiteY4-66" fmla="*/ 4549 h 1675960"/>
              <a:gd name="connsiteX5-67" fmla="*/ 3301518 w 10331607"/>
              <a:gd name="connsiteY5-68" fmla="*/ 4549 h 1675960"/>
              <a:gd name="connsiteX0-69" fmla="*/ 8803467 w 10331607"/>
              <a:gd name="connsiteY0-70" fmla="*/ 0 h 1675960"/>
              <a:gd name="connsiteX1-71" fmla="*/ 10331607 w 10331607"/>
              <a:gd name="connsiteY1-72" fmla="*/ 4549 h 1675960"/>
              <a:gd name="connsiteX2-73" fmla="*/ 10331607 w 10331607"/>
              <a:gd name="connsiteY2-74" fmla="*/ 1675960 h 1675960"/>
              <a:gd name="connsiteX3-75" fmla="*/ 0 w 10331607"/>
              <a:gd name="connsiteY3-76" fmla="*/ 1675960 h 1675960"/>
              <a:gd name="connsiteX4-77" fmla="*/ 0 w 10331607"/>
              <a:gd name="connsiteY4-78" fmla="*/ 4549 h 1675960"/>
              <a:gd name="connsiteX5-79" fmla="*/ 1783170 w 10331607"/>
              <a:gd name="connsiteY5-80" fmla="*/ 3851 h 1675960"/>
              <a:gd name="connsiteX6-81" fmla="*/ 3301518 w 10331607"/>
              <a:gd name="connsiteY6-82" fmla="*/ 4549 h 1675960"/>
              <a:gd name="connsiteX0-83" fmla="*/ 8803467 w 10331607"/>
              <a:gd name="connsiteY0-84" fmla="*/ 0 h 1675960"/>
              <a:gd name="connsiteX1-85" fmla="*/ 10331607 w 10331607"/>
              <a:gd name="connsiteY1-86" fmla="*/ 4549 h 1675960"/>
              <a:gd name="connsiteX2-87" fmla="*/ 10331607 w 10331607"/>
              <a:gd name="connsiteY2-88" fmla="*/ 1675960 h 1675960"/>
              <a:gd name="connsiteX3-89" fmla="*/ 0 w 10331607"/>
              <a:gd name="connsiteY3-90" fmla="*/ 1675960 h 1675960"/>
              <a:gd name="connsiteX4-91" fmla="*/ 0 w 10331607"/>
              <a:gd name="connsiteY4-92" fmla="*/ 4549 h 1675960"/>
              <a:gd name="connsiteX5-93" fmla="*/ 1783170 w 10331607"/>
              <a:gd name="connsiteY5-94" fmla="*/ 3851 h 16759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331607" h="1675960">
                <a:moveTo>
                  <a:pt x="8803467" y="0"/>
                </a:moveTo>
                <a:lnTo>
                  <a:pt x="10331607" y="4549"/>
                </a:lnTo>
                <a:lnTo>
                  <a:pt x="10331607" y="1675960"/>
                </a:lnTo>
                <a:lnTo>
                  <a:pt x="0" y="1675960"/>
                </a:lnTo>
                <a:lnTo>
                  <a:pt x="0" y="4549"/>
                </a:lnTo>
                <a:lnTo>
                  <a:pt x="1783170" y="3851"/>
                </a:lnTo>
              </a:path>
            </a:pathLst>
          </a:custGeom>
          <a:solidFill>
            <a:schemeClr val="bg1"/>
          </a:solidFill>
          <a:ln w="9525" cap="flat" cmpd="sng" algn="ctr">
            <a:noFill/>
            <a:prstDash val="solid"/>
            <a:round/>
            <a:headEnd type="none" w="med" len="med"/>
            <a:tailEnd type="none" w="med" len="med"/>
          </a:ln>
          <a:effectLst>
            <a:outerShdw blurRad="50800" dist="114300" dir="8100000" algn="tr" rotWithShape="0">
              <a:schemeClr val="tx1">
                <a:alpha val="19000"/>
              </a:schemeClr>
            </a:outerShdw>
          </a:effectLst>
        </p:spPr>
        <p:txBody>
          <a:bodyPr rot="0" spcFirstLastPara="0" vertOverflow="overflow" horzOverflow="overflow" vert="horz" wrap="square" lIns="91391" tIns="45695" rIns="91391" bIns="45695" numCol="1" spcCol="0" rtlCol="0" fromWordArt="false" anchor="t" anchorCtr="false" forceAA="false" compatLnSpc="true">
            <a:noAutofit/>
          </a:bodyPr>
          <a:p>
            <a:pPr fontAlgn="base">
              <a:spcBef>
                <a:spcPct val="0"/>
              </a:spcBef>
              <a:spcAft>
                <a:spcPct val="0"/>
              </a:spcAft>
              <a:buFont typeface="Arial" panose="02080604020202020204" pitchFamily="34" charset="0"/>
              <a:buNone/>
            </a:pPr>
            <a:endParaRPr lang="zh-CN" altLang="en-US" noProof="1">
              <a:solidFill>
                <a:prstClr val="black"/>
              </a:solidFill>
              <a:cs typeface="+mn-ea"/>
              <a:sym typeface="+mn-lt"/>
            </a:endParaRPr>
          </a:p>
        </p:txBody>
      </p:sp>
      <p:sp>
        <p:nvSpPr>
          <p:cNvPr id="63" name="矩形 62"/>
          <p:cNvSpPr/>
          <p:nvPr/>
        </p:nvSpPr>
        <p:spPr>
          <a:xfrm>
            <a:off x="1321229" y="2665849"/>
            <a:ext cx="5523002" cy="2861310"/>
          </a:xfrm>
          <a:prstGeom prst="rect">
            <a:avLst/>
          </a:prstGeom>
          <a:noFill/>
          <a:ln w="9525">
            <a:noFill/>
          </a:ln>
        </p:spPr>
        <p:txBody>
          <a:bodyPr wrap="square" anchor="t">
            <a:spAutoFit/>
          </a:bodyPr>
          <a:p>
            <a:pPr algn="just" defTabSz="457200">
              <a:lnSpc>
                <a:spcPct val="150000"/>
              </a:lnSpc>
            </a:pPr>
            <a:r>
              <a:rPr lang="zh-CN" altLang="en-US" dirty="0">
                <a:solidFill>
                  <a:srgbClr val="C00000"/>
                </a:solidFill>
                <a:cs typeface="+mn-ea"/>
                <a:sym typeface="+mn-lt"/>
              </a:rPr>
              <a:t>中国共产党北京市第十三次代表大会，是在我国开启全面建设社会主义现代化国家新征程，全市人民以实际行动迎接党的二十大的重要时刻召开的一次重要会议。</a:t>
            </a:r>
            <a:endParaRPr lang="zh-CN" altLang="en-US" dirty="0">
              <a:solidFill>
                <a:srgbClr val="C00000"/>
              </a:solidFill>
              <a:cs typeface="+mn-ea"/>
              <a:sym typeface="+mn-lt"/>
            </a:endParaRPr>
          </a:p>
        </p:txBody>
      </p:sp>
      <p:pic>
        <p:nvPicPr>
          <p:cNvPr id="2" name="图片 1" descr="5f12cb12c40ab_610"/>
          <p:cNvPicPr>
            <a:picLocks noChangeAspect="true"/>
          </p:cNvPicPr>
          <p:nvPr/>
        </p:nvPicPr>
        <p:blipFill>
          <a:blip r:embed="rId1">
            <a:clrChange>
              <a:clrFrom>
                <a:srgbClr val="F6F6F6">
                  <a:alpha val="100000"/>
                </a:srgbClr>
              </a:clrFrom>
              <a:clrTo>
                <a:srgbClr val="F6F6F6">
                  <a:alpha val="100000"/>
                  <a:alpha val="0"/>
                </a:srgbClr>
              </a:clrTo>
            </a:clrChange>
          </a:blip>
          <a:stretch>
            <a:fillRect/>
          </a:stretch>
        </p:blipFill>
        <p:spPr>
          <a:xfrm>
            <a:off x="936479" y="824637"/>
            <a:ext cx="2939591" cy="1734549"/>
          </a:xfrm>
          <a:prstGeom prst="rect">
            <a:avLst/>
          </a:prstGeom>
        </p:spPr>
      </p:pic>
      <p:pic>
        <p:nvPicPr>
          <p:cNvPr id="5" name="图片 4"/>
          <p:cNvPicPr>
            <a:picLocks noChangeAspect="true"/>
          </p:cNvPicPr>
          <p:nvPr/>
        </p:nvPicPr>
        <p:blipFill>
          <a:blip r:embed="rId2"/>
          <a:stretch>
            <a:fillRect/>
          </a:stretch>
        </p:blipFill>
        <p:spPr>
          <a:xfrm>
            <a:off x="7247255" y="405130"/>
            <a:ext cx="3695065" cy="61556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02260"/>
          <p:cNvGrpSpPr/>
          <p:nvPr>
            <p:custDataLst>
              <p:tags r:id="rId1"/>
            </p:custDataLst>
          </p:nvPr>
        </p:nvGrpSpPr>
        <p:grpSpPr>
          <a:xfrm>
            <a:off x="862826" y="849170"/>
            <a:ext cx="5279208" cy="902797"/>
            <a:chOff x="1020714" y="1496207"/>
            <a:chExt cx="5280033" cy="902938"/>
          </a:xfrm>
        </p:grpSpPr>
        <p:grpSp>
          <p:nvGrpSpPr>
            <p:cNvPr id="5" name="组合 4"/>
            <p:cNvGrpSpPr/>
            <p:nvPr/>
          </p:nvGrpSpPr>
          <p:grpSpPr>
            <a:xfrm>
              <a:off x="1020714" y="1496207"/>
              <a:ext cx="3709035" cy="902938"/>
              <a:chOff x="1020714" y="1496207"/>
              <a:chExt cx="3709035" cy="902938"/>
            </a:xfrm>
          </p:grpSpPr>
          <p:sp>
            <p:nvSpPr>
              <p:cNvPr id="8" name="PA-椭圆 28"/>
              <p:cNvSpPr/>
              <p:nvPr>
                <p:custDataLst>
                  <p:tags r:id="rId2"/>
                </p:custDataLst>
              </p:nvPr>
            </p:nvSpPr>
            <p:spPr>
              <a:xfrm>
                <a:off x="1020714" y="1496207"/>
                <a:ext cx="902938" cy="902938"/>
              </a:xfrm>
              <a:prstGeom prst="ellipse">
                <a:avLst/>
              </a:prstGeom>
              <a:solidFill>
                <a:srgbClr val="C00000"/>
              </a:solidFill>
              <a:ln w="12700" cap="flat" cmpd="sng" algn="ctr">
                <a:solidFill>
                  <a:schemeClr val="bg1"/>
                </a:solidFill>
                <a:prstDash val="solid"/>
                <a:miter lim="800000"/>
              </a:ln>
              <a:effectLst>
                <a:outerShdw blurRad="63500" algn="ctr" rotWithShape="0">
                  <a:prstClr val="black">
                    <a:alpha val="40000"/>
                  </a:prstClr>
                </a:outerShdw>
              </a:effectLst>
            </p:spPr>
            <p:txBody>
              <a:bodyPr rtlCol="0" anchor="ctr"/>
              <a:lstStyle/>
              <a:p>
                <a:pPr algn="ctr"/>
                <a:endParaRPr lang="zh-CN" altLang="en-US" kern="0">
                  <a:solidFill>
                    <a:prstClr val="white"/>
                  </a:solidFill>
                  <a:cs typeface="+mn-ea"/>
                  <a:sym typeface="+mn-lt"/>
                </a:endParaRPr>
              </a:p>
            </p:txBody>
          </p:sp>
          <p:sp>
            <p:nvSpPr>
              <p:cNvPr id="9" name="PA-流程图: 终止 12"/>
              <p:cNvSpPr/>
              <p:nvPr>
                <p:custDataLst>
                  <p:tags r:id="rId3"/>
                </p:custDataLst>
              </p:nvPr>
            </p:nvSpPr>
            <p:spPr>
              <a:xfrm>
                <a:off x="1506489" y="1645432"/>
                <a:ext cx="3223260" cy="612775"/>
              </a:xfrm>
              <a:prstGeom prst="roundRect">
                <a:avLst/>
              </a:prstGeom>
              <a:solidFill>
                <a:srgbClr val="C00000"/>
              </a:solidFill>
              <a:ln w="12700" cap="flat" cmpd="sng" algn="ctr">
                <a:noFill/>
                <a:prstDash val="solid"/>
                <a:miter lim="800000"/>
              </a:ln>
              <a:effectLst/>
            </p:spPr>
            <p:txBody>
              <a:bodyPr rtlCol="0" anchor="ctr"/>
              <a:lstStyle/>
              <a:p>
                <a:pPr algn="ctr"/>
                <a:endParaRPr lang="zh-CN" altLang="en-US" kern="0">
                  <a:solidFill>
                    <a:prstClr val="white"/>
                  </a:solidFill>
                  <a:cs typeface="+mn-ea"/>
                  <a:sym typeface="+mn-lt"/>
                </a:endParaRPr>
              </a:p>
            </p:txBody>
          </p:sp>
        </p:grpSp>
        <p:sp>
          <p:nvSpPr>
            <p:cNvPr id="7" name="PA-矩形 27"/>
            <p:cNvSpPr/>
            <p:nvPr>
              <p:custDataLst>
                <p:tags r:id="rId4"/>
              </p:custDataLst>
            </p:nvPr>
          </p:nvSpPr>
          <p:spPr>
            <a:xfrm>
              <a:off x="1716043" y="1685437"/>
              <a:ext cx="4584704" cy="528955"/>
            </a:xfrm>
            <a:prstGeom prst="rect">
              <a:avLst/>
            </a:prstGeom>
            <a:noFill/>
            <a:ln w="12700" cap="flat" cmpd="sng" algn="ctr">
              <a:noFill/>
              <a:prstDash val="solid"/>
              <a:miter lim="800000"/>
            </a:ln>
            <a:effectLst/>
          </p:spPr>
          <p:txBody>
            <a:bodyPr rtlCol="0" anchor="ctr"/>
            <a:lstStyle/>
            <a:p>
              <a:r>
                <a:rPr lang="zh-CN" sz="2000" b="1" kern="0" dirty="0">
                  <a:solidFill>
                    <a:prstClr val="white"/>
                  </a:solidFill>
                  <a:cs typeface="+mn-ea"/>
                  <a:sym typeface="+mn-lt"/>
                </a:rPr>
                <a:t>报告主要内容</a:t>
              </a:r>
              <a:endParaRPr lang="zh-CN" sz="2000" b="1" kern="0" dirty="0">
                <a:solidFill>
                  <a:prstClr val="white"/>
                </a:solidFill>
                <a:cs typeface="+mn-ea"/>
                <a:sym typeface="+mn-lt"/>
              </a:endParaRPr>
            </a:p>
          </p:txBody>
        </p:sp>
      </p:grpSp>
      <p:cxnSp>
        <p:nvCxnSpPr>
          <p:cNvPr id="10" name="PA-02261"/>
          <p:cNvCxnSpPr/>
          <p:nvPr>
            <p:custDataLst>
              <p:tags r:id="rId5"/>
            </p:custDataLst>
          </p:nvPr>
        </p:nvCxnSpPr>
        <p:spPr>
          <a:xfrm flipH="true">
            <a:off x="911546" y="2621781"/>
            <a:ext cx="7771" cy="2843556"/>
          </a:xfrm>
          <a:prstGeom prst="line">
            <a:avLst/>
          </a:prstGeom>
          <a:noFill/>
          <a:ln w="6350" cap="flat" cmpd="sng" algn="ctr">
            <a:solidFill>
              <a:srgbClr val="FF9500"/>
            </a:solidFill>
            <a:prstDash val="solid"/>
            <a:miter lim="800000"/>
            <a:tailEnd type="oval"/>
          </a:ln>
          <a:effectLst/>
        </p:spPr>
      </p:cxnSp>
      <p:sp>
        <p:nvSpPr>
          <p:cNvPr id="11" name="PA-02262"/>
          <p:cNvSpPr/>
          <p:nvPr>
            <p:custDataLst>
              <p:tags r:id="rId6"/>
            </p:custDataLst>
          </p:nvPr>
        </p:nvSpPr>
        <p:spPr>
          <a:xfrm>
            <a:off x="1206311" y="1752227"/>
            <a:ext cx="10569193" cy="5053965"/>
          </a:xfrm>
          <a:prstGeom prst="rect">
            <a:avLst/>
          </a:prstGeom>
        </p:spPr>
        <p:txBody>
          <a:bodyPr wrap="square">
            <a:spAutoFit/>
          </a:bodyPr>
          <a:lstStyle/>
          <a:p>
            <a:pPr algn="just" defTabSz="1218565" fontAlgn="base">
              <a:lnSpc>
                <a:spcPct val="100000"/>
              </a:lnSpc>
              <a:spcBef>
                <a:spcPct val="0"/>
              </a:spcBef>
              <a:spcAft>
                <a:spcPts val="900"/>
              </a:spcAft>
              <a:buClr>
                <a:srgbClr val="C00000"/>
              </a:buClr>
              <a:defRPr/>
            </a:pPr>
            <a:r>
              <a:rPr sz="2000" kern="100" dirty="0">
                <a:cs typeface="+mn-ea"/>
                <a:sym typeface="+mn-lt"/>
              </a:rPr>
              <a:t>一、过去五年工作回顾</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二、大力推动新时代首都发展，努力在全面建设社会主义现代化国家新征程上走在前列</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三、牢牢把握首都城市战略定位，大力加强“四个中心”功能建设、提高“四个服务”水平</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四、主动服务和融入新发展格局，大力推动经济高质量发展</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五、紧紧抓住疏解非首都功能这个“牛鼻子”，以更大力度推动京津冀协同发展</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六、认真践行以人民为中心的发展思想，在更高水平上保障和改善民生</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七、持续推动绿色发展，进一步改善生态环境质量</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八、积极发展社会主义民主政治，努力建设法治中国首善之区</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九、科学把握超大城市治理规律，持续提升首都城市现代化治理水平</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十、统筹发展和安全，坚决维护首都安全稳定</a:t>
            </a:r>
            <a:endParaRPr sz="2000" kern="100" dirty="0">
              <a:cs typeface="+mn-ea"/>
              <a:sym typeface="+mn-lt"/>
            </a:endParaRPr>
          </a:p>
          <a:p>
            <a:pPr algn="just" defTabSz="1218565" fontAlgn="base">
              <a:lnSpc>
                <a:spcPct val="100000"/>
              </a:lnSpc>
              <a:spcBef>
                <a:spcPct val="0"/>
              </a:spcBef>
              <a:spcAft>
                <a:spcPts val="900"/>
              </a:spcAft>
              <a:buClr>
                <a:srgbClr val="C00000"/>
              </a:buClr>
              <a:defRPr/>
            </a:pPr>
            <a:r>
              <a:rPr sz="2000" kern="100" dirty="0">
                <a:cs typeface="+mn-ea"/>
                <a:sym typeface="+mn-lt"/>
              </a:rPr>
              <a:t>十一、全面加强党对全市各项工作领导，坚定不移推进全面从严治党</a:t>
            </a:r>
            <a:endParaRPr sz="2000" kern="100" dirty="0">
              <a:cs typeface="+mn-ea"/>
              <a:sym typeface="+mn-lt"/>
            </a:endParaRPr>
          </a:p>
          <a:p>
            <a:pPr algn="just" defTabSz="1218565" fontAlgn="base">
              <a:lnSpc>
                <a:spcPct val="100000"/>
              </a:lnSpc>
              <a:spcBef>
                <a:spcPct val="0"/>
              </a:spcBef>
              <a:spcAft>
                <a:spcPts val="300"/>
              </a:spcAft>
              <a:buClr>
                <a:srgbClr val="C00000"/>
              </a:buClr>
              <a:defRPr/>
            </a:pPr>
            <a:endParaRPr sz="2000" kern="100" dirty="0">
              <a:cs typeface="+mn-ea"/>
              <a:sym typeface="+mn-lt"/>
            </a:endParaRPr>
          </a:p>
        </p:txBody>
      </p:sp>
      <p:sp>
        <p:nvSpPr>
          <p:cNvPr id="13" name="PA-椭圆 33"/>
          <p:cNvSpPr>
            <a:spLocks noChangeAspect="true"/>
          </p:cNvSpPr>
          <p:nvPr>
            <p:custDataLst>
              <p:tags r:id="rId7"/>
            </p:custDataLst>
          </p:nvPr>
        </p:nvSpPr>
        <p:spPr>
          <a:xfrm>
            <a:off x="597442" y="2867113"/>
            <a:ext cx="539666" cy="539666"/>
          </a:xfrm>
          <a:prstGeom prst="ellipse">
            <a:avLst/>
          </a:prstGeom>
          <a:solidFill>
            <a:srgbClr val="C00000"/>
          </a:solidFill>
          <a:ln w="12700" cap="flat" cmpd="sng" algn="ctr">
            <a:solidFill>
              <a:schemeClr val="bg1"/>
            </a:solidFill>
            <a:prstDash val="solid"/>
            <a:miter lim="800000"/>
          </a:ln>
          <a:effectLst>
            <a:outerShdw blurRad="63500" algn="ctr" rotWithShape="0">
              <a:prstClr val="black">
                <a:alpha val="40000"/>
              </a:prstClr>
            </a:outerShdw>
          </a:effectLst>
        </p:spPr>
        <p:txBody>
          <a:bodyPr rtlCol="0" anchor="ctr"/>
          <a:lstStyle/>
          <a:p>
            <a:pPr algn="ctr">
              <a:defRPr/>
            </a:pPr>
            <a:endParaRPr lang="zh-CN" altLang="en-US" kern="0" dirty="0">
              <a:solidFill>
                <a:prstClr val="white"/>
              </a:solidFill>
              <a:cs typeface="+mn-ea"/>
              <a:sym typeface="+mn-lt"/>
            </a:endParaRPr>
          </a:p>
        </p:txBody>
      </p:sp>
      <p:pic>
        <p:nvPicPr>
          <p:cNvPr id="6" name="图片 5" descr="图片4"/>
          <p:cNvPicPr>
            <a:picLocks noChangeAspect="true"/>
          </p:cNvPicPr>
          <p:nvPr/>
        </p:nvPicPr>
        <p:blipFill>
          <a:blip r:embed="rId8"/>
          <a:stretch>
            <a:fillRect/>
          </a:stretch>
        </p:blipFill>
        <p:spPr>
          <a:xfrm>
            <a:off x="919336" y="907809"/>
            <a:ext cx="789817" cy="789817"/>
          </a:xfrm>
          <a:prstGeom prst="rect">
            <a:avLst/>
          </a:prstGeom>
        </p:spPr>
      </p:pic>
      <p:sp>
        <p:nvSpPr>
          <p:cNvPr id="15" name="PA-椭圆 33"/>
          <p:cNvSpPr>
            <a:spLocks noChangeAspect="true"/>
          </p:cNvSpPr>
          <p:nvPr>
            <p:custDataLst>
              <p:tags r:id="rId9"/>
            </p:custDataLst>
          </p:nvPr>
        </p:nvSpPr>
        <p:spPr>
          <a:xfrm>
            <a:off x="645694" y="4573726"/>
            <a:ext cx="539666" cy="539666"/>
          </a:xfrm>
          <a:prstGeom prst="ellipse">
            <a:avLst/>
          </a:prstGeom>
          <a:solidFill>
            <a:srgbClr val="C00000"/>
          </a:solidFill>
          <a:ln w="12700" cap="flat" cmpd="sng" algn="ctr">
            <a:solidFill>
              <a:schemeClr val="bg1"/>
            </a:solidFill>
            <a:prstDash val="solid"/>
            <a:miter lim="800000"/>
          </a:ln>
          <a:effectLst>
            <a:outerShdw blurRad="63500" algn="ctr" rotWithShape="0">
              <a:prstClr val="black">
                <a:alpha val="40000"/>
              </a:prstClr>
            </a:outerShdw>
          </a:effectLst>
        </p:spPr>
        <p:txBody>
          <a:bodyPr rtlCol="0" anchor="ctr"/>
          <a:lstStyle/>
          <a:p>
            <a:pPr algn="ctr">
              <a:defRPr/>
            </a:pPr>
            <a:endParaRPr lang="zh-CN" altLang="en-US" kern="0" dirty="0">
              <a:solidFill>
                <a:prstClr val="white"/>
              </a:solidFill>
              <a:cs typeface="+mn-ea"/>
              <a:sym typeface="+mn-lt"/>
            </a:endParaRPr>
          </a:p>
        </p:txBody>
      </p:sp>
      <p:pic>
        <p:nvPicPr>
          <p:cNvPr id="16" name="图片 15" descr="图片4"/>
          <p:cNvPicPr>
            <a:picLocks noChangeAspect="true"/>
          </p:cNvPicPr>
          <p:nvPr/>
        </p:nvPicPr>
        <p:blipFill>
          <a:blip r:embed="rId10"/>
          <a:stretch>
            <a:fillRect/>
          </a:stretch>
        </p:blipFill>
        <p:spPr>
          <a:xfrm>
            <a:off x="639345" y="2909016"/>
            <a:ext cx="455859" cy="455859"/>
          </a:xfrm>
          <a:prstGeom prst="rect">
            <a:avLst/>
          </a:prstGeom>
        </p:spPr>
      </p:pic>
      <p:pic>
        <p:nvPicPr>
          <p:cNvPr id="19" name="图片 18" descr="图片4"/>
          <p:cNvPicPr>
            <a:picLocks noChangeAspect="true"/>
          </p:cNvPicPr>
          <p:nvPr/>
        </p:nvPicPr>
        <p:blipFill>
          <a:blip r:embed="rId10"/>
          <a:stretch>
            <a:fillRect/>
          </a:stretch>
        </p:blipFill>
        <p:spPr>
          <a:xfrm>
            <a:off x="681249" y="4623883"/>
            <a:ext cx="455859" cy="455859"/>
          </a:xfrm>
          <a:prstGeom prst="rect">
            <a:avLst/>
          </a:prstGeom>
        </p:spPr>
      </p:pic>
      <p:sp>
        <p:nvSpPr>
          <p:cNvPr id="12" name="矩形 11"/>
          <p:cNvSpPr/>
          <p:nvPr/>
        </p:nvSpPr>
        <p:spPr>
          <a:xfrm>
            <a:off x="1185360" y="1752227"/>
            <a:ext cx="10590145" cy="458334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pic>
        <p:nvPicPr>
          <p:cNvPr id="14" name="图片 13" descr="19693738 -4"/>
          <p:cNvPicPr>
            <a:picLocks noChangeAspect="true"/>
          </p:cNvPicPr>
          <p:nvPr/>
        </p:nvPicPr>
        <p:blipFill>
          <a:blip r:embed="rId11" cstate="screen"/>
          <a:srcRect/>
          <a:stretch>
            <a:fillRect/>
          </a:stretch>
        </p:blipFill>
        <p:spPr>
          <a:xfrm>
            <a:off x="4314786" y="505917"/>
            <a:ext cx="1698360" cy="12463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标题 6"/>
          <p:cNvSpPr/>
          <p:nvPr/>
        </p:nvSpPr>
        <p:spPr bwMode="auto">
          <a:xfrm>
            <a:off x="1166730" y="135594"/>
            <a:ext cx="8239120" cy="50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chemeClr val="tx1"/>
                </a:solidFill>
                <a:latin typeface="Verdana" panose="020B0604030504040204" pitchFamily="34" charset="0"/>
                <a:ea typeface="宋体" pitchFamily="2" charset="-122"/>
              </a:defRPr>
            </a:lvl1pPr>
            <a:lvl2pPr marL="742950" indent="-285750">
              <a:defRPr sz="1400">
                <a:solidFill>
                  <a:schemeClr val="tx1"/>
                </a:solidFill>
                <a:latin typeface="Verdana" panose="020B0604030504040204" pitchFamily="34" charset="0"/>
                <a:ea typeface="宋体" pitchFamily="2" charset="-122"/>
              </a:defRPr>
            </a:lvl2pPr>
            <a:lvl3pPr marL="1143000" indent="-228600">
              <a:defRPr sz="1400">
                <a:solidFill>
                  <a:schemeClr val="tx1"/>
                </a:solidFill>
                <a:latin typeface="Verdana" panose="020B0604030504040204" pitchFamily="34" charset="0"/>
                <a:ea typeface="宋体" pitchFamily="2" charset="-122"/>
              </a:defRPr>
            </a:lvl3pPr>
            <a:lvl4pPr marL="1600200" indent="-228600">
              <a:defRPr sz="1400">
                <a:solidFill>
                  <a:schemeClr val="tx1"/>
                </a:solidFill>
                <a:latin typeface="Verdana" panose="020B0604030504040204" pitchFamily="34" charset="0"/>
                <a:ea typeface="宋体" pitchFamily="2" charset="-122"/>
              </a:defRPr>
            </a:lvl4pPr>
            <a:lvl5pPr marL="2057400" indent="-228600">
              <a:defRPr sz="1400">
                <a:solidFill>
                  <a:schemeClr val="tx1"/>
                </a:solidFill>
                <a:latin typeface="Verdana" panose="020B0604030504040204" pitchFamily="34" charset="0"/>
                <a:ea typeface="宋体" pitchFamily="2" charset="-122"/>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rPr>
              <a:t>过去五年工作回顾</a:t>
            </a:r>
            <a:endPar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5" name="redpptx.com-Rectangle 1"/>
          <p:cNvSpPr/>
          <p:nvPr/>
        </p:nvSpPr>
        <p:spPr>
          <a:xfrm flipH="true">
            <a:off x="799437" y="3338251"/>
            <a:ext cx="10591217" cy="2234964"/>
          </a:xfrm>
          <a:prstGeom prst="rect">
            <a:avLst/>
          </a:prstGeom>
          <a:gradFill>
            <a:gsLst>
              <a:gs pos="100000">
                <a:srgbClr val="C41908">
                  <a:alpha val="24000"/>
                </a:srgbClr>
              </a:gs>
              <a:gs pos="39000">
                <a:srgbClr val="C41908">
                  <a:alpha val="0"/>
                </a:srgbClr>
              </a:gs>
            </a:gsLst>
            <a:lin ang="1200000" scaled="false"/>
          </a:gradFill>
          <a:ln w="19050" cap="flat" cmpd="sng" algn="ctr">
            <a:noFill/>
            <a:prstDash val="sysDot"/>
            <a:miter lim="800000"/>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7" name="redpptx.com-Rectangle 2"/>
          <p:cNvSpPr/>
          <p:nvPr/>
        </p:nvSpPr>
        <p:spPr>
          <a:xfrm>
            <a:off x="799438" y="1631586"/>
            <a:ext cx="10591219" cy="1460282"/>
          </a:xfrm>
          <a:prstGeom prst="rect">
            <a:avLst/>
          </a:prstGeom>
          <a:solidFill>
            <a:srgbClr val="C41908"/>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grpSp>
        <p:nvGrpSpPr>
          <p:cNvPr id="2" name="组合 1"/>
          <p:cNvGrpSpPr/>
          <p:nvPr/>
        </p:nvGrpSpPr>
        <p:grpSpPr>
          <a:xfrm>
            <a:off x="1063522" y="2020108"/>
            <a:ext cx="678264" cy="676367"/>
            <a:chOff x="1106761" y="1824477"/>
            <a:chExt cx="678370" cy="676473"/>
          </a:xfrm>
        </p:grpSpPr>
        <p:sp>
          <p:nvSpPr>
            <p:cNvPr id="8" name="redpptx.com-Oval 3"/>
            <p:cNvSpPr/>
            <p:nvPr/>
          </p:nvSpPr>
          <p:spPr>
            <a:xfrm>
              <a:off x="1106761" y="1824477"/>
              <a:ext cx="678370" cy="676473"/>
            </a:xfrm>
            <a:prstGeom prst="ellipse">
              <a:avLst/>
            </a:prstGeom>
            <a:solidFill>
              <a:srgbClr val="FFFFFF"/>
            </a:solidFill>
            <a:ln w="9525" cap="flat" cmpd="sng" algn="ctr">
              <a:solidFill>
                <a:srgbClr val="FFFFFF"/>
              </a:solid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endParaRPr>
            </a:p>
          </p:txBody>
        </p:sp>
        <p:pic>
          <p:nvPicPr>
            <p:cNvPr id="9" name="redpptx.com-Picture 4"/>
            <p:cNvPicPr>
              <a:picLocks noChangeAspect="true"/>
            </p:cNvPicPr>
            <p:nvPr/>
          </p:nvPicPr>
          <p:blipFill>
            <a:blip r:embed="rId1" cstate="print">
              <a:extLst>
                <a:ext uri="{28A0092B-C50C-407E-A947-70E740481C1C}">
                  <a14:useLocalDpi xmlns:a14="http://schemas.microsoft.com/office/drawing/2010/main" val="false"/>
                </a:ext>
              </a:extLst>
            </a:blip>
            <a:stretch>
              <a:fillRect/>
            </a:stretch>
          </p:blipFill>
          <p:spPr>
            <a:xfrm>
              <a:off x="1207100" y="1917470"/>
              <a:ext cx="437460" cy="490485"/>
            </a:xfrm>
            <a:prstGeom prst="rect">
              <a:avLst/>
            </a:prstGeom>
          </p:spPr>
        </p:pic>
      </p:grpSp>
      <p:sp>
        <p:nvSpPr>
          <p:cNvPr id="10" name="redpptx.com-TextBox 6"/>
          <p:cNvSpPr txBox="true"/>
          <p:nvPr/>
        </p:nvSpPr>
        <p:spPr>
          <a:xfrm>
            <a:off x="1954494" y="1698944"/>
            <a:ext cx="9172080" cy="1337945"/>
          </a:xfrm>
          <a:prstGeom prst="rect">
            <a:avLst/>
          </a:prstGeom>
          <a:noFill/>
        </p:spPr>
        <p:txBody>
          <a:bodyPr wrap="square">
            <a:spAutoFit/>
          </a:bodyPr>
          <a:lstStyle>
            <a:defPPr>
              <a:defRPr lang="zh-CN"/>
            </a:defPPr>
            <a:lvl1pPr marR="0" algn="just">
              <a:lnSpc>
                <a:spcPct val="120000"/>
              </a:lnSpc>
              <a:spcBef>
                <a:spcPts val="0"/>
              </a:spcBef>
              <a:spcAft>
                <a:spcPts val="0"/>
              </a:spcAft>
              <a:defRPr>
                <a:solidFill>
                  <a:schemeClr val="bg2">
                    <a:lumMod val="25000"/>
                  </a:schemeClr>
                </a:solidFill>
                <a:latin typeface="思源黑体 CN Light" panose="020B0300000000000000" pitchFamily="34" charset="-122"/>
                <a:ea typeface="思源黑体 CN Light" panose="020B0300000000000000" pitchFamily="34" charset="-122"/>
              </a:defRPr>
            </a:lvl1p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rPr>
              <a:t>党的十八大以来，是北京发展史上具有里程碑意义的重要时期。习近平总书记</a:t>
            </a:r>
            <a:r>
              <a:rPr kumimoji="0" lang="en-US" altLang="zh-CN"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rPr>
              <a:t>10</a:t>
            </a:r>
            <a:r>
              <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rPr>
              <a:t>次视察北京、</a:t>
            </a:r>
            <a:r>
              <a:rPr kumimoji="0" lang="en-US" altLang="zh-CN"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rPr>
              <a:t>18</a:t>
            </a:r>
            <a:r>
              <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rPr>
              <a:t>次对北京发表重要讲话，深刻回答了“建设一个什么样的首都、怎样建设首都”这一重大时代课题，为做好新时代首都工作提供了根本遵循。</a:t>
            </a:r>
            <a:endPar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endParaRPr>
          </a:p>
        </p:txBody>
      </p:sp>
      <p:sp>
        <p:nvSpPr>
          <p:cNvPr id="11" name="redpptx.com-TextBox 7"/>
          <p:cNvSpPr txBox="true"/>
          <p:nvPr/>
        </p:nvSpPr>
        <p:spPr>
          <a:xfrm>
            <a:off x="1003175" y="3569270"/>
            <a:ext cx="10183746" cy="1753235"/>
          </a:xfrm>
          <a:prstGeom prst="rect">
            <a:avLst/>
          </a:prstGeom>
          <a:noFill/>
        </p:spPr>
        <p:txBody>
          <a:bodyPr wrap="square">
            <a:spAutoFit/>
          </a:bodyPr>
          <a:lstStyle>
            <a:defPPr>
              <a:defRPr lang="zh-CN"/>
            </a:defPPr>
            <a:lvl1pPr marR="0" algn="just">
              <a:lnSpc>
                <a:spcPct val="120000"/>
              </a:lnSpc>
              <a:spcBef>
                <a:spcPts val="0"/>
              </a:spcBef>
              <a:spcAft>
                <a:spcPts val="0"/>
              </a:spcAft>
              <a:defRPr>
                <a:solidFill>
                  <a:schemeClr val="bg2">
                    <a:lumMod val="25000"/>
                  </a:schemeClr>
                </a:solidFill>
                <a:latin typeface="思源黑体 CN Light" panose="020B0300000000000000" pitchFamily="34" charset="-122"/>
                <a:ea typeface="思源黑体 CN Light" panose="020B0300000000000000" pitchFamily="34" charset="-122"/>
              </a:defRPr>
            </a:lvl1pPr>
          </a:lstStyle>
          <a:p>
            <a:pPr marL="0" marR="0" lvl="0" indent="0" algn="just" defTabSz="914400" rtl="0" eaLnBrk="1" fontAlgn="auto" latinLnBrk="0" hangingPunct="1">
              <a:lnSpc>
                <a:spcPct val="150000"/>
              </a:lnSpc>
              <a:spcBef>
                <a:spcPts val="0"/>
              </a:spcBef>
              <a:spcAft>
                <a:spcPts val="600"/>
              </a:spcAft>
              <a:buClr>
                <a:srgbClr val="C41908"/>
              </a:buClr>
              <a:buSzTx/>
              <a:buFontTx/>
              <a:buNone/>
              <a:defRPr/>
            </a:pPr>
            <a:r>
              <a:rPr kumimoji="0" lang="zh-CN" altLang="en-US" sz="1800" b="0" i="0" u="none" strike="noStrike" kern="0" cap="none" spc="0" normalizeH="0" baseline="0" noProof="0" dirty="0">
                <a:ln>
                  <a:noFill/>
                </a:ln>
                <a:solidFill>
                  <a:srgbClr val="F0F0F0">
                    <a:lumMod val="10000"/>
                  </a:srgbClr>
                </a:solidFill>
                <a:effectLst/>
                <a:uLnTx/>
                <a:uFillTx/>
                <a:latin typeface="微软雅黑" panose="020B0503020204020204" charset="-122"/>
                <a:ea typeface="微软雅黑" panose="020B0503020204020204" charset="-122"/>
                <a:cs typeface="+mn-ea"/>
                <a:sym typeface="+mn-lt"/>
              </a:rPr>
              <a:t>我们始终沿着习近平总书记指引的方向，风雨无阻、砥砺前行，坚定不移从北京发展转向首都发展，从单一城市发展转向京津冀协同发展，从聚集资源求增长转向疏解非首都功能谋发展，从城市管理转向超大城市治理，扎实推进创新发展、绿色发展、高质量发展、以人民为中心的发展，推动北京这座伟大城市深刻转型，开启了首都全面建设社会主义现代化新航程。</a:t>
            </a:r>
            <a:endParaRPr kumimoji="0" lang="zh-CN" altLang="en-US" sz="1800" b="0" i="0" u="none" strike="noStrike" kern="0" cap="none" spc="0" normalizeH="0" baseline="0" noProof="0" dirty="0">
              <a:ln>
                <a:noFill/>
              </a:ln>
              <a:solidFill>
                <a:srgbClr val="F0F0F0">
                  <a:lumMod val="10000"/>
                </a:srgbClr>
              </a:solidFill>
              <a:effectLst/>
              <a:uLnTx/>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7281">
        <p:push dir="u"/>
      </p:transition>
    </mc:Choice>
    <mc:Fallback>
      <p:transition spd="med" advTm="7281">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6"/>
          <p:cNvSpPr/>
          <p:nvPr/>
        </p:nvSpPr>
        <p:spPr bwMode="auto">
          <a:xfrm>
            <a:off x="1166730" y="135594"/>
            <a:ext cx="8239120" cy="50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chemeClr val="tx1"/>
                </a:solidFill>
                <a:latin typeface="Verdana" panose="020B0604030504040204" pitchFamily="34" charset="0"/>
                <a:ea typeface="宋体" pitchFamily="2" charset="-122"/>
              </a:defRPr>
            </a:lvl1pPr>
            <a:lvl2pPr marL="742950" indent="-285750">
              <a:defRPr sz="1400">
                <a:solidFill>
                  <a:schemeClr val="tx1"/>
                </a:solidFill>
                <a:latin typeface="Verdana" panose="020B0604030504040204" pitchFamily="34" charset="0"/>
                <a:ea typeface="宋体" pitchFamily="2" charset="-122"/>
              </a:defRPr>
            </a:lvl2pPr>
            <a:lvl3pPr marL="1143000" indent="-228600">
              <a:defRPr sz="1400">
                <a:solidFill>
                  <a:schemeClr val="tx1"/>
                </a:solidFill>
                <a:latin typeface="Verdana" panose="020B0604030504040204" pitchFamily="34" charset="0"/>
                <a:ea typeface="宋体" pitchFamily="2" charset="-122"/>
              </a:defRPr>
            </a:lvl3pPr>
            <a:lvl4pPr marL="1600200" indent="-228600">
              <a:defRPr sz="1400">
                <a:solidFill>
                  <a:schemeClr val="tx1"/>
                </a:solidFill>
                <a:latin typeface="Verdana" panose="020B0604030504040204" pitchFamily="34" charset="0"/>
                <a:ea typeface="宋体" pitchFamily="2" charset="-122"/>
              </a:defRPr>
            </a:lvl4pPr>
            <a:lvl5pPr marL="2057400" indent="-228600">
              <a:defRPr sz="1400">
                <a:solidFill>
                  <a:schemeClr val="tx1"/>
                </a:solidFill>
                <a:latin typeface="Verdana" panose="020B0604030504040204" pitchFamily="34" charset="0"/>
                <a:ea typeface="宋体" pitchFamily="2" charset="-122"/>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rPr>
              <a:t>过去五年工作回顾</a:t>
            </a:r>
            <a:endPar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endParaRPr>
          </a:p>
        </p:txBody>
      </p:sp>
      <p:grpSp>
        <p:nvGrpSpPr>
          <p:cNvPr id="6" name="组合 5"/>
          <p:cNvGrpSpPr/>
          <p:nvPr/>
        </p:nvGrpSpPr>
        <p:grpSpPr>
          <a:xfrm>
            <a:off x="192312" y="2282371"/>
            <a:ext cx="3276825" cy="2698583"/>
            <a:chOff x="123568" y="2234942"/>
            <a:chExt cx="4036767" cy="3324423"/>
          </a:xfrm>
        </p:grpSpPr>
        <p:grpSp>
          <p:nvGrpSpPr>
            <p:cNvPr id="7" name="PA-1022124"/>
            <p:cNvGrpSpPr/>
            <p:nvPr>
              <p:custDataLst>
                <p:tags r:id="rId1"/>
              </p:custDataLst>
            </p:nvPr>
          </p:nvGrpSpPr>
          <p:grpSpPr>
            <a:xfrm>
              <a:off x="1599664" y="2234942"/>
              <a:ext cx="2560671" cy="3324423"/>
              <a:chOff x="-1790650" y="999771"/>
              <a:chExt cx="4158587" cy="5398938"/>
            </a:xfrm>
          </p:grpSpPr>
          <p:grpSp>
            <p:nvGrpSpPr>
              <p:cNvPr id="23" name="组合 22"/>
              <p:cNvGrpSpPr/>
              <p:nvPr/>
            </p:nvGrpSpPr>
            <p:grpSpPr>
              <a:xfrm>
                <a:off x="-1790650" y="999771"/>
                <a:ext cx="4158587" cy="5398938"/>
                <a:chOff x="7514016" y="1120636"/>
                <a:chExt cx="3552917" cy="4612620"/>
              </a:xfrm>
            </p:grpSpPr>
            <p:sp>
              <p:nvSpPr>
                <p:cNvPr id="32" name="PA-任意多边形 72"/>
                <p:cNvSpPr/>
                <p:nvPr>
                  <p:custDataLst>
                    <p:tags r:id="rId2"/>
                  </p:custDataLst>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rgbClr val="FFFFFF"/>
                </a:solidFill>
                <a:ln w="6350" cap="flat" cmpd="sng" algn="ctr">
                  <a:solidFill>
                    <a:srgbClr val="969696">
                      <a:lumMod val="40000"/>
                      <a:lumOff val="60000"/>
                    </a:srgb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25" tIns="45712" rIns="91425" bIns="45712" numCol="1" rtlCol="0" anchor="t" anchorCtr="false" compatLnSpc="true"/>
                <a:lstStyle/>
                <a:p>
                  <a:pPr marL="0" marR="0" lvl="0" indent="0" algn="r"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33" name="PA-任意多边形 73"/>
                <p:cNvSpPr/>
                <p:nvPr>
                  <p:custDataLst>
                    <p:tags r:id="rId3"/>
                  </p:custDataLst>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rgbClr val="969696">
                    <a:lumMod val="40000"/>
                    <a:lumOff val="60000"/>
                  </a:srgbClr>
                </a:solidFill>
                <a:ln w="9525" cap="flat" cmpd="sng" algn="ctr">
                  <a:noFill/>
                  <a:prstDash val="solid"/>
                  <a:round/>
                  <a:headEnd type="none" w="med" len="med"/>
                  <a:tailEnd type="none" w="med" len="med"/>
                </a:ln>
                <a:effectLst/>
              </p:spPr>
              <p:txBody>
                <a:bodyPr vert="horz" wrap="square" lIns="91425" tIns="45712" rIns="91425" bIns="45712" numCol="1" rtlCol="0" anchor="t" anchorCtr="false" compatLnSpc="true"/>
                <a:lstStyle/>
                <a:p>
                  <a:pPr marL="0" marR="0" lvl="0" indent="0" algn="r"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grpSp>
          <p:sp>
            <p:nvSpPr>
              <p:cNvPr id="24" name="PA-矩形 64"/>
              <p:cNvSpPr/>
              <p:nvPr>
                <p:custDataLst>
                  <p:tags r:id="rId4"/>
                </p:custDataLst>
              </p:nvPr>
            </p:nvSpPr>
            <p:spPr bwMode="auto">
              <a:xfrm>
                <a:off x="-1102578" y="2288246"/>
                <a:ext cx="2592188" cy="218433"/>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25" tIns="45712" rIns="91425" bIns="45712" numCol="1" rtlCol="0"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25" name="PA-矩形 65"/>
              <p:cNvSpPr/>
              <p:nvPr>
                <p:custDataLst>
                  <p:tags r:id="rId5"/>
                </p:custDataLst>
              </p:nvPr>
            </p:nvSpPr>
            <p:spPr bwMode="auto">
              <a:xfrm>
                <a:off x="-1102578" y="2859343"/>
                <a:ext cx="2592188" cy="194999"/>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91425" tIns="45712" rIns="91425" bIns="45712" numCol="1" rtlCol="0"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26" name="PA-矩形 66"/>
              <p:cNvSpPr/>
              <p:nvPr>
                <p:custDataLst>
                  <p:tags r:id="rId6"/>
                </p:custDataLst>
              </p:nvPr>
            </p:nvSpPr>
            <p:spPr bwMode="auto">
              <a:xfrm>
                <a:off x="-1102578" y="3392538"/>
                <a:ext cx="2592188" cy="194999"/>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91425" tIns="45712" rIns="91425" bIns="45712" numCol="1" rtlCol="0"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27" name="PA-矩形 67"/>
              <p:cNvSpPr/>
              <p:nvPr>
                <p:custDataLst>
                  <p:tags r:id="rId7"/>
                </p:custDataLst>
              </p:nvPr>
            </p:nvSpPr>
            <p:spPr bwMode="auto">
              <a:xfrm>
                <a:off x="-1102578" y="3735430"/>
                <a:ext cx="2592188" cy="194999"/>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91425" tIns="45712" rIns="91425" bIns="45712" numCol="1" rtlCol="0"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28" name="PA-矩形 68"/>
              <p:cNvSpPr/>
              <p:nvPr>
                <p:custDataLst>
                  <p:tags r:id="rId8"/>
                </p:custDataLst>
              </p:nvPr>
            </p:nvSpPr>
            <p:spPr bwMode="auto">
              <a:xfrm>
                <a:off x="-1102578" y="4078323"/>
                <a:ext cx="2592188" cy="194999"/>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91425" tIns="45712" rIns="91425" bIns="45712" numCol="1" rtlCol="0"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29" name="PA-矩形 69"/>
              <p:cNvSpPr/>
              <p:nvPr>
                <p:custDataLst>
                  <p:tags r:id="rId9"/>
                </p:custDataLst>
              </p:nvPr>
            </p:nvSpPr>
            <p:spPr bwMode="auto">
              <a:xfrm>
                <a:off x="-1102578" y="5048022"/>
                <a:ext cx="1441240" cy="194999"/>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91425" tIns="45712" rIns="91425" bIns="45712" numCol="1" rtlCol="0"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30" name="PA-矩形 70"/>
              <p:cNvSpPr/>
              <p:nvPr>
                <p:custDataLst>
                  <p:tags r:id="rId10"/>
                </p:custDataLst>
              </p:nvPr>
            </p:nvSpPr>
            <p:spPr bwMode="auto">
              <a:xfrm>
                <a:off x="-1102578" y="4421130"/>
                <a:ext cx="2592188" cy="194999"/>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91425" tIns="45712" rIns="91425" bIns="45712" numCol="1" rtlCol="0"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31" name="PA-矩形 71"/>
              <p:cNvSpPr/>
              <p:nvPr>
                <p:custDataLst>
                  <p:tags r:id="rId11"/>
                </p:custDataLst>
              </p:nvPr>
            </p:nvSpPr>
            <p:spPr bwMode="auto">
              <a:xfrm>
                <a:off x="-1102578" y="4708367"/>
                <a:ext cx="2592188" cy="194999"/>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91425" tIns="45712" rIns="91425" bIns="45712" numCol="1" rtlCol="0" anchor="t" anchorCtr="false" compatLnSpc="true"/>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grpSp>
        <p:grpSp>
          <p:nvGrpSpPr>
            <p:cNvPr id="8" name="PA-1022125"/>
            <p:cNvGrpSpPr/>
            <p:nvPr>
              <p:custDataLst>
                <p:tags r:id="rId12"/>
              </p:custDataLst>
            </p:nvPr>
          </p:nvGrpSpPr>
          <p:grpSpPr>
            <a:xfrm>
              <a:off x="123568" y="2364213"/>
              <a:ext cx="3074860" cy="2961730"/>
              <a:chOff x="2177483" y="3378200"/>
              <a:chExt cx="1682750" cy="1620838"/>
            </a:xfrm>
          </p:grpSpPr>
          <p:sp>
            <p:nvSpPr>
              <p:cNvPr id="11" name="PA-任意多边形 266"/>
              <p:cNvSpPr>
                <a:spLocks noEditPoints="true"/>
              </p:cNvSpPr>
              <p:nvPr>
                <p:custDataLst>
                  <p:tags r:id="rId13"/>
                </p:custDataLst>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false" compatLnSpc="tru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15" name="PA-任意多边形 267"/>
              <p:cNvSpPr/>
              <p:nvPr>
                <p:custDataLst>
                  <p:tags r:id="rId14"/>
                </p:custDataLst>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false" compatLnSpc="tru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16" name="PA-任意多边形 268"/>
              <p:cNvSpPr/>
              <p:nvPr>
                <p:custDataLst>
                  <p:tags r:id="rId15"/>
                </p:custDataLst>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false" compatLnSpc="tru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17" name="PA-任意多边形 269"/>
              <p:cNvSpPr>
                <a:spLocks noEditPoints="true"/>
              </p:cNvSpPr>
              <p:nvPr>
                <p:custDataLst>
                  <p:tags r:id="rId16"/>
                </p:custDataLst>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false" compatLnSpc="tru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18" name="PA-任意多边形 270"/>
              <p:cNvSpPr>
                <a:spLocks noEditPoints="true"/>
              </p:cNvSpPr>
              <p:nvPr>
                <p:custDataLst>
                  <p:tags r:id="rId17"/>
                </p:custDataLst>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false" compatLnSpc="tru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19" name="PA-任意多边形 271"/>
              <p:cNvSpPr/>
              <p:nvPr>
                <p:custDataLst>
                  <p:tags r:id="rId18"/>
                </p:custDataLst>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false" compatLnSpc="tru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20" name="PA-任意多边形 272"/>
              <p:cNvSpPr/>
              <p:nvPr>
                <p:custDataLst>
                  <p:tags r:id="rId19"/>
                </p:custDataLst>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false" compatLnSpc="tru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21" name="PA-任意多边形 273"/>
              <p:cNvSpPr/>
              <p:nvPr>
                <p:custDataLst>
                  <p:tags r:id="rId20"/>
                </p:custDataLst>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false" compatLnSpc="tru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sp>
            <p:nvSpPr>
              <p:cNvPr id="22" name="PA-任意多边形 274"/>
              <p:cNvSpPr/>
              <p:nvPr>
                <p:custDataLst>
                  <p:tags r:id="rId21"/>
                </p:custDataLst>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false" compatLnSpc="tru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3D3D3D"/>
                  </a:solidFill>
                  <a:effectLst/>
                  <a:uLnTx/>
                  <a:uFillTx/>
                  <a:latin typeface="微软雅黑" panose="020B0503020204020204" charset="-122"/>
                  <a:ea typeface="微软雅黑" panose="020B0503020204020204" charset="-122"/>
                  <a:cs typeface="+mn-ea"/>
                  <a:sym typeface="+mn-lt"/>
                </a:endParaRPr>
              </a:p>
            </p:txBody>
          </p:sp>
        </p:grpSp>
        <p:sp>
          <p:nvSpPr>
            <p:cNvPr id="9" name="PA-1022126"/>
            <p:cNvSpPr/>
            <p:nvPr>
              <p:custDataLst>
                <p:tags r:id="rId22"/>
              </p:custDataLst>
            </p:nvPr>
          </p:nvSpPr>
          <p:spPr>
            <a:xfrm>
              <a:off x="1547152" y="2809268"/>
              <a:ext cx="1319005" cy="117418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rPr>
                <a:t>过去五年</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grpSp>
      <p:sp>
        <p:nvSpPr>
          <p:cNvPr id="34" name="文本框 33"/>
          <p:cNvSpPr txBox="true"/>
          <p:nvPr/>
        </p:nvSpPr>
        <p:spPr>
          <a:xfrm>
            <a:off x="3887612" y="2155944"/>
            <a:ext cx="7653165" cy="2999740"/>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3D3D3D"/>
                </a:solidFill>
                <a:effectLst/>
                <a:uLnTx/>
                <a:uFillTx/>
                <a:latin typeface="微软雅黑" panose="020B0503020204020204" charset="-122"/>
                <a:ea typeface="微软雅黑" panose="020B0503020204020204" charset="-122"/>
                <a:cs typeface="+mn-cs"/>
              </a:rPr>
              <a:t>过去五年，在以习近平同志为核心的党中央坚强领导下，市委团结带领全市人民，全面贯彻党的十九大和十九届历次全会精神，深入贯彻习近平总书记对北京一系列重要讲话精神，大力加强“四个中心”功能建设，提高“四个服务”水平，抓好“三件大事”，打好三大攻坚战，统筹推进改革发展稳定和改善民生各项工作，不断将全面从严治党引向深入，胜利完成市第十二次党代会确定的目标任务，率先全面建成小康社会，城市综合实力和国际影响力迈上新台阶，首都北京发生了新的历史性变化。</a:t>
            </a:r>
            <a:endParaRPr kumimoji="0" lang="zh-CN" altLang="en-US" sz="1800" b="0" i="0" u="none" strike="noStrike" kern="1200" cap="none" spc="0" normalizeH="0" baseline="0" noProof="0" dirty="0">
              <a:ln>
                <a:noFill/>
              </a:ln>
              <a:solidFill>
                <a:srgbClr val="3D3D3D"/>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advTm="7281">
        <p:push dir="u"/>
      </p:transition>
    </mc:Choice>
    <mc:Fallback>
      <p:transition spd="med" advTm="7281">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6"/>
          <p:cNvSpPr/>
          <p:nvPr/>
        </p:nvSpPr>
        <p:spPr bwMode="auto">
          <a:xfrm>
            <a:off x="1166730" y="135594"/>
            <a:ext cx="8239120" cy="50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chemeClr val="tx1"/>
                </a:solidFill>
                <a:latin typeface="Verdana" panose="020B0604030504040204" pitchFamily="34" charset="0"/>
                <a:ea typeface="宋体" pitchFamily="2" charset="-122"/>
              </a:defRPr>
            </a:lvl1pPr>
            <a:lvl2pPr marL="742950" indent="-285750">
              <a:defRPr sz="1400">
                <a:solidFill>
                  <a:schemeClr val="tx1"/>
                </a:solidFill>
                <a:latin typeface="Verdana" panose="020B0604030504040204" pitchFamily="34" charset="0"/>
                <a:ea typeface="宋体" pitchFamily="2" charset="-122"/>
              </a:defRPr>
            </a:lvl2pPr>
            <a:lvl3pPr marL="1143000" indent="-228600">
              <a:defRPr sz="1400">
                <a:solidFill>
                  <a:schemeClr val="tx1"/>
                </a:solidFill>
                <a:latin typeface="Verdana" panose="020B0604030504040204" pitchFamily="34" charset="0"/>
                <a:ea typeface="宋体" pitchFamily="2" charset="-122"/>
              </a:defRPr>
            </a:lvl3pPr>
            <a:lvl4pPr marL="1600200" indent="-228600">
              <a:defRPr sz="1400">
                <a:solidFill>
                  <a:schemeClr val="tx1"/>
                </a:solidFill>
                <a:latin typeface="Verdana" panose="020B0604030504040204" pitchFamily="34" charset="0"/>
                <a:ea typeface="宋体" pitchFamily="2" charset="-122"/>
              </a:defRPr>
            </a:lvl4pPr>
            <a:lvl5pPr marL="2057400" indent="-228600">
              <a:defRPr sz="1400">
                <a:solidFill>
                  <a:schemeClr val="tx1"/>
                </a:solidFill>
                <a:latin typeface="Verdana" panose="020B0604030504040204" pitchFamily="34" charset="0"/>
                <a:ea typeface="宋体" pitchFamily="2" charset="-122"/>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rPr>
              <a:t>过去五年工作回顾</a:t>
            </a:r>
            <a:endPar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6" name="矩形 5"/>
          <p:cNvSpPr/>
          <p:nvPr/>
        </p:nvSpPr>
        <p:spPr>
          <a:xfrm rot="16200000">
            <a:off x="3978275" y="-2148205"/>
            <a:ext cx="4233545" cy="12190095"/>
          </a:xfrm>
          <a:prstGeom prst="rect">
            <a:avLst/>
          </a:prstGeom>
          <a:gradFill>
            <a:gsLst>
              <a:gs pos="100000">
                <a:srgbClr val="4472C4">
                  <a:lumMod val="5000"/>
                  <a:lumOff val="95000"/>
                  <a:alpha val="0"/>
                </a:srgbClr>
              </a:gs>
              <a:gs pos="81000">
                <a:srgbClr val="FFBFBF">
                  <a:alpha val="57647"/>
                </a:srgbClr>
              </a:gs>
              <a:gs pos="57000">
                <a:srgbClr val="C00000"/>
              </a:gs>
            </a:gsLst>
            <a:lin ang="5400000" scaled="true"/>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7" name="702437"/>
          <p:cNvSpPr/>
          <p:nvPr/>
        </p:nvSpPr>
        <p:spPr>
          <a:xfrm>
            <a:off x="312420" y="1909445"/>
            <a:ext cx="10621010" cy="4920615"/>
          </a:xfrm>
          <a:prstGeom prst="rect">
            <a:avLst/>
          </a:prstGeom>
          <a:noFill/>
        </p:spPr>
        <p:txBody>
          <a:bodyPr wrap="square">
            <a:spAutoFit/>
          </a:bodyPr>
          <a:lstStyle/>
          <a:p>
            <a:pPr marL="0" marR="0" lvl="0" indent="0" algn="just" defTabSz="914400" rtl="0" eaLnBrk="1" fontAlgn="auto" latinLnBrk="0" hangingPunct="1">
              <a:lnSpc>
                <a:spcPct val="130000"/>
              </a:lnSpc>
              <a:spcBef>
                <a:spcPts val="80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一是必须牢记看北京首先要从政治上看，始终在政治立场、政治方向、政治原则、政治道路上同以习近平同志为核心的党中央保持高度一致，坚持把习近平总书记对北京一系列重要讲话精神作为根本遵循，一切工作都从政治上考量、在大局下行事。</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30000"/>
              </a:lnSpc>
              <a:spcBef>
                <a:spcPts val="800"/>
              </a:spcBef>
              <a:spcAft>
                <a:spcPts val="0"/>
              </a:spcAft>
              <a:buClrTx/>
              <a:buSzTx/>
              <a:buFontTx/>
              <a:buNone/>
              <a:defRPr/>
            </a:pPr>
            <a:r>
              <a:rPr lang="zh-CN" altLang="en-US" sz="1800" noProof="0" dirty="0">
                <a:ln>
                  <a:noFill/>
                </a:ln>
                <a:solidFill>
                  <a:prstClr val="white"/>
                </a:solidFill>
                <a:effectLst/>
                <a:uLnTx/>
                <a:uFillTx/>
                <a:latin typeface="微软雅黑" panose="020B0503020204020204" charset="-122"/>
                <a:ea typeface="微软雅黑" panose="020B0503020204020204" charset="-122"/>
                <a:cs typeface="+mn-ea"/>
                <a:sym typeface="+mn-lt"/>
              </a:rPr>
              <a:t>二是必须牢固坚守首都城市战略定位，坚持把“四个中心”“四个服务”作为引领城市发展的定向标，自觉从国家战略要求出发来谋划和推动北京自身发展，持续优化提升首都功能，全力维护首都安全稳定，更好服务党和国家工作大局。</a:t>
            </a:r>
            <a:endParaRPr lang="zh-CN" altLang="en-US" sz="180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30000"/>
              </a:lnSpc>
              <a:spcBef>
                <a:spcPts val="800"/>
              </a:spcBef>
              <a:spcAft>
                <a:spcPts val="0"/>
              </a:spcAft>
              <a:buClrTx/>
              <a:buSzTx/>
              <a:buFontTx/>
              <a:buNone/>
              <a:defRPr/>
            </a:pPr>
            <a:r>
              <a:rPr lang="zh-CN" altLang="en-US" sz="1800" noProof="0" dirty="0">
                <a:ln>
                  <a:noFill/>
                </a:ln>
                <a:solidFill>
                  <a:srgbClr val="FFFFFF"/>
                </a:solidFill>
                <a:effectLst/>
                <a:uLnTx/>
                <a:uFillTx/>
                <a:latin typeface="微软雅黑" panose="020B0503020204020204" charset="-122"/>
                <a:ea typeface="微软雅黑" panose="020B0503020204020204" charset="-122"/>
                <a:cs typeface="+mn-ea"/>
                <a:sym typeface="+mn-lt"/>
              </a:rPr>
              <a:t>三是必须把新发展理念贯穿到首都发展各领域和全过程，积极主动服务和融入新发展格局，努力实现更高质量、更有效率、更加公平、更可持续、更为安全的发展。</a:t>
            </a:r>
            <a:endParaRPr kumimoji="0" lang="en-US" altLang="zh-CN"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30000"/>
              </a:lnSpc>
              <a:spcBef>
                <a:spcPts val="800"/>
              </a:spcBef>
              <a:spcAft>
                <a:spcPts val="0"/>
              </a:spcAft>
              <a:buClrTx/>
              <a:buSzTx/>
              <a:buFontTx/>
              <a:buNone/>
              <a:defRPr/>
            </a:pPr>
            <a:r>
              <a:rPr lang="zh-CN" altLang="en-US" sz="1800" noProof="0" dirty="0">
                <a:ln>
                  <a:noFill/>
                </a:ln>
                <a:solidFill>
                  <a:srgbClr val="FFFFFF"/>
                </a:solidFill>
                <a:effectLst/>
                <a:uLnTx/>
                <a:uFillTx/>
                <a:latin typeface="微软雅黑" panose="020B0503020204020204" charset="-122"/>
                <a:ea typeface="微软雅黑" panose="020B0503020204020204" charset="-122"/>
                <a:sym typeface="+mn-ea"/>
              </a:rPr>
              <a:t>四是必须大力推进高水平改革开放，用足用好中央支持北京各项政策，以全面深化改革增添红利，以持续扩大对外开放激发活力，推动以科技创新为核心的全面创新，不断解放和发展社会生产力。</a:t>
            </a:r>
            <a:endParaRPr kumimoji="0" lang="en-US" altLang="zh-CN"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a:p>
            <a:pPr marL="0" marR="0" lvl="0" indent="0" algn="just" defTabSz="914400" rtl="0" eaLnBrk="1" fontAlgn="auto" latinLnBrk="0" hangingPunct="1">
              <a:lnSpc>
                <a:spcPct val="130000"/>
              </a:lnSpc>
              <a:spcBef>
                <a:spcPts val="800"/>
              </a:spcBef>
              <a:spcAft>
                <a:spcPts val="0"/>
              </a:spcAft>
              <a:buClrTx/>
              <a:buSzTx/>
              <a:buFontTx/>
              <a:buNone/>
              <a:defRPr/>
            </a:pPr>
            <a:endParaRPr lang="zh-CN" altLang="en-US" sz="180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30000"/>
              </a:lnSpc>
              <a:spcBef>
                <a:spcPts val="80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2" name="文本框 1"/>
          <p:cNvSpPr txBox="true"/>
          <p:nvPr/>
        </p:nvSpPr>
        <p:spPr>
          <a:xfrm>
            <a:off x="748593" y="1004301"/>
            <a:ext cx="10479549" cy="737235"/>
          </a:xfrm>
          <a:prstGeom prst="rect">
            <a:avLst/>
          </a:prstGeom>
          <a:noFill/>
        </p:spPr>
        <p:txBody>
          <a:bodyPr wrap="square">
            <a:spAutoFit/>
            <a:scene3d>
              <a:camera prst="orthographicFront"/>
              <a:lightRig rig="threePt" dir="t"/>
            </a:scene3d>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2800" b="1" i="0" u="none" strike="noStrike" kern="1200" cap="none" spc="0" normalizeH="0" baseline="0" noProof="0" dirty="0">
                <a:ln/>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n-ea"/>
                <a:sym typeface="+mn-lt"/>
              </a:rPr>
              <a:t>走过五年奋斗历程，我们有如下共同体会：</a:t>
            </a:r>
            <a:endParaRPr kumimoji="0" lang="zh-CN" altLang="en-US" sz="2800" b="1" i="0" u="none" strike="noStrike" kern="1200" cap="none" spc="0" normalizeH="0" baseline="0" noProof="0" dirty="0">
              <a:ln/>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7281">
        <p:push dir="u"/>
      </p:transition>
    </mc:Choice>
    <mc:Fallback>
      <p:transition spd="med" advTm="7281">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6"/>
          <p:cNvSpPr/>
          <p:nvPr/>
        </p:nvSpPr>
        <p:spPr bwMode="auto">
          <a:xfrm>
            <a:off x="1166730" y="135594"/>
            <a:ext cx="8239120" cy="50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400">
                <a:solidFill>
                  <a:schemeClr val="tx1"/>
                </a:solidFill>
                <a:latin typeface="Verdana" panose="020B0604030504040204" pitchFamily="34" charset="0"/>
                <a:ea typeface="宋体" pitchFamily="2" charset="-122"/>
              </a:defRPr>
            </a:lvl1pPr>
            <a:lvl2pPr marL="742950" indent="-285750">
              <a:defRPr sz="1400">
                <a:solidFill>
                  <a:schemeClr val="tx1"/>
                </a:solidFill>
                <a:latin typeface="Verdana" panose="020B0604030504040204" pitchFamily="34" charset="0"/>
                <a:ea typeface="宋体" pitchFamily="2" charset="-122"/>
              </a:defRPr>
            </a:lvl2pPr>
            <a:lvl3pPr marL="1143000" indent="-228600">
              <a:defRPr sz="1400">
                <a:solidFill>
                  <a:schemeClr val="tx1"/>
                </a:solidFill>
                <a:latin typeface="Verdana" panose="020B0604030504040204" pitchFamily="34" charset="0"/>
                <a:ea typeface="宋体" pitchFamily="2" charset="-122"/>
              </a:defRPr>
            </a:lvl3pPr>
            <a:lvl4pPr marL="1600200" indent="-228600">
              <a:defRPr sz="1400">
                <a:solidFill>
                  <a:schemeClr val="tx1"/>
                </a:solidFill>
                <a:latin typeface="Verdana" panose="020B0604030504040204" pitchFamily="34" charset="0"/>
                <a:ea typeface="宋体" pitchFamily="2" charset="-122"/>
              </a:defRPr>
            </a:lvl4pPr>
            <a:lvl5pPr marL="2057400" indent="-228600">
              <a:defRPr sz="1400">
                <a:solidFill>
                  <a:schemeClr val="tx1"/>
                </a:solidFill>
                <a:latin typeface="Verdana" panose="020B0604030504040204" pitchFamily="34" charset="0"/>
                <a:ea typeface="宋体" pitchFamily="2" charset="-122"/>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宋体"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rPr>
              <a:t>过去五年工作回顾</a:t>
            </a:r>
            <a:endParaRPr kumimoji="0" lang="zh-CN" altLang="en-US" sz="2400" b="1" i="0" u="none" strike="noStrike" kern="0" cap="none" spc="0" normalizeH="0" baseline="0" noProof="0" dirty="0">
              <a:ln w="3175">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6" name="矩形 5"/>
          <p:cNvSpPr/>
          <p:nvPr/>
        </p:nvSpPr>
        <p:spPr>
          <a:xfrm rot="16200000">
            <a:off x="4495098" y="-2665412"/>
            <a:ext cx="3199900" cy="12190095"/>
          </a:xfrm>
          <a:prstGeom prst="rect">
            <a:avLst/>
          </a:prstGeom>
          <a:gradFill>
            <a:gsLst>
              <a:gs pos="100000">
                <a:srgbClr val="4472C4">
                  <a:lumMod val="5000"/>
                  <a:lumOff val="95000"/>
                  <a:alpha val="0"/>
                </a:srgbClr>
              </a:gs>
              <a:gs pos="81000">
                <a:srgbClr val="FFBFBF">
                  <a:alpha val="57647"/>
                </a:srgbClr>
              </a:gs>
              <a:gs pos="57000">
                <a:srgbClr val="C00000"/>
              </a:gs>
            </a:gsLst>
            <a:lin ang="5400000" scaled="true"/>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
        <p:nvSpPr>
          <p:cNvPr id="7" name="702437"/>
          <p:cNvSpPr/>
          <p:nvPr/>
        </p:nvSpPr>
        <p:spPr>
          <a:xfrm>
            <a:off x="514985" y="1978660"/>
            <a:ext cx="9945370" cy="3819525"/>
          </a:xfrm>
          <a:prstGeom prst="rect">
            <a:avLst/>
          </a:prstGeom>
          <a:noFill/>
        </p:spPr>
        <p:txBody>
          <a:bodyPr wrap="square">
            <a:spAutoFit/>
          </a:bodyPr>
          <a:lstStyle/>
          <a:p>
            <a:pPr marL="0" marR="0" lvl="0" indent="0" algn="just" defTabSz="914400" rtl="0" eaLnBrk="1" fontAlgn="auto" latinLnBrk="0" hangingPunct="1">
              <a:lnSpc>
                <a:spcPct val="130000"/>
              </a:lnSpc>
              <a:spcBef>
                <a:spcPts val="80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五是必须始终把人民对美好生活的向往作为奋斗目标，在发展中保障和改善民生，促进社会公平正义，积极构建有效的超大城市治理体系，努力让发展成果更多更公平惠及全体人民。</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30000"/>
              </a:lnSpc>
              <a:spcBef>
                <a:spcPts val="80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rPr>
              <a:t>六是必须坚持稳中求进工作总基调，注重统筹兼顾，站位要高、做事要实，当好“施工队长”，讲究工作方式方法，确保党中央决策部署不折不扣在北京落地落实。</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30000"/>
              </a:lnSpc>
              <a:spcBef>
                <a:spcPts val="800"/>
              </a:spcBef>
              <a:spcAft>
                <a:spcPts val="0"/>
              </a:spcAft>
              <a:buClrTx/>
              <a:buSzTx/>
              <a:buFontTx/>
              <a:buNone/>
              <a:defRPr/>
            </a:pPr>
            <a:r>
              <a:rPr lang="zh-CN" altLang="en-US" sz="1800" noProof="0" dirty="0">
                <a:ln>
                  <a:noFill/>
                </a:ln>
                <a:solidFill>
                  <a:prstClr val="white"/>
                </a:solidFill>
                <a:effectLst/>
                <a:uLnTx/>
                <a:uFillTx/>
                <a:latin typeface="微软雅黑" panose="020B0503020204020204" charset="-122"/>
                <a:ea typeface="微软雅黑" panose="020B0503020204020204" charset="-122"/>
                <a:cs typeface="+mn-ea"/>
                <a:sym typeface="+mn-lt"/>
              </a:rPr>
              <a:t>七是必须坚持党要管党、全面从严治党，充分发挥党总揽全局、协调各方的领导核心作用，切实提高领导水平和执政能力，为首都各项事业发展提供坚强保证。这些经验启示弥足珍贵，要长期坚持并在实践中不断丰富发展。</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30000"/>
              </a:lnSpc>
              <a:spcBef>
                <a:spcPts val="80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a:p>
            <a:pPr marL="0" marR="0" lvl="0" indent="0" algn="just" defTabSz="914400" rtl="0" eaLnBrk="1" fontAlgn="auto" latinLnBrk="0" hangingPunct="1">
              <a:lnSpc>
                <a:spcPct val="130000"/>
              </a:lnSpc>
              <a:spcBef>
                <a:spcPts val="80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7281">
        <p:push dir="u"/>
      </p:transition>
    </mc:Choice>
    <mc:Fallback>
      <p:transition spd="med" advTm="7281">
        <p:push dir="u"/>
      </p:transition>
    </mc:Fallback>
  </mc:AlternateContent>
</p:sld>
</file>

<file path=ppt/tags/tag1.xml><?xml version="1.0" encoding="utf-8"?>
<p:tagLst xmlns:p="http://schemas.openxmlformats.org/presentationml/2006/main">
  <p:tag name="PA" val="v5.2.9"/>
</p:tagLst>
</file>

<file path=ppt/tags/tag10.xml><?xml version="1.0" encoding="utf-8"?>
<p:tagLst xmlns:p="http://schemas.openxmlformats.org/presentationml/2006/main">
  <p:tag name="PA" val="v5.2.9"/>
</p:tagLst>
</file>

<file path=ppt/tags/tag11.xml><?xml version="1.0" encoding="utf-8"?>
<p:tagLst xmlns:p="http://schemas.openxmlformats.org/presentationml/2006/main">
  <p:tag name="PA" val="v5.2.9"/>
</p:tagLst>
</file>

<file path=ppt/tags/tag12.xml><?xml version="1.0" encoding="utf-8"?>
<p:tagLst xmlns:p="http://schemas.openxmlformats.org/presentationml/2006/main">
  <p:tag name="PA" val="v5.2.9"/>
</p:tagLst>
</file>

<file path=ppt/tags/tag13.xml><?xml version="1.0" encoding="utf-8"?>
<p:tagLst xmlns:p="http://schemas.openxmlformats.org/presentationml/2006/main">
  <p:tag name="PA" val="v5.2.9"/>
</p:tagLst>
</file>

<file path=ppt/tags/tag14.xml><?xml version="1.0" encoding="utf-8"?>
<p:tagLst xmlns:p="http://schemas.openxmlformats.org/presentationml/2006/main">
  <p:tag name="PA" val="v5.2.9"/>
</p:tagLst>
</file>

<file path=ppt/tags/tag15.xml><?xml version="1.0" encoding="utf-8"?>
<p:tagLst xmlns:p="http://schemas.openxmlformats.org/presentationml/2006/main">
  <p:tag name="PA" val="v5.2.9"/>
</p:tagLst>
</file>

<file path=ppt/tags/tag16.xml><?xml version="1.0" encoding="utf-8"?>
<p:tagLst xmlns:p="http://schemas.openxmlformats.org/presentationml/2006/main">
  <p:tag name="PA" val="v5.2.9"/>
</p:tagLst>
</file>

<file path=ppt/tags/tag17.xml><?xml version="1.0" encoding="utf-8"?>
<p:tagLst xmlns:p="http://schemas.openxmlformats.org/presentationml/2006/main">
  <p:tag name="PA" val="v5.2.9"/>
</p:tagLst>
</file>

<file path=ppt/tags/tag18.xml><?xml version="1.0" encoding="utf-8"?>
<p:tagLst xmlns:p="http://schemas.openxmlformats.org/presentationml/2006/main">
  <p:tag name="PA" val="v5.2.9"/>
</p:tagLst>
</file>

<file path=ppt/tags/tag19.xml><?xml version="1.0" encoding="utf-8"?>
<p:tagLst xmlns:p="http://schemas.openxmlformats.org/presentationml/2006/main">
  <p:tag name="PA" val="v5.2.9"/>
</p:tagLst>
</file>

<file path=ppt/tags/tag2.xml><?xml version="1.0" encoding="utf-8"?>
<p:tagLst xmlns:p="http://schemas.openxmlformats.org/presentationml/2006/main">
  <p:tag name="PA" val="v5.2.9"/>
</p:tagLst>
</file>

<file path=ppt/tags/tag20.xml><?xml version="1.0" encoding="utf-8"?>
<p:tagLst xmlns:p="http://schemas.openxmlformats.org/presentationml/2006/main">
  <p:tag name="PA" val="v5.2.9"/>
</p:tagLst>
</file>

<file path=ppt/tags/tag21.xml><?xml version="1.0" encoding="utf-8"?>
<p:tagLst xmlns:p="http://schemas.openxmlformats.org/presentationml/2006/main">
  <p:tag name="PA" val="v5.2.9"/>
</p:tagLst>
</file>

<file path=ppt/tags/tag22.xml><?xml version="1.0" encoding="utf-8"?>
<p:tagLst xmlns:p="http://schemas.openxmlformats.org/presentationml/2006/main">
  <p:tag name="PA" val="v5.2.9"/>
</p:tagLst>
</file>

<file path=ppt/tags/tag23.xml><?xml version="1.0" encoding="utf-8"?>
<p:tagLst xmlns:p="http://schemas.openxmlformats.org/presentationml/2006/main">
  <p:tag name="PA" val="v5.2.9"/>
</p:tagLst>
</file>

<file path=ppt/tags/tag24.xml><?xml version="1.0" encoding="utf-8"?>
<p:tagLst xmlns:p="http://schemas.openxmlformats.org/presentationml/2006/main">
  <p:tag name="PA" val="v5.2.9"/>
</p:tagLst>
</file>

<file path=ppt/tags/tag25.xml><?xml version="1.0" encoding="utf-8"?>
<p:tagLst xmlns:p="http://schemas.openxmlformats.org/presentationml/2006/main">
  <p:tag name="PA" val="v5.2.9"/>
</p:tagLst>
</file>

<file path=ppt/tags/tag26.xml><?xml version="1.0" encoding="utf-8"?>
<p:tagLst xmlns:p="http://schemas.openxmlformats.org/presentationml/2006/main">
  <p:tag name="PA" val="v5.2.9"/>
</p:tagLst>
</file>

<file path=ppt/tags/tag27.xml><?xml version="1.0" encoding="utf-8"?>
<p:tagLst xmlns:p="http://schemas.openxmlformats.org/presentationml/2006/main">
  <p:tag name="PA" val="v5.2.9"/>
</p:tagLst>
</file>

<file path=ppt/tags/tag28.xml><?xml version="1.0" encoding="utf-8"?>
<p:tagLst xmlns:p="http://schemas.openxmlformats.org/presentationml/2006/main">
  <p:tag name="PA" val="v5.2.9"/>
</p:tagLst>
</file>

<file path=ppt/tags/tag29.xml><?xml version="1.0" encoding="utf-8"?>
<p:tagLst xmlns:p="http://schemas.openxmlformats.org/presentationml/2006/main">
  <p:tag name="PA" val="v5.2.9"/>
</p:tagLst>
</file>

<file path=ppt/tags/tag3.xml><?xml version="1.0" encoding="utf-8"?>
<p:tagLst xmlns:p="http://schemas.openxmlformats.org/presentationml/2006/main">
  <p:tag name="PA" val="v5.2.9"/>
</p:tagLst>
</file>

<file path=ppt/tags/tag30.xml><?xml version="1.0" encoding="utf-8"?>
<p:tagLst xmlns:p="http://schemas.openxmlformats.org/presentationml/2006/main">
  <p:tag name="PA" val="v5.2.9"/>
</p:tagLst>
</file>

<file path=ppt/tags/tag31.xml><?xml version="1.0" encoding="utf-8"?>
<p:tagLst xmlns:p="http://schemas.openxmlformats.org/presentationml/2006/main">
  <p:tag name="KSO_WM_UNIT_PLACING_PICTURE_USER_VIEWPORT" val="{&quot;height&quot;:7943,&quot;width&quot;:8100}"/>
</p:tagLst>
</file>

<file path=ppt/tags/tag32.xml><?xml version="1.0" encoding="utf-8"?>
<p:tagLst xmlns:p="http://schemas.openxmlformats.org/presentationml/2006/main">
  <p:tag name="MH" val="20151104112100"/>
  <p:tag name="MH_LIBRARY" val="GRAPHIC"/>
  <p:tag name="MH_TYPE" val="Text"/>
  <p:tag name="MH_ORDER" val="1"/>
</p:tagLst>
</file>

<file path=ppt/tags/tag33.xml><?xml version="1.0" encoding="utf-8"?>
<p:tagLst xmlns:p="http://schemas.openxmlformats.org/presentationml/2006/main">
  <p:tag name="MH" val="20151104112100"/>
  <p:tag name="MH_LIBRARY" val="GRAPHIC"/>
  <p:tag name="MH_TYPE" val="Text"/>
  <p:tag name="MH_ORDER" val="1"/>
</p:tagLst>
</file>

<file path=ppt/tags/tag34.xml><?xml version="1.0" encoding="utf-8"?>
<p:tagLst xmlns:p="http://schemas.openxmlformats.org/presentationml/2006/main">
  <p:tag name="KSO_WM_UNIT_TABLE_BEAUTIFY" val="smartTable{0e1e0017-e726-4a31-a792-7438de4d8ea8}"/>
  <p:tag name="TABLE_ENDDRAG_ORIGIN_RECT" val="296*374"/>
  <p:tag name="TABLE_ENDDRAG_RECT" val="213*43*296*374"/>
</p:tagLst>
</file>

<file path=ppt/tags/tag35.xml><?xml version="1.0" encoding="utf-8"?>
<p:tagLst xmlns:p="http://schemas.openxmlformats.org/presentationml/2006/main">
  <p:tag name="MH" val="20151104112100"/>
  <p:tag name="MH_LIBRARY" val="GRAPHIC"/>
  <p:tag name="MH_TYPE" val="Text"/>
  <p:tag name="MH_ORDER" val="1"/>
</p:tagLst>
</file>

<file path=ppt/tags/tag36.xml><?xml version="1.0" encoding="utf-8"?>
<p:tagLst xmlns:p="http://schemas.openxmlformats.org/presentationml/2006/main">
  <p:tag name="MH" val="20151104112100"/>
  <p:tag name="MH_LIBRARY" val="GRAPHIC"/>
  <p:tag name="MH_TYPE" val="Text"/>
  <p:tag name="MH_ORDER" val="1"/>
</p:tagLst>
</file>

<file path=ppt/tags/tag37.xml><?xml version="1.0" encoding="utf-8"?>
<p:tagLst xmlns:p="http://schemas.openxmlformats.org/presentationml/2006/main">
  <p:tag name="MH" val="20151104112100"/>
  <p:tag name="MH_LIBRARY" val="GRAPHIC"/>
  <p:tag name="MH_TYPE" val="Text"/>
  <p:tag name="MH_ORDER" val="1"/>
</p:tagLst>
</file>

<file path=ppt/tags/tag38.xml><?xml version="1.0" encoding="utf-8"?>
<p:tagLst xmlns:p="http://schemas.openxmlformats.org/presentationml/2006/main">
  <p:tag name="MH" val="20151104112100"/>
  <p:tag name="MH_LIBRARY" val="GRAPHIC"/>
  <p:tag name="MH_TYPE" val="Text"/>
  <p:tag name="MH_ORDER" val="1"/>
</p:tagLst>
</file>

<file path=ppt/tags/tag39.xml><?xml version="1.0" encoding="utf-8"?>
<p:tagLst xmlns:p="http://schemas.openxmlformats.org/presentationml/2006/main">
  <p:tag name="MH" val="20151104112100"/>
  <p:tag name="MH_LIBRARY" val="GRAPHIC"/>
  <p:tag name="MH_TYPE" val="Text"/>
  <p:tag name="MH_ORDER" val="1"/>
</p:tagLst>
</file>

<file path=ppt/tags/tag4.xml><?xml version="1.0" encoding="utf-8"?>
<p:tagLst xmlns:p="http://schemas.openxmlformats.org/presentationml/2006/main">
  <p:tag name="PA" val="v5.2.9"/>
</p:tagLst>
</file>

<file path=ppt/tags/tag40.xml><?xml version="1.0" encoding="utf-8"?>
<p:tagLst xmlns:p="http://schemas.openxmlformats.org/presentationml/2006/main">
  <p:tag name="MH" val="20151104112100"/>
  <p:tag name="MH_LIBRARY" val="GRAPHIC"/>
  <p:tag name="MH_TYPE" val="Text"/>
  <p:tag name="MH_ORDER" val="1"/>
</p:tagLst>
</file>

<file path=ppt/tags/tag41.xml><?xml version="1.0" encoding="utf-8"?>
<p:tagLst xmlns:p="http://schemas.openxmlformats.org/presentationml/2006/main">
  <p:tag name="MH" val="20151104112100"/>
  <p:tag name="MH_LIBRARY" val="GRAPHIC"/>
  <p:tag name="MH_TYPE" val="Text"/>
  <p:tag name="MH_ORDER" val="1"/>
</p:tagLst>
</file>

<file path=ppt/tags/tag42.xml><?xml version="1.0" encoding="utf-8"?>
<p:tagLst xmlns:p="http://schemas.openxmlformats.org/presentationml/2006/main">
  <p:tag name="MH" val="20151104112100"/>
  <p:tag name="MH_LIBRARY" val="GRAPHIC"/>
  <p:tag name="MH_TYPE" val="Text"/>
  <p:tag name="MH_ORDER" val="1"/>
</p:tagLst>
</file>

<file path=ppt/tags/tag43.xml><?xml version="1.0" encoding="utf-8"?>
<p:tagLst xmlns:p="http://schemas.openxmlformats.org/presentationml/2006/main">
  <p:tag name="MH" val="20151104112100"/>
  <p:tag name="MH_LIBRARY" val="GRAPHIC"/>
  <p:tag name="MH_TYPE" val="Text"/>
  <p:tag name="MH_ORDER" val="1"/>
</p:tagLst>
</file>

<file path=ppt/tags/tag44.xml><?xml version="1.0" encoding="utf-8"?>
<p:tagLst xmlns:p="http://schemas.openxmlformats.org/presentationml/2006/main">
  <p:tag name="MH" val="20151104112100"/>
  <p:tag name="MH_LIBRARY" val="GRAPHIC"/>
  <p:tag name="MH_TYPE" val="Text"/>
  <p:tag name="MH_ORDER" val="1"/>
</p:tagLst>
</file>

<file path=ppt/tags/tag45.xml><?xml version="1.0" encoding="utf-8"?>
<p:tagLst xmlns:p="http://schemas.openxmlformats.org/presentationml/2006/main">
  <p:tag name="MH" val="20151104112100"/>
  <p:tag name="MH_LIBRARY" val="GRAPHIC"/>
  <p:tag name="MH_TYPE" val="Text"/>
  <p:tag name="MH_ORDER" val="1"/>
</p:tagLst>
</file>

<file path=ppt/tags/tag46.xml><?xml version="1.0" encoding="utf-8"?>
<p:tagLst xmlns:p="http://schemas.openxmlformats.org/presentationml/2006/main">
  <p:tag name="MH" val="20151104112100"/>
  <p:tag name="MH_LIBRARY" val="GRAPHIC"/>
  <p:tag name="MH_TYPE" val="Text"/>
  <p:tag name="MH_ORDER" val="1"/>
</p:tagLst>
</file>

<file path=ppt/tags/tag5.xml><?xml version="1.0" encoding="utf-8"?>
<p:tagLst xmlns:p="http://schemas.openxmlformats.org/presentationml/2006/main">
  <p:tag name="PA" val="v5.2.9"/>
</p:tagLst>
</file>

<file path=ppt/tags/tag6.xml><?xml version="1.0" encoding="utf-8"?>
<p:tagLst xmlns:p="http://schemas.openxmlformats.org/presentationml/2006/main">
  <p:tag name="PA" val="v5.2.9"/>
</p:tagLst>
</file>

<file path=ppt/tags/tag7.xml><?xml version="1.0" encoding="utf-8"?>
<p:tagLst xmlns:p="http://schemas.openxmlformats.org/presentationml/2006/main">
  <p:tag name="PA" val="v5.2.9"/>
</p:tagLst>
</file>

<file path=ppt/tags/tag8.xml><?xml version="1.0" encoding="utf-8"?>
<p:tagLst xmlns:p="http://schemas.openxmlformats.org/presentationml/2006/main">
  <p:tag name="PA" val="v5.2.9"/>
</p:tagLst>
</file>

<file path=ppt/tags/tag9.xml><?xml version="1.0" encoding="utf-8"?>
<p:tagLst xmlns:p="http://schemas.openxmlformats.org/presentationml/2006/main">
  <p:tag name="PA" val="v5.2.9"/>
</p:tagLst>
</file>

<file path=ppt/theme/theme1.xml><?xml version="1.0" encoding="utf-8"?>
<a:theme xmlns:a="http://schemas.openxmlformats.org/drawingml/2006/main" name="2_nordridesign.com">
  <a:themeElements>
    <a:clrScheme name="自定义 102">
      <a:dk1>
        <a:sysClr val="windowText" lastClr="000000"/>
      </a:dk1>
      <a:lt1>
        <a:sysClr val="window" lastClr="FFFFFF"/>
      </a:lt1>
      <a:dk2>
        <a:srgbClr val="696464"/>
      </a:dk2>
      <a:lt2>
        <a:srgbClr val="E9E5DC"/>
      </a:lt2>
      <a:accent1>
        <a:srgbClr val="E12D09"/>
      </a:accent1>
      <a:accent2>
        <a:srgbClr val="595959"/>
      </a:accent2>
      <a:accent3>
        <a:srgbClr val="E12D09"/>
      </a:accent3>
      <a:accent4>
        <a:srgbClr val="595959"/>
      </a:accent4>
      <a:accent5>
        <a:srgbClr val="E12D09"/>
      </a:accent5>
      <a:accent6>
        <a:srgbClr val="595959"/>
      </a:accent6>
      <a:hlink>
        <a:srgbClr val="CC9900"/>
      </a:hlink>
      <a:folHlink>
        <a:srgbClr val="96A9A9"/>
      </a:folHlink>
    </a:clrScheme>
    <a:fontScheme name="自定义 11">
      <a:majorFont>
        <a:latin typeface="Franklin Gothic Medium"/>
        <a:ea typeface="方正正中黑简体"/>
        <a:cs typeface=""/>
      </a:majorFont>
      <a:minorFont>
        <a:latin typeface="Franklin Gothic Book"/>
        <a:ea typeface="方正正中黑简体"/>
        <a:cs typeface=""/>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80604020202020204"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false" compatLnSpc="true"/>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80604020202020204" pitchFamily="34" charset="0"/>
            <a:ea typeface="华文细黑" pitchFamily="2" charset="-122"/>
          </a:defRPr>
        </a:defPPr>
      </a:lstStyle>
    </a:lnDef>
  </a:objectDefaults>
  <a:extraClrSchemeLst>
    <a:extraClrScheme>
      <a:clrScheme name="2_nordridesign.com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2_nordridesign.com 2">
        <a:dk1>
          <a:srgbClr val="000000"/>
        </a:dk1>
        <a:lt1>
          <a:srgbClr val="FFFFFF"/>
        </a:lt1>
        <a:dk2>
          <a:srgbClr val="000000"/>
        </a:dk2>
        <a:lt2>
          <a:srgbClr val="C0C0C0"/>
        </a:lt2>
        <a:accent1>
          <a:srgbClr val="FE0000"/>
        </a:accent1>
        <a:accent2>
          <a:srgbClr val="B80023"/>
        </a:accent2>
        <a:accent3>
          <a:srgbClr val="FFFFFF"/>
        </a:accent3>
        <a:accent4>
          <a:srgbClr val="000000"/>
        </a:accent4>
        <a:accent5>
          <a:srgbClr val="FEAAAA"/>
        </a:accent5>
        <a:accent6>
          <a:srgbClr val="A6001F"/>
        </a:accent6>
        <a:hlink>
          <a:srgbClr val="5C0000"/>
        </a:hlink>
        <a:folHlink>
          <a:srgbClr val="EE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true">
          <a:gsLst>
            <a:gs pos="0">
              <a:schemeClr val="phClr">
                <a:tint val="50000"/>
                <a:satMod val="300000"/>
              </a:schemeClr>
            </a:gs>
            <a:gs pos="35000">
              <a:schemeClr val="phClr">
                <a:tint val="37000"/>
                <a:satMod val="300000"/>
              </a:schemeClr>
            </a:gs>
            <a:gs pos="100000">
              <a:schemeClr val="phClr">
                <a:tint val="15000"/>
                <a:satMod val="350000"/>
              </a:schemeClr>
            </a:gs>
          </a:gsLst>
          <a:lin ang="16200000" scaled="true"/>
        </a:gradFill>
        <a:gradFill rotWithShape="true">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false"/>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true">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true">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6426</Words>
  <Application>WPS 演示</Application>
  <PresentationFormat>自定义</PresentationFormat>
  <Paragraphs>557</Paragraphs>
  <Slides>26</Slides>
  <Notes>36</Notes>
  <HiddenSlides>0</HiddenSlides>
  <MMClips>1</MMClips>
  <ScaleCrop>false</ScaleCrop>
  <HeadingPairs>
    <vt:vector size="6" baseType="variant">
      <vt:variant>
        <vt:lpstr>已用的字体</vt:lpstr>
      </vt:variant>
      <vt:variant>
        <vt:i4>37</vt:i4>
      </vt:variant>
      <vt:variant>
        <vt:lpstr>主题</vt:lpstr>
      </vt:variant>
      <vt:variant>
        <vt:i4>1</vt:i4>
      </vt:variant>
      <vt:variant>
        <vt:lpstr>幻灯片标题</vt:lpstr>
      </vt:variant>
      <vt:variant>
        <vt:i4>26</vt:i4>
      </vt:variant>
    </vt:vector>
  </HeadingPairs>
  <TitlesOfParts>
    <vt:vector size="64" baseType="lpstr">
      <vt:lpstr>Arial</vt:lpstr>
      <vt:lpstr>宋体</vt:lpstr>
      <vt:lpstr>Wingdings</vt:lpstr>
      <vt:lpstr>DejaVu Sans</vt:lpstr>
      <vt:lpstr>华文细黑</vt:lpstr>
      <vt:lpstr>汉仪中等线简</vt:lpstr>
      <vt:lpstr>MS UI Gothic</vt:lpstr>
      <vt:lpstr>字魂105号-简雅黑</vt:lpstr>
      <vt:lpstr>微软雅黑</vt:lpstr>
      <vt:lpstr>方正黑体_GBK</vt:lpstr>
      <vt:lpstr>方正书宋_GBK</vt:lpstr>
      <vt:lpstr>Impact</vt:lpstr>
      <vt:lpstr>Noto Kufi Arabic</vt:lpstr>
      <vt:lpstr>黑体</vt:lpstr>
      <vt:lpstr>Verdana</vt:lpstr>
      <vt:lpstr>思源黑体 CN Light</vt:lpstr>
      <vt:lpstr>等线</vt:lpstr>
      <vt:lpstr>思源宋体 CN Medium</vt:lpstr>
      <vt:lpstr>仿宋_GB2312</vt:lpstr>
      <vt:lpstr>Wingdings</vt:lpstr>
      <vt:lpstr>方正正粗黑简体</vt:lpstr>
      <vt:lpstr>时尚中黑简体</vt:lpstr>
      <vt:lpstr>Arial Unicode MS</vt:lpstr>
      <vt:lpstr>迷你简汉真广标</vt:lpstr>
      <vt:lpstr>方正宋体S-超大字符集(SIP)</vt:lpstr>
      <vt:lpstr>仿宋_GB2312</vt:lpstr>
      <vt:lpstr>方正仿宋_GBK</vt:lpstr>
      <vt:lpstr>方正尚酷简体</vt:lpstr>
      <vt:lpstr>方正兰亭细黑_GBK</vt:lpstr>
      <vt:lpstr>汉仪中宋简</vt:lpstr>
      <vt:lpstr>方正兰亭纤黑简体</vt:lpstr>
      <vt:lpstr>Franklin Gothic Book</vt:lpstr>
      <vt:lpstr>方正正中黑简体</vt:lpstr>
      <vt:lpstr>宋体</vt:lpstr>
      <vt:lpstr>Arial Unicode MS</vt:lpstr>
      <vt:lpstr>Calibri</vt:lpstr>
      <vt:lpstr>Franklin Gothic Medium</vt:lpstr>
      <vt:lpstr>2_nordridesign.com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keywords>www.tukuppt.com</cp:keywords>
  <cp:lastModifiedBy>text</cp:lastModifiedBy>
  <cp:revision>16</cp:revision>
  <dcterms:created xsi:type="dcterms:W3CDTF">2022-11-14T08:18:54Z</dcterms:created>
  <dcterms:modified xsi:type="dcterms:W3CDTF">2022-11-14T08:18:54Z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821DD2F1A67E40A28F0378039D9F8B50</vt:lpwstr>
  </property>
  <property fmtid="{D5CDD505-2E9C-101B-9397-08002B2CF9AE}" pid="3" name="KSOProductBuildVer">
    <vt:lpwstr>2052-11.8.2.9980</vt:lpwstr>
  </property>
</Properties>
</file>