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8"/>
  </p:notesMasterIdLst>
  <p:sldIdLst>
    <p:sldId id="256" r:id="rId2"/>
    <p:sldId id="1040" r:id="rId3"/>
    <p:sldId id="1042" r:id="rId4"/>
    <p:sldId id="1185" r:id="rId5"/>
    <p:sldId id="1188" r:id="rId6"/>
    <p:sldId id="1186" r:id="rId7"/>
    <p:sldId id="1313" r:id="rId8"/>
    <p:sldId id="1314" r:id="rId9"/>
    <p:sldId id="1315" r:id="rId10"/>
    <p:sldId id="1194" r:id="rId11"/>
    <p:sldId id="1316" r:id="rId12"/>
    <p:sldId id="1317" r:id="rId13"/>
    <p:sldId id="1318" r:id="rId14"/>
    <p:sldId id="1330" r:id="rId15"/>
    <p:sldId id="1319" r:id="rId16"/>
    <p:sldId id="1320" r:id="rId17"/>
    <p:sldId id="1321" r:id="rId18"/>
    <p:sldId id="1322" r:id="rId19"/>
    <p:sldId id="1370" r:id="rId20"/>
    <p:sldId id="1323" r:id="rId21"/>
    <p:sldId id="1324" r:id="rId22"/>
    <p:sldId id="1221" r:id="rId23"/>
    <p:sldId id="1224" r:id="rId24"/>
    <p:sldId id="1325" r:id="rId25"/>
    <p:sldId id="1326" r:id="rId26"/>
    <p:sldId id="1312" r:id="rId27"/>
    <p:sldId id="1287" r:id="rId28"/>
    <p:sldId id="1288" r:id="rId29"/>
    <p:sldId id="1289" r:id="rId30"/>
    <p:sldId id="1191" r:id="rId31"/>
    <p:sldId id="1192" r:id="rId32"/>
    <p:sldId id="1193" r:id="rId33"/>
    <p:sldId id="1152" r:id="rId34"/>
    <p:sldId id="1090" r:id="rId35"/>
    <p:sldId id="1153" r:id="rId36"/>
    <p:sldId id="1279" r:id="rId37"/>
    <p:sldId id="1328" r:id="rId38"/>
    <p:sldId id="1329" r:id="rId39"/>
    <p:sldId id="1280" r:id="rId40"/>
    <p:sldId id="1372" r:id="rId41"/>
    <p:sldId id="1373" r:id="rId42"/>
    <p:sldId id="1281" r:id="rId43"/>
    <p:sldId id="1282" r:id="rId44"/>
    <p:sldId id="1283" r:id="rId45"/>
    <p:sldId id="1327" r:id="rId46"/>
    <p:sldId id="1284" r:id="rId47"/>
    <p:sldId id="1087" r:id="rId48"/>
    <p:sldId id="1088" r:id="rId49"/>
    <p:sldId id="1285" r:id="rId50"/>
    <p:sldId id="1079" r:id="rId51"/>
    <p:sldId id="1077" r:id="rId52"/>
    <p:sldId id="1081" r:id="rId53"/>
    <p:sldId id="1083" r:id="rId54"/>
    <p:sldId id="1085" r:id="rId55"/>
    <p:sldId id="1286" r:id="rId56"/>
    <p:sldId id="1060" r:id="rId57"/>
  </p:sldIdLst>
  <p:sldSz cx="18288000" cy="10288588"/>
  <p:notesSz cx="6858000" cy="9144000"/>
  <p:custDataLst>
    <p:tags r:id="rId59"/>
  </p:custDataLst>
  <p:defaultTextStyle>
    <a:defPPr>
      <a:defRPr lang="zh-CN"/>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54" d="100"/>
          <a:sy n="54" d="100"/>
        </p:scale>
        <p:origin x="78" y="2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46870F-9AC1-46B0-864E-A9E5F4A3C0A6}" type="datetimeFigureOut">
              <a:rPr lang="zh-CN" altLang="en-US" smtClean="0"/>
              <a:t>2022/11/22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4B4410-8C96-4DA2-8D4A-09E44AE3269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幻灯片图像占位符 1"/>
          <p:cNvSpPr>
            <a:spLocks noGrp="1" noRot="1" noChangeAspect="1" noChangeArrowheads="1"/>
          </p:cNvSpPr>
          <p:nvPr>
            <p:ph type="sldImg" idx="4294967295"/>
          </p:nvPr>
        </p:nvSpPr>
        <p:spPr>
          <a:ln>
            <a:miter lim="800000"/>
          </a:ln>
        </p:spPr>
      </p:sp>
      <p:sp>
        <p:nvSpPr>
          <p:cNvPr id="6146" name="文本占位符 2"/>
          <p:cNvSpPr>
            <a:spLocks noGrp="1" noChangeArrowheads="1"/>
          </p:cNvSpPr>
          <p:nvPr>
            <p:ph type="body" idx="4294967295"/>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noChangeArrowheads="1"/>
          </p:cNvSpPr>
          <p:nvPr>
            <p:ph type="sldImg" idx="4294967295"/>
          </p:nvPr>
        </p:nvSpPr>
        <p:spPr>
          <a:ln>
            <a:miter lim="800000"/>
          </a:ln>
        </p:spPr>
      </p:sp>
      <p:sp>
        <p:nvSpPr>
          <p:cNvPr id="8194" name="文本占位符 2"/>
          <p:cNvSpPr>
            <a:spLocks noGrp="1" noChangeArrowheads="1"/>
          </p:cNvSpPr>
          <p:nvPr>
            <p:ph type="body" idx="4294967295"/>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p:cNvSpPr>
          <p:nvPr>
            <p:ph type="sldImg" idx="4294967295"/>
          </p:nvPr>
        </p:nvSpPr>
        <p:spPr>
          <a:ln>
            <a:miter lim="800000"/>
          </a:ln>
        </p:spPr>
      </p:sp>
      <p:sp>
        <p:nvSpPr>
          <p:cNvPr id="11266" name="文本占位符 2"/>
          <p:cNvSpPr>
            <a:spLocks noGrp="1" noChangeArrowheads="1"/>
          </p:cNvSpPr>
          <p:nvPr>
            <p:ph type="body" idx="4294967295"/>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noChangeArrowheads="1"/>
          </p:cNvSpPr>
          <p:nvPr>
            <p:ph type="sldImg" idx="4294967295"/>
          </p:nvPr>
        </p:nvSpPr>
        <p:spPr>
          <a:ln>
            <a:miter lim="800000"/>
          </a:ln>
        </p:spPr>
      </p:sp>
      <p:sp>
        <p:nvSpPr>
          <p:cNvPr id="8194" name="文本占位符 2"/>
          <p:cNvSpPr>
            <a:spLocks noGrp="1" noChangeArrowheads="1"/>
          </p:cNvSpPr>
          <p:nvPr>
            <p:ph type="body" idx="4294967295"/>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noChangeArrowheads="1"/>
          </p:cNvSpPr>
          <p:nvPr>
            <p:ph type="sldImg" idx="4294967295"/>
          </p:nvPr>
        </p:nvSpPr>
        <p:spPr>
          <a:ln>
            <a:miter lim="800000"/>
          </a:ln>
        </p:spPr>
      </p:sp>
      <p:sp>
        <p:nvSpPr>
          <p:cNvPr id="8194" name="文本占位符 2"/>
          <p:cNvSpPr>
            <a:spLocks noGrp="1" noChangeArrowheads="1"/>
          </p:cNvSpPr>
          <p:nvPr>
            <p:ph type="body" idx="4294967295"/>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noChangeArrowheads="1"/>
          </p:cNvSpPr>
          <p:nvPr>
            <p:ph type="sldImg" idx="4294967295"/>
          </p:nvPr>
        </p:nvSpPr>
        <p:spPr>
          <a:ln>
            <a:miter lim="800000"/>
          </a:ln>
        </p:spPr>
      </p:sp>
      <p:sp>
        <p:nvSpPr>
          <p:cNvPr id="58370" name="文本占位符 2"/>
          <p:cNvSpPr>
            <a:spLocks noGrp="1" noChangeArrowheads="1"/>
          </p:cNvSpPr>
          <p:nvPr>
            <p:ph type="body" idx="4294967295"/>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257300" y="1683804"/>
            <a:ext cx="11281064" cy="3581953"/>
          </a:xfrm>
        </p:spPr>
        <p:txBody>
          <a:bodyPr anchor="ctr">
            <a:normAutofit/>
          </a:bodyPr>
          <a:lstStyle>
            <a:lvl1pPr marL="0" algn="ctr">
              <a:defRPr sz="7200"/>
            </a:lvl1pPr>
          </a:lstStyle>
          <a:p>
            <a:r>
              <a:rPr lang="zh-CN" altLang="en-US" dirty="0"/>
              <a:t>单击此处编辑母版标题样式</a:t>
            </a:r>
          </a:p>
        </p:txBody>
      </p:sp>
      <p:sp>
        <p:nvSpPr>
          <p:cNvPr id="3" name="副标题 2"/>
          <p:cNvSpPr>
            <a:spLocks noGrp="1"/>
          </p:cNvSpPr>
          <p:nvPr>
            <p:ph type="subTitle" idx="1"/>
          </p:nvPr>
        </p:nvSpPr>
        <p:spPr>
          <a:xfrm>
            <a:off x="1257300" y="5403891"/>
            <a:ext cx="11281064" cy="2484026"/>
          </a:xfrm>
        </p:spPr>
        <p:txBody>
          <a:bodyPr anchor="ctr">
            <a:normAutofit/>
          </a:bodyPr>
          <a:lstStyle>
            <a:lvl1pPr marL="0" indent="0" algn="ctr">
              <a:buNone/>
              <a:defRPr sz="40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zh-CN" altLang="en-US" dirty="0"/>
              <a:t>单击此处编辑母版副标题样式</a:t>
            </a:r>
          </a:p>
        </p:txBody>
      </p:sp>
      <p:pic>
        <p:nvPicPr>
          <p:cNvPr id="7" name="图片 2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0850" y="292100"/>
            <a:ext cx="2881764" cy="288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userDrawn="1"/>
        </p:nvPicPr>
        <p:blipFill>
          <a:blip r:embed="rId3"/>
          <a:srcRect l="10130" r="15101"/>
          <a:stretch>
            <a:fillRect/>
          </a:stretch>
        </p:blipFill>
        <p:spPr>
          <a:xfrm rot="1270779">
            <a:off x="13290982" y="-257704"/>
            <a:ext cx="5556608" cy="2115036"/>
          </a:xfrm>
          <a:custGeom>
            <a:avLst/>
            <a:gdLst>
              <a:gd name="connsiteX0" fmla="*/ 2476866 w 4525166"/>
              <a:gd name="connsiteY0" fmla="*/ 0 h 1722422"/>
              <a:gd name="connsiteX1" fmla="*/ 282784 w 4525166"/>
              <a:gd name="connsiteY1" fmla="*/ 850133 h 1722422"/>
              <a:gd name="connsiteX2" fmla="*/ 539736 w 4525166"/>
              <a:gd name="connsiteY2" fmla="*/ 1513292 h 1722422"/>
              <a:gd name="connsiteX3" fmla="*/ 0 w 4525166"/>
              <a:gd name="connsiteY3" fmla="*/ 1722422 h 1722422"/>
              <a:gd name="connsiteX4" fmla="*/ 4525166 w 4525166"/>
              <a:gd name="connsiteY4" fmla="*/ 1722422 h 1722422"/>
              <a:gd name="connsiteX5" fmla="*/ 3857786 w 4525166"/>
              <a:gd name="connsiteY5" fmla="*/ 0 h 1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25166" h="1722422">
                <a:moveTo>
                  <a:pt x="2476866" y="0"/>
                </a:moveTo>
                <a:lnTo>
                  <a:pt x="282784" y="850133"/>
                </a:lnTo>
                <a:lnTo>
                  <a:pt x="539736" y="1513292"/>
                </a:lnTo>
                <a:lnTo>
                  <a:pt x="0" y="1722422"/>
                </a:lnTo>
                <a:lnTo>
                  <a:pt x="4525166" y="1722422"/>
                </a:lnTo>
                <a:lnTo>
                  <a:pt x="3857786" y="0"/>
                </a:lnTo>
                <a:close/>
              </a:path>
            </a:pathLst>
          </a:custGeom>
        </p:spPr>
      </p:pic>
      <p:grpSp>
        <p:nvGrpSpPr>
          <p:cNvPr id="9" name="组合 19"/>
          <p:cNvGrpSpPr/>
          <p:nvPr userDrawn="1"/>
        </p:nvGrpSpPr>
        <p:grpSpPr bwMode="auto">
          <a:xfrm>
            <a:off x="0" y="7498907"/>
            <a:ext cx="18288000" cy="2789681"/>
            <a:chOff x="0" y="4908170"/>
            <a:chExt cx="12192000" cy="1949830"/>
          </a:xfrm>
        </p:grpSpPr>
        <p:pic>
          <p:nvPicPr>
            <p:cNvPr id="10" name="图片 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52338" y="4908170"/>
              <a:ext cx="9315052" cy="1628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2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5924550"/>
              <a:ext cx="12192000"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20436" y="514078"/>
            <a:ext cx="12376140" cy="1344933"/>
          </a:xfrm>
        </p:spPr>
        <p:txBody>
          <a:bodyPr>
            <a:normAutofit/>
          </a:bodyPr>
          <a:lstStyle>
            <a:lvl1pPr marL="0">
              <a:defRPr sz="4400" spc="-100" baseline="0">
                <a:solidFill>
                  <a:srgbClr val="C00000"/>
                </a:solidFill>
              </a:defRPr>
            </a:lvl1pPr>
          </a:lstStyle>
          <a:p>
            <a:r>
              <a:rPr lang="zh-CN" altLang="en-US" dirty="0"/>
              <a:t>单击此处编辑母版标题样式</a:t>
            </a:r>
          </a:p>
        </p:txBody>
      </p:sp>
      <p:sp>
        <p:nvSpPr>
          <p:cNvPr id="3" name="内容占位符 2"/>
          <p:cNvSpPr>
            <a:spLocks noGrp="1"/>
          </p:cNvSpPr>
          <p:nvPr>
            <p:ph idx="1"/>
          </p:nvPr>
        </p:nvSpPr>
        <p:spPr>
          <a:xfrm>
            <a:off x="720436" y="1700463"/>
            <a:ext cx="11042073" cy="7835534"/>
          </a:xfrm>
        </p:spPr>
        <p:txBody>
          <a:bodyPr>
            <a:no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1257300" y="9535998"/>
            <a:ext cx="4114800" cy="547772"/>
          </a:xfrm>
          <a:prstGeom prst="rect">
            <a:avLst/>
          </a:prstGeom>
        </p:spPr>
        <p:txBody>
          <a:bodyPr/>
          <a:lstStyle/>
          <a:p>
            <a:fld id="{D997B5FA-0921-464F-AAE1-844C04324D75}" type="datetimeFigureOut">
              <a:rPr lang="zh-CN" altLang="en-US" smtClean="0"/>
              <a:t>2022/11/22</a:t>
            </a:fld>
            <a:endParaRPr lang="zh-CN" altLang="en-US"/>
          </a:p>
        </p:txBody>
      </p:sp>
      <p:sp>
        <p:nvSpPr>
          <p:cNvPr id="5" name="页脚占位符 4"/>
          <p:cNvSpPr>
            <a:spLocks noGrp="1"/>
          </p:cNvSpPr>
          <p:nvPr>
            <p:ph type="ftr" sz="quarter" idx="11"/>
          </p:nvPr>
        </p:nvSpPr>
        <p:spPr>
          <a:xfrm>
            <a:off x="6057900" y="9535998"/>
            <a:ext cx="6172200" cy="547772"/>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2915900" y="9535998"/>
            <a:ext cx="4114800" cy="547772"/>
          </a:xfrm>
          <a:prstGeom prst="rect">
            <a:avLst/>
          </a:prstGeom>
        </p:spPr>
        <p:txBody>
          <a:bodyPr/>
          <a:lstStyle/>
          <a:p>
            <a:fld id="{565CE74E-AB26-4998-AD42-012C4C1AD076}" type="slidenum">
              <a:rPr lang="zh-CN" altLang="en-US" smtClean="0"/>
              <a:t>‹#›</a:t>
            </a:fld>
            <a:endParaRPr lang="zh-CN" altLang="en-US"/>
          </a:p>
        </p:txBody>
      </p:sp>
      <p:pic>
        <p:nvPicPr>
          <p:cNvPr id="7" name="图片 6"/>
          <p:cNvPicPr>
            <a:picLocks noChangeAspect="1"/>
          </p:cNvPicPr>
          <p:nvPr userDrawn="1"/>
        </p:nvPicPr>
        <p:blipFill>
          <a:blip r:embed="rId2"/>
          <a:srcRect l="10130" r="15101"/>
          <a:stretch>
            <a:fillRect/>
          </a:stretch>
        </p:blipFill>
        <p:spPr>
          <a:xfrm rot="1270779">
            <a:off x="13290982" y="-257704"/>
            <a:ext cx="5556608" cy="2115036"/>
          </a:xfrm>
          <a:custGeom>
            <a:avLst/>
            <a:gdLst>
              <a:gd name="connsiteX0" fmla="*/ 2476866 w 4525166"/>
              <a:gd name="connsiteY0" fmla="*/ 0 h 1722422"/>
              <a:gd name="connsiteX1" fmla="*/ 282784 w 4525166"/>
              <a:gd name="connsiteY1" fmla="*/ 850133 h 1722422"/>
              <a:gd name="connsiteX2" fmla="*/ 539736 w 4525166"/>
              <a:gd name="connsiteY2" fmla="*/ 1513292 h 1722422"/>
              <a:gd name="connsiteX3" fmla="*/ 0 w 4525166"/>
              <a:gd name="connsiteY3" fmla="*/ 1722422 h 1722422"/>
              <a:gd name="connsiteX4" fmla="*/ 4525166 w 4525166"/>
              <a:gd name="connsiteY4" fmla="*/ 1722422 h 1722422"/>
              <a:gd name="connsiteX5" fmla="*/ 3857786 w 4525166"/>
              <a:gd name="connsiteY5" fmla="*/ 0 h 1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25166" h="1722422">
                <a:moveTo>
                  <a:pt x="2476866" y="0"/>
                </a:moveTo>
                <a:lnTo>
                  <a:pt x="282784" y="850133"/>
                </a:lnTo>
                <a:lnTo>
                  <a:pt x="539736" y="1513292"/>
                </a:lnTo>
                <a:lnTo>
                  <a:pt x="0" y="1722422"/>
                </a:lnTo>
                <a:lnTo>
                  <a:pt x="4525166" y="1722422"/>
                </a:lnTo>
                <a:lnTo>
                  <a:pt x="3857786" y="0"/>
                </a:lnTo>
                <a:close/>
              </a:path>
            </a:pathLst>
          </a:cu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5" name="图片 2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0850" y="292100"/>
            <a:ext cx="2881764" cy="288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19"/>
          <p:cNvGrpSpPr/>
          <p:nvPr userDrawn="1"/>
        </p:nvGrpSpPr>
        <p:grpSpPr bwMode="auto">
          <a:xfrm>
            <a:off x="0" y="7498907"/>
            <a:ext cx="18288000" cy="2789681"/>
            <a:chOff x="0" y="4908170"/>
            <a:chExt cx="12192000" cy="1949830"/>
          </a:xfrm>
        </p:grpSpPr>
        <p:pic>
          <p:nvPicPr>
            <p:cNvPr id="7" name="图片 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2338" y="4908170"/>
              <a:ext cx="9315052" cy="1628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5924550"/>
              <a:ext cx="12192000"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5" name="图片 14"/>
          <p:cNvPicPr>
            <a:picLocks noChangeAspect="1"/>
          </p:cNvPicPr>
          <p:nvPr userDrawn="1"/>
        </p:nvPicPr>
        <p:blipFill>
          <a:blip r:embed="rId5"/>
          <a:srcRect l="10130" r="15101"/>
          <a:stretch>
            <a:fillRect/>
          </a:stretch>
        </p:blipFill>
        <p:spPr>
          <a:xfrm rot="1270779">
            <a:off x="13290982" y="-257704"/>
            <a:ext cx="5556608" cy="2115036"/>
          </a:xfrm>
          <a:custGeom>
            <a:avLst/>
            <a:gdLst>
              <a:gd name="connsiteX0" fmla="*/ 2476866 w 4525166"/>
              <a:gd name="connsiteY0" fmla="*/ 0 h 1722422"/>
              <a:gd name="connsiteX1" fmla="*/ 282784 w 4525166"/>
              <a:gd name="connsiteY1" fmla="*/ 850133 h 1722422"/>
              <a:gd name="connsiteX2" fmla="*/ 539736 w 4525166"/>
              <a:gd name="connsiteY2" fmla="*/ 1513292 h 1722422"/>
              <a:gd name="connsiteX3" fmla="*/ 0 w 4525166"/>
              <a:gd name="connsiteY3" fmla="*/ 1722422 h 1722422"/>
              <a:gd name="connsiteX4" fmla="*/ 4525166 w 4525166"/>
              <a:gd name="connsiteY4" fmla="*/ 1722422 h 1722422"/>
              <a:gd name="connsiteX5" fmla="*/ 3857786 w 4525166"/>
              <a:gd name="connsiteY5" fmla="*/ 0 h 172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25166" h="1722422">
                <a:moveTo>
                  <a:pt x="2476866" y="0"/>
                </a:moveTo>
                <a:lnTo>
                  <a:pt x="282784" y="850133"/>
                </a:lnTo>
                <a:lnTo>
                  <a:pt x="539736" y="1513292"/>
                </a:lnTo>
                <a:lnTo>
                  <a:pt x="0" y="1722422"/>
                </a:lnTo>
                <a:lnTo>
                  <a:pt x="4525166" y="1722422"/>
                </a:lnTo>
                <a:lnTo>
                  <a:pt x="3857786" y="0"/>
                </a:lnTo>
                <a:close/>
              </a:path>
            </a:pathLst>
          </a:cu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文本占位符 2"/>
          <p:cNvSpPr>
            <a:spLocks noGrp="1"/>
          </p:cNvSpPr>
          <p:nvPr>
            <p:ph type="body"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D997B5FA-0921-464F-AAE1-844C04324D75}" type="datetimeFigureOut">
              <a:rPr lang="zh-CN" altLang="en-US"/>
              <a:t>2022/11/22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419288E-9A90-4DA9-94CE-35AEA059840B}" type="slidenum">
              <a:rPr lang="zh-CN" altLang="en-US"/>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D997B5FA-0921-464F-AAE1-844C04324D75}" type="datetimeFigureOut">
              <a:rPr lang="zh-CN" altLang="en-US"/>
              <a:t>2022/11/22</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B5C8EE86-BD14-467C-BCC6-60E9539C2995}" type="slidenum">
              <a:rPr lang="zh-CN" altLang="en-US"/>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vl1pPr>
          </a:lstStyle>
          <a:p>
            <a:fld id="{D997B5FA-0921-464F-AAE1-844C04324D75}" type="datetimeFigureOut">
              <a:rPr lang="zh-CN" altLang="en-US"/>
              <a:t>2022/11/22</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05945942-3B35-4AE1-9403-85C9A9E1D839}" type="slidenum">
              <a:rPr lang="zh-CN" altLang="en-US"/>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59683" y="685906"/>
            <a:ext cx="5898356" cy="2400671"/>
          </a:xfrm>
        </p:spPr>
        <p:txBody>
          <a:bodyPr anchor="b"/>
          <a:lstStyle>
            <a:lvl1pPr>
              <a:defRPr sz="4800"/>
            </a:lvl1pPr>
          </a:lstStyle>
          <a:p>
            <a:r>
              <a:rPr lang="zh-CN" altLang="en-US" noProof="1"/>
              <a:t>单击此处编辑母版标题样式</a:t>
            </a:r>
          </a:p>
        </p:txBody>
      </p:sp>
      <p:sp>
        <p:nvSpPr>
          <p:cNvPr id="3" name="内容占位符 2"/>
          <p:cNvSpPr>
            <a:spLocks noGrp="1"/>
          </p:cNvSpPr>
          <p:nvPr>
            <p:ph idx="1"/>
          </p:nvPr>
        </p:nvSpPr>
        <p:spPr>
          <a:xfrm>
            <a:off x="7774782" y="1481367"/>
            <a:ext cx="9258300" cy="7311566"/>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1259683" y="3086576"/>
            <a:ext cx="5898356" cy="5718265"/>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fld id="{D997B5FA-0921-464F-AAE1-844C04324D75}" type="datetimeFigureOut">
              <a:rPr lang="zh-CN" altLang="en-US"/>
              <a:t>2022/11/22</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B5B0D19A-1F56-4C5A-BB7D-1D7E0ECF22E3}" type="slidenum">
              <a:rPr lang="zh-CN" altLang="en-US"/>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1257300" y="2738860"/>
            <a:ext cx="7772400" cy="652801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9258300" y="2738860"/>
            <a:ext cx="7772400" cy="652801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fld id="{D997B5FA-0921-464F-AAE1-844C04324D75}" type="datetimeFigureOut">
              <a:rPr lang="zh-CN" altLang="en-US"/>
              <a:t>2022/11/22</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405F9578-F277-4178-9755-B0E8023F4B48}" type="slidenum">
              <a:rPr lang="zh-CN" altLang="en-US"/>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720436" y="706582"/>
            <a:ext cx="11042073" cy="134493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720436" y="2216727"/>
            <a:ext cx="11042073" cy="7218217"/>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marL="612140" algn="l" defTabSz="1371600" rtl="0" eaLnBrk="1" latinLnBrk="0" hangingPunct="1">
        <a:lnSpc>
          <a:spcPct val="100000"/>
        </a:lnSpc>
        <a:spcBef>
          <a:spcPct val="0"/>
        </a:spcBef>
        <a:buNone/>
        <a:defRPr sz="5400" b="1" kern="1200">
          <a:solidFill>
            <a:schemeClr val="tx1"/>
          </a:solidFill>
          <a:latin typeface="+mj-lt"/>
          <a:ea typeface="+mj-ea"/>
          <a:cs typeface="+mj-cs"/>
        </a:defRPr>
      </a:lvl1pPr>
    </p:titleStyle>
    <p:bodyStyle>
      <a:lvl1pPr marL="450215" indent="-450215" algn="l" defTabSz="1371600" rtl="0" eaLnBrk="1" latinLnBrk="0" hangingPunct="1">
        <a:lnSpc>
          <a:spcPct val="150000"/>
        </a:lnSpc>
        <a:spcBef>
          <a:spcPts val="0"/>
        </a:spcBef>
        <a:buSzPct val="80000"/>
        <a:buFont typeface="Wingdings" panose="05000000000000000000" pitchFamily="2" charset="2"/>
        <a:buChar char="u"/>
        <a:defRPr sz="3200" b="1" kern="1200">
          <a:solidFill>
            <a:schemeClr val="tx1"/>
          </a:solidFill>
          <a:latin typeface="+mn-lt"/>
          <a:ea typeface="+mn-ea"/>
          <a:cs typeface="+mn-cs"/>
        </a:defRPr>
      </a:lvl1pPr>
      <a:lvl2pPr marL="450215" indent="-450215" algn="l" defTabSz="1371600" rtl="0" eaLnBrk="1" latinLnBrk="0" hangingPunct="1">
        <a:lnSpc>
          <a:spcPct val="150000"/>
        </a:lnSpc>
        <a:spcBef>
          <a:spcPts val="0"/>
        </a:spcBef>
        <a:buSzPct val="80000"/>
        <a:buFont typeface="Wingdings" panose="05000000000000000000" pitchFamily="2" charset="2"/>
        <a:buChar char="u"/>
        <a:defRPr sz="3200" b="1" kern="1200">
          <a:solidFill>
            <a:schemeClr val="tx1"/>
          </a:solidFill>
          <a:latin typeface="+mn-lt"/>
          <a:ea typeface="+mn-ea"/>
          <a:cs typeface="+mn-cs"/>
        </a:defRPr>
      </a:lvl2pPr>
      <a:lvl3pPr marL="450215" indent="-450215" algn="l" defTabSz="1371600" rtl="0" eaLnBrk="1" latinLnBrk="0" hangingPunct="1">
        <a:lnSpc>
          <a:spcPct val="150000"/>
        </a:lnSpc>
        <a:spcBef>
          <a:spcPts val="0"/>
        </a:spcBef>
        <a:buSzPct val="80000"/>
        <a:buFont typeface="Wingdings" panose="05000000000000000000" pitchFamily="2" charset="2"/>
        <a:buChar char="u"/>
        <a:defRPr sz="3200" b="1" kern="1200">
          <a:solidFill>
            <a:schemeClr val="tx1"/>
          </a:solidFill>
          <a:latin typeface="+mn-lt"/>
          <a:ea typeface="+mn-ea"/>
          <a:cs typeface="+mn-cs"/>
        </a:defRPr>
      </a:lvl3pPr>
      <a:lvl4pPr marL="450215" indent="-450215" algn="l" defTabSz="1371600" rtl="0" eaLnBrk="1" latinLnBrk="0" hangingPunct="1">
        <a:lnSpc>
          <a:spcPct val="150000"/>
        </a:lnSpc>
        <a:spcBef>
          <a:spcPts val="0"/>
        </a:spcBef>
        <a:buSzPct val="80000"/>
        <a:buFont typeface="Wingdings" panose="05000000000000000000" pitchFamily="2" charset="2"/>
        <a:buChar char="u"/>
        <a:defRPr sz="3200" b="1" kern="1200">
          <a:solidFill>
            <a:schemeClr val="tx1"/>
          </a:solidFill>
          <a:latin typeface="+mn-lt"/>
          <a:ea typeface="+mn-ea"/>
          <a:cs typeface="+mn-cs"/>
        </a:defRPr>
      </a:lvl4pPr>
      <a:lvl5pPr marL="450215" indent="-450215" algn="l" defTabSz="1371600" rtl="0" eaLnBrk="1" latinLnBrk="0" hangingPunct="1">
        <a:lnSpc>
          <a:spcPct val="150000"/>
        </a:lnSpc>
        <a:spcBef>
          <a:spcPts val="0"/>
        </a:spcBef>
        <a:buSzPct val="80000"/>
        <a:buFont typeface="Wingdings" panose="05000000000000000000" pitchFamily="2" charset="2"/>
        <a:buChar char="u"/>
        <a:defRPr sz="3200" b="1"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4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9155" y="3101354"/>
            <a:ext cx="12225236" cy="2376088"/>
          </a:xfrm>
        </p:spPr>
        <p:txBody>
          <a:bodyPr>
            <a:normAutofit/>
          </a:bodyPr>
          <a:lstStyle/>
          <a:p>
            <a:pPr>
              <a:lnSpc>
                <a:spcPct val="130000"/>
              </a:lnSpc>
            </a:pPr>
            <a:r>
              <a:rPr lang="zh-CN" altLang="en-US" sz="5400" dirty="0">
                <a:solidFill>
                  <a:srgbClr val="C00000"/>
                </a:solidFill>
              </a:rPr>
              <a:t>学习党的二十大精神</a:t>
            </a:r>
            <a:br>
              <a:rPr lang="zh-CN" altLang="en-US" sz="5400" dirty="0">
                <a:solidFill>
                  <a:srgbClr val="C00000"/>
                </a:solidFill>
              </a:rPr>
            </a:br>
            <a:r>
              <a:rPr lang="zh-CN" altLang="en-US" sz="5400" dirty="0">
                <a:solidFill>
                  <a:srgbClr val="C00000"/>
                </a:solidFill>
              </a:rPr>
              <a:t>推动首都社区卫生事业高质量发展</a:t>
            </a:r>
          </a:p>
        </p:txBody>
      </p:sp>
      <p:sp>
        <p:nvSpPr>
          <p:cNvPr id="3" name="副标题 2"/>
          <p:cNvSpPr>
            <a:spLocks noGrp="1"/>
          </p:cNvSpPr>
          <p:nvPr>
            <p:ph type="subTitle" idx="1"/>
          </p:nvPr>
        </p:nvSpPr>
        <p:spPr>
          <a:xfrm>
            <a:off x="651241" y="5651361"/>
            <a:ext cx="11281064" cy="2484026"/>
          </a:xfrm>
        </p:spPr>
        <p:txBody>
          <a:bodyPr>
            <a:normAutofit/>
          </a:bodyPr>
          <a:lstStyle/>
          <a:p>
            <a:r>
              <a:rPr lang="zh-CN" altLang="en-US" sz="3600" dirty="0"/>
              <a:t>演讲人：北京市医疗卫生服务管理指导中心  张向东　</a:t>
            </a:r>
          </a:p>
          <a:p>
            <a:r>
              <a:rPr lang="zh-CN" altLang="en-US" sz="3600" dirty="0"/>
              <a:t>汇报时间：</a:t>
            </a:r>
            <a:r>
              <a:rPr lang="en-US" altLang="zh-CN" sz="3600" dirty="0"/>
              <a:t>2022</a:t>
            </a:r>
            <a:r>
              <a:rPr lang="zh-CN" altLang="en-US" sz="3600" dirty="0"/>
              <a:t>年</a:t>
            </a:r>
            <a:r>
              <a:rPr lang="en-US" altLang="zh-CN" sz="3600" dirty="0"/>
              <a:t>11</a:t>
            </a:r>
            <a:r>
              <a:rPr lang="zh-CN" altLang="en-US" sz="3600" dirty="0"/>
              <a:t>月</a:t>
            </a:r>
          </a:p>
        </p:txBody>
      </p:sp>
      <p:grpSp>
        <p:nvGrpSpPr>
          <p:cNvPr id="6" name="组合 5"/>
          <p:cNvGrpSpPr/>
          <p:nvPr/>
        </p:nvGrpSpPr>
        <p:grpSpPr>
          <a:xfrm>
            <a:off x="2757128" y="2101613"/>
            <a:ext cx="973455" cy="180023"/>
            <a:chOff x="4003" y="1596"/>
            <a:chExt cx="4682" cy="321"/>
          </a:xfrm>
        </p:grpSpPr>
        <p:sp>
          <p:nvSpPr>
            <p:cNvPr id="7" name="直接连接符 6"/>
            <p:cNvSpPr/>
            <p:nvPr/>
          </p:nvSpPr>
          <p:spPr>
            <a:xfrm>
              <a:off x="4003" y="1596"/>
              <a:ext cx="4682"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8" name="直接连接符 7"/>
            <p:cNvSpPr/>
            <p:nvPr/>
          </p:nvSpPr>
          <p:spPr>
            <a:xfrm>
              <a:off x="5086" y="1917"/>
              <a:ext cx="3486"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grpSp>
      <p:sp>
        <p:nvSpPr>
          <p:cNvPr id="9" name="文本框 7"/>
          <p:cNvSpPr txBox="1">
            <a:spLocks noChangeArrowheads="1"/>
          </p:cNvSpPr>
          <p:nvPr/>
        </p:nvSpPr>
        <p:spPr bwMode="auto">
          <a:xfrm>
            <a:off x="3664063" y="1725191"/>
            <a:ext cx="5255420" cy="75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50000"/>
              </a:lnSpc>
            </a:pPr>
            <a:r>
              <a:rPr lang="zh-CN" altLang="en-US" sz="3200" b="1" dirty="0">
                <a:solidFill>
                  <a:srgbClr val="BD2224"/>
                </a:solidFill>
                <a:latin typeface="+mn-ea"/>
                <a:ea typeface="+mn-ea"/>
              </a:rPr>
              <a:t>永远跟党走  奋进新征程</a:t>
            </a:r>
          </a:p>
        </p:txBody>
      </p:sp>
      <p:grpSp>
        <p:nvGrpSpPr>
          <p:cNvPr id="10" name="组合 9"/>
          <p:cNvGrpSpPr/>
          <p:nvPr/>
        </p:nvGrpSpPr>
        <p:grpSpPr>
          <a:xfrm flipH="1">
            <a:off x="8852168" y="2101613"/>
            <a:ext cx="973455" cy="180023"/>
            <a:chOff x="4003" y="1596"/>
            <a:chExt cx="4682" cy="321"/>
          </a:xfrm>
        </p:grpSpPr>
        <p:sp>
          <p:nvSpPr>
            <p:cNvPr id="11" name="直接连接符 10"/>
            <p:cNvSpPr/>
            <p:nvPr/>
          </p:nvSpPr>
          <p:spPr>
            <a:xfrm>
              <a:off x="4003" y="1596"/>
              <a:ext cx="4682"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12" name="直接连接符 11"/>
            <p:cNvSpPr/>
            <p:nvPr/>
          </p:nvSpPr>
          <p:spPr>
            <a:xfrm>
              <a:off x="5086" y="1917"/>
              <a:ext cx="3486"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深刻领会党的二十大的主题</a:t>
            </a:r>
          </a:p>
        </p:txBody>
      </p:sp>
      <p:sp>
        <p:nvSpPr>
          <p:cNvPr id="5" name="内容占位符 4"/>
          <p:cNvSpPr>
            <a:spLocks noGrp="1"/>
          </p:cNvSpPr>
          <p:nvPr>
            <p:ph idx="1"/>
          </p:nvPr>
        </p:nvSpPr>
        <p:spPr>
          <a:xfrm>
            <a:off x="1112108" y="2520777"/>
            <a:ext cx="10650401" cy="7015219"/>
          </a:xfrm>
        </p:spPr>
        <p:txBody>
          <a:bodyPr/>
          <a:lstStyle/>
          <a:p>
            <a:pPr marL="0" indent="0">
              <a:spcBef>
                <a:spcPts val="1800"/>
              </a:spcBef>
              <a:buNone/>
            </a:pPr>
            <a:r>
              <a:rPr lang="zh-CN" altLang="en-US" dirty="0"/>
              <a:t>        高举中国特色社会主义伟大旗帜，全面贯彻习近平新时代中国特色社会主义思想，弘扬伟大建党精神，自信自强、守正创新，踔厉奋发、勇毅前行，为全面建设社会主义现代化国家、全面推进中华民族伟大复兴而团结奋斗</a:t>
            </a:r>
          </a:p>
          <a:p>
            <a:pPr marL="0" indent="0">
              <a:spcBef>
                <a:spcPts val="1800"/>
              </a:spcBef>
              <a:buNone/>
            </a:pPr>
            <a:r>
              <a:rPr lang="zh-CN" altLang="en-US" dirty="0"/>
              <a:t>        这是党的二十大的主题，明确宣示了我们党在新征程上举什么旗、走什么路、以什么样的精神状态、朝着什么样的目标继续前进的重大问题</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深刻领会党的二十大的主题</a:t>
            </a:r>
          </a:p>
        </p:txBody>
      </p:sp>
      <p:sp>
        <p:nvSpPr>
          <p:cNvPr id="5" name="内容占位符 4"/>
          <p:cNvSpPr>
            <a:spLocks noGrp="1"/>
          </p:cNvSpPr>
          <p:nvPr>
            <p:ph idx="1"/>
          </p:nvPr>
        </p:nvSpPr>
        <p:spPr/>
        <p:txBody>
          <a:bodyPr/>
          <a:lstStyle/>
          <a:p>
            <a:r>
              <a:rPr lang="zh-CN" altLang="en-US" dirty="0">
                <a:solidFill>
                  <a:srgbClr val="C00000"/>
                </a:solidFill>
              </a:rPr>
              <a:t>高举中国特色社会主义伟大旗帜、全面贯彻习近平新时代中国特色社会主义思想</a:t>
            </a:r>
            <a:r>
              <a:rPr lang="zh-CN" altLang="en-US" dirty="0"/>
              <a:t>，是要</a:t>
            </a:r>
            <a:r>
              <a:rPr lang="zh-CN" altLang="en-US" dirty="0">
                <a:solidFill>
                  <a:srgbClr val="C00000"/>
                </a:solidFill>
              </a:rPr>
              <a:t>郑重宣示</a:t>
            </a:r>
            <a:r>
              <a:rPr lang="zh-CN" altLang="en-US" dirty="0"/>
              <a:t>，全党必须坚持以马克思主义中国化时代化最新成果为指导，坚定中国特色社会主义道路自信、理论自信、制度自信、文化自信，坚持道不变、志不改，确保党和国家事业始终沿着正确方向胜利前进</a:t>
            </a:r>
          </a:p>
          <a:p>
            <a:r>
              <a:rPr lang="zh-CN" altLang="en-US" dirty="0">
                <a:solidFill>
                  <a:srgbClr val="C00000"/>
                </a:solidFill>
              </a:rPr>
              <a:t>弘扬伟大建党精神</a:t>
            </a:r>
            <a:r>
              <a:rPr lang="zh-CN" altLang="en-US" dirty="0"/>
              <a:t>，是要</a:t>
            </a:r>
            <a:r>
              <a:rPr lang="zh-CN" altLang="en-US" dirty="0">
                <a:solidFill>
                  <a:srgbClr val="C00000"/>
                </a:solidFill>
              </a:rPr>
              <a:t>郑重宣示</a:t>
            </a:r>
            <a:r>
              <a:rPr lang="zh-CN" altLang="en-US" dirty="0"/>
              <a:t>，全党必须恪守伟大建党精神，保持党同人民群众的血肉联系，保持谦虚谨慎、艰苦奋斗的政治本色和敢于斗争、敢于胜利的意志品质，确保党始终成为中国特色社会主义事业的坚强领导核心</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深刻领会党的二十大的主题</a:t>
            </a:r>
          </a:p>
        </p:txBody>
      </p:sp>
      <p:sp>
        <p:nvSpPr>
          <p:cNvPr id="5" name="内容占位符 4"/>
          <p:cNvSpPr>
            <a:spLocks noGrp="1"/>
          </p:cNvSpPr>
          <p:nvPr>
            <p:ph idx="1"/>
          </p:nvPr>
        </p:nvSpPr>
        <p:spPr/>
        <p:txBody>
          <a:bodyPr/>
          <a:lstStyle/>
          <a:p>
            <a:pPr>
              <a:spcBef>
                <a:spcPts val="1200"/>
              </a:spcBef>
            </a:pPr>
            <a:r>
              <a:rPr lang="zh-CN" altLang="en-US" spc="-150" dirty="0"/>
              <a:t>自信自强、守正创新，踔厉奋发、勇毅前行，是要</a:t>
            </a:r>
            <a:r>
              <a:rPr lang="zh-CN" altLang="en-US" spc="-150" dirty="0">
                <a:solidFill>
                  <a:srgbClr val="C00000"/>
                </a:solidFill>
              </a:rPr>
              <a:t>郑重宣示</a:t>
            </a:r>
            <a:r>
              <a:rPr lang="zh-CN" altLang="en-US" spc="-150" dirty="0"/>
              <a:t>全党必须保持自信果敢、自强不息的精神风貌，保持定力、勇于变革的工作态度，永不懈怠、锐意进取的奋斗姿态，使各项工作更好体现时代性、把握规律性、富于创造性</a:t>
            </a:r>
          </a:p>
          <a:p>
            <a:pPr>
              <a:spcBef>
                <a:spcPts val="1200"/>
              </a:spcBef>
            </a:pPr>
            <a:r>
              <a:rPr lang="zh-CN" altLang="en-US" dirty="0"/>
              <a:t>全面建设社会主义现代化国家、全面推进中华民族伟大复兴，是要</a:t>
            </a:r>
            <a:r>
              <a:rPr lang="zh-CN" altLang="en-US" dirty="0">
                <a:solidFill>
                  <a:srgbClr val="C00000"/>
                </a:solidFill>
              </a:rPr>
              <a:t>郑重宣示</a:t>
            </a:r>
            <a:r>
              <a:rPr lang="zh-CN" altLang="en-US" dirty="0"/>
              <a:t>，全党必须紧紧扭住新时代新征程党的中心任务，集中一切力量，排除一切干扰，坚持以中国式现代化全面推进中华民族伟大复兴。</a:t>
            </a:r>
            <a:endParaRPr lang="en-US" altLang="zh-CN" dirty="0"/>
          </a:p>
          <a:p>
            <a:pPr>
              <a:spcBef>
                <a:spcPts val="1200"/>
              </a:spcBef>
            </a:pPr>
            <a:r>
              <a:rPr lang="zh-CN" altLang="en-US" dirty="0"/>
              <a:t>团结奋斗，是要</a:t>
            </a:r>
            <a:r>
              <a:rPr lang="zh-CN" altLang="en-US" dirty="0">
                <a:solidFill>
                  <a:srgbClr val="FF0000"/>
                </a:solidFill>
              </a:rPr>
              <a:t>郑重宣示</a:t>
            </a:r>
            <a:r>
              <a:rPr lang="zh-CN" altLang="en-US" dirty="0"/>
              <a:t>，我们必须不断巩固全党全国各族人民大团结，加强海内外中华儿女大团结，形成同心共圆中国梦的强大合力</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zh-CN" altLang="en-US" sz="4000" spc="-150" dirty="0"/>
              <a:t>深刻领会过去</a:t>
            </a:r>
            <a:r>
              <a:rPr lang="en-US" altLang="zh-CN" sz="4000" spc="-150" dirty="0"/>
              <a:t>5</a:t>
            </a:r>
            <a:r>
              <a:rPr lang="zh-CN" altLang="en-US" sz="4000" spc="-150" dirty="0"/>
              <a:t>年的工作和新时代</a:t>
            </a:r>
            <a:r>
              <a:rPr lang="en-US" altLang="zh-CN" sz="4000" spc="-150" dirty="0"/>
              <a:t>10</a:t>
            </a:r>
            <a:r>
              <a:rPr lang="zh-CN" altLang="en-US" sz="4000" spc="-150" dirty="0"/>
              <a:t>年的伟大变革</a:t>
            </a:r>
          </a:p>
        </p:txBody>
      </p:sp>
      <p:sp>
        <p:nvSpPr>
          <p:cNvPr id="5" name="内容占位符 4"/>
          <p:cNvSpPr>
            <a:spLocks noGrp="1"/>
          </p:cNvSpPr>
          <p:nvPr>
            <p:ph idx="1"/>
          </p:nvPr>
        </p:nvSpPr>
        <p:spPr/>
        <p:txBody>
          <a:bodyPr/>
          <a:lstStyle/>
          <a:p>
            <a:pPr>
              <a:spcBef>
                <a:spcPts val="600"/>
              </a:spcBef>
            </a:pPr>
            <a:r>
              <a:rPr lang="zh-CN" altLang="en-US" dirty="0"/>
              <a:t>党的十八大召开</a:t>
            </a:r>
            <a:r>
              <a:rPr lang="en-US" altLang="zh-CN" dirty="0"/>
              <a:t>10</a:t>
            </a:r>
            <a:r>
              <a:rPr lang="zh-CN" altLang="en-US" dirty="0"/>
              <a:t>年来，我们经历了对党和人民事业具有重大现实意义和深远历史意义的</a:t>
            </a:r>
            <a:r>
              <a:rPr lang="zh-CN" altLang="en-US" dirty="0">
                <a:solidFill>
                  <a:srgbClr val="C00000"/>
                </a:solidFill>
              </a:rPr>
              <a:t>三件大事</a:t>
            </a:r>
            <a:endParaRPr lang="en-US" altLang="zh-CN" dirty="0">
              <a:solidFill>
                <a:srgbClr val="C00000"/>
              </a:solidFill>
            </a:endParaRPr>
          </a:p>
          <a:p>
            <a:pPr marL="720000">
              <a:spcBef>
                <a:spcPts val="600"/>
              </a:spcBef>
              <a:buFont typeface="Wingdings" panose="05000000000000000000" pitchFamily="2" charset="2"/>
              <a:buChar char="Ø"/>
            </a:pPr>
            <a:r>
              <a:rPr lang="zh-CN" altLang="en-US" dirty="0">
                <a:solidFill>
                  <a:srgbClr val="C00000"/>
                </a:solidFill>
              </a:rPr>
              <a:t>一是迎来中国共产党成立一百周年</a:t>
            </a:r>
            <a:endParaRPr lang="en-US" altLang="zh-CN" dirty="0">
              <a:solidFill>
                <a:srgbClr val="C00000"/>
              </a:solidFill>
            </a:endParaRPr>
          </a:p>
          <a:p>
            <a:pPr marL="720000">
              <a:spcBef>
                <a:spcPts val="600"/>
              </a:spcBef>
              <a:buFont typeface="Wingdings" panose="05000000000000000000" pitchFamily="2" charset="2"/>
              <a:buChar char="Ø"/>
            </a:pPr>
            <a:r>
              <a:rPr lang="zh-CN" altLang="en-US" dirty="0">
                <a:solidFill>
                  <a:srgbClr val="C00000"/>
                </a:solidFill>
              </a:rPr>
              <a:t>二是中国特色社会主义进入新时代</a:t>
            </a:r>
            <a:endParaRPr lang="en-US" altLang="zh-CN" dirty="0">
              <a:solidFill>
                <a:srgbClr val="C00000"/>
              </a:solidFill>
            </a:endParaRPr>
          </a:p>
          <a:p>
            <a:pPr marL="720000">
              <a:spcBef>
                <a:spcPts val="600"/>
              </a:spcBef>
              <a:buFont typeface="Wingdings" panose="05000000000000000000" pitchFamily="2" charset="2"/>
              <a:buChar char="Ø"/>
            </a:pPr>
            <a:r>
              <a:rPr lang="zh-CN" altLang="en-US" dirty="0">
                <a:solidFill>
                  <a:srgbClr val="C00000"/>
                </a:solidFill>
              </a:rPr>
              <a:t>三是完成脱贫攻坚、全面建成小康社会的历史任务</a:t>
            </a:r>
            <a:endParaRPr lang="en-US" altLang="zh-CN" dirty="0">
              <a:solidFill>
                <a:srgbClr val="C00000"/>
              </a:solidFill>
            </a:endParaRPr>
          </a:p>
          <a:p>
            <a:pPr marL="269785" indent="0">
              <a:spcBef>
                <a:spcPts val="600"/>
              </a:spcBef>
              <a:buNone/>
            </a:pPr>
            <a:r>
              <a:rPr lang="en-US" altLang="zh-CN" dirty="0">
                <a:solidFill>
                  <a:srgbClr val="C00000"/>
                </a:solidFill>
              </a:rPr>
              <a:t>    </a:t>
            </a:r>
            <a:r>
              <a:rPr lang="zh-CN" altLang="en-US" dirty="0">
                <a:solidFill>
                  <a:srgbClr val="C00000"/>
                </a:solidFill>
              </a:rPr>
              <a:t>实现第一个百年奋斗目标</a:t>
            </a:r>
          </a:p>
          <a:p>
            <a:pPr>
              <a:spcBef>
                <a:spcPts val="600"/>
              </a:spcBef>
            </a:pPr>
            <a:r>
              <a:rPr lang="zh-CN" altLang="en-US" dirty="0"/>
              <a:t>这是中国共产党和中国人民团结奋斗赢得的历史性胜利，是彪炳中华民族发展史册的历史性胜利，也是对世界具有深远影响的历史性胜利</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zh-CN" altLang="en-US" sz="4000" spc="-150" dirty="0"/>
              <a:t>深刻领会过去</a:t>
            </a:r>
            <a:r>
              <a:rPr lang="en-US" altLang="zh-CN" sz="4000" spc="-150" dirty="0"/>
              <a:t>5</a:t>
            </a:r>
            <a:r>
              <a:rPr lang="zh-CN" altLang="en-US" sz="4000" spc="-150" dirty="0"/>
              <a:t>年的工作和新时代</a:t>
            </a:r>
            <a:r>
              <a:rPr lang="en-US" altLang="zh-CN" sz="4000" spc="-150" dirty="0"/>
              <a:t>10</a:t>
            </a:r>
            <a:r>
              <a:rPr lang="zh-CN" altLang="en-US" sz="4000" spc="-150" dirty="0"/>
              <a:t>年的伟大变革</a:t>
            </a:r>
          </a:p>
        </p:txBody>
      </p:sp>
      <p:sp>
        <p:nvSpPr>
          <p:cNvPr id="5" name="内容占位符 4"/>
          <p:cNvSpPr>
            <a:spLocks noGrp="1"/>
          </p:cNvSpPr>
          <p:nvPr>
            <p:ph idx="1"/>
          </p:nvPr>
        </p:nvSpPr>
        <p:spPr>
          <a:xfrm>
            <a:off x="720436" y="2421923"/>
            <a:ext cx="11042073" cy="7114073"/>
          </a:xfrm>
        </p:spPr>
        <p:txBody>
          <a:bodyPr/>
          <a:lstStyle/>
          <a:p>
            <a:r>
              <a:rPr lang="en-US" altLang="zh-CN" dirty="0"/>
              <a:t>10</a:t>
            </a:r>
            <a:r>
              <a:rPr lang="zh-CN" altLang="en-US" dirty="0"/>
              <a:t>年来，我们全面贯彻党的基本理论、基本路线、基本方略，采取一系列战略性举措，推进一系列变革性实践，实现一系列突破性进展，取得一系列标志性成果，经受住了来自政治、经济、意识形态、自然界等方面的风险挑战考验，党和国家事业取得历史性成就、发生历史性变革，推动我国迈上全面建设社会主义现代化国家新征程。新时代</a:t>
            </a:r>
            <a:r>
              <a:rPr lang="en-US" altLang="zh-CN" dirty="0"/>
              <a:t>10</a:t>
            </a:r>
            <a:r>
              <a:rPr lang="zh-CN" altLang="en-US" dirty="0"/>
              <a:t>年的伟大变革，在党史、新中国史、改革开放史、社会主义发展史、中华民族发展史上具有里程碑意义</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zh-CN" altLang="en-US" sz="4000" spc="-150" dirty="0"/>
              <a:t>深刻领会开辟马克思主义中国化时代化新境界</a:t>
            </a:r>
          </a:p>
        </p:txBody>
      </p:sp>
      <p:sp>
        <p:nvSpPr>
          <p:cNvPr id="5" name="内容占位符 4"/>
          <p:cNvSpPr>
            <a:spLocks noGrp="1"/>
          </p:cNvSpPr>
          <p:nvPr>
            <p:ph idx="1"/>
          </p:nvPr>
        </p:nvSpPr>
        <p:spPr/>
        <p:txBody>
          <a:bodyPr/>
          <a:lstStyle/>
          <a:p>
            <a:pPr>
              <a:lnSpc>
                <a:spcPct val="135000"/>
              </a:lnSpc>
              <a:spcBef>
                <a:spcPts val="900"/>
              </a:spcBef>
            </a:pPr>
            <a:r>
              <a:rPr lang="zh-CN" altLang="en-US" sz="3000" dirty="0"/>
              <a:t>马克思主义是我们立党立国、兴党兴国的根本指导思想</a:t>
            </a:r>
          </a:p>
          <a:p>
            <a:pPr>
              <a:lnSpc>
                <a:spcPct val="135000"/>
              </a:lnSpc>
              <a:spcBef>
                <a:spcPts val="900"/>
              </a:spcBef>
            </a:pPr>
            <a:r>
              <a:rPr lang="zh-CN" altLang="en-US" sz="3000" dirty="0"/>
              <a:t>实践告诉我们，中国共产党为什么能，中国特色社会主义为什么好，归根到底是马克思主义行，是中国化时代化的马克思主义行。党的十八大以来，国内外形势新变化和实践新要求，迫切需要我们从理论和实践的结合上深入回答关系党和国家事业发展、党治国理政的一系列重大时代课题</a:t>
            </a:r>
          </a:p>
          <a:p>
            <a:pPr>
              <a:lnSpc>
                <a:spcPct val="135000"/>
              </a:lnSpc>
              <a:spcBef>
                <a:spcPts val="900"/>
              </a:spcBef>
            </a:pPr>
            <a:r>
              <a:rPr lang="zh-CN" altLang="en-US" sz="3000" dirty="0"/>
              <a:t>我们党勇于进行理论探索和创新，以全新的视野深化对共产党执政规律、社会主义建设规律、人类社会发展规律的认识，取得重大理论创新成果，集中体现为习近平新时代中国特色社会主义思想。党的十九大、十九届六中全会提出的“十个明确”、“十四个坚持”、“十三个方面成就”概括了这一思想的主要内容，必须长期坚持并不断丰富发展</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zh-CN" altLang="en-US" sz="4000" spc="-150" dirty="0"/>
              <a:t>深刻领会新时代新征程中国共产党的使命任务</a:t>
            </a:r>
          </a:p>
        </p:txBody>
      </p:sp>
      <p:sp>
        <p:nvSpPr>
          <p:cNvPr id="5" name="内容占位符 4"/>
          <p:cNvSpPr>
            <a:spLocks noGrp="1"/>
          </p:cNvSpPr>
          <p:nvPr>
            <p:ph idx="1"/>
          </p:nvPr>
        </p:nvSpPr>
        <p:spPr/>
        <p:txBody>
          <a:bodyPr/>
          <a:lstStyle/>
          <a:p>
            <a:pPr>
              <a:lnSpc>
                <a:spcPct val="125000"/>
              </a:lnSpc>
            </a:pPr>
            <a:r>
              <a:rPr lang="zh-CN" altLang="en-US" sz="3000" dirty="0"/>
              <a:t>从现在起，中国共产党的</a:t>
            </a:r>
            <a:r>
              <a:rPr lang="zh-CN" altLang="en-US" sz="3000" dirty="0">
                <a:solidFill>
                  <a:srgbClr val="C00000"/>
                </a:solidFill>
              </a:rPr>
              <a:t>中心任务就是团结带领全国各族人民全面建成社会主义现代化强国、实现第二个百年奋斗目标，以中国式现代化全面推进中华民族伟大复兴</a:t>
            </a:r>
            <a:r>
              <a:rPr lang="zh-CN" altLang="en-US" sz="3000" dirty="0"/>
              <a:t>。党的二十大对全面建成社会主义现代化强国两步走战略安排进行了宏观展望，重点部署了未来</a:t>
            </a:r>
            <a:r>
              <a:rPr lang="en-US" altLang="zh-CN" sz="3000" dirty="0"/>
              <a:t>5</a:t>
            </a:r>
            <a:r>
              <a:rPr lang="zh-CN" altLang="en-US" sz="3000" dirty="0"/>
              <a:t>年的战略任务和重大举措。这是一项伟大而艰巨的事业，前途光明，任重道远</a:t>
            </a:r>
          </a:p>
          <a:p>
            <a:pPr>
              <a:lnSpc>
                <a:spcPct val="125000"/>
              </a:lnSpc>
            </a:pPr>
            <a:r>
              <a:rPr lang="zh-CN" altLang="en-US" sz="3000" dirty="0"/>
              <a:t>全党必须牢记，坚持党的全面领导是坚持和发展中国特色社会主义的必由之路，中国特色社会主义是实现中华民族伟大复兴的必由之路，团结奋斗是中国人民创造历史伟业的必由之路，贯彻新发展理念是新时代我国发展壮大的必由之路，全面从严治党是党永葆生机活力、走好新的赶考之路的必由之路</a:t>
            </a:r>
          </a:p>
          <a:p>
            <a:pPr>
              <a:lnSpc>
                <a:spcPct val="125000"/>
              </a:lnSpc>
            </a:pPr>
            <a:r>
              <a:rPr lang="zh-CN" altLang="en-US" sz="3000" dirty="0"/>
              <a:t>这是我们在长期实践中得出的至关紧要的规律性认识，必须倍加珍惜、始终坚持，咬定青山不放松，引领和保障中国特色社会主义巍巍巨轮乘风破浪、行稳致远</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zh-CN" altLang="en-US" sz="4000" spc="-150" dirty="0"/>
              <a:t>深刻领会中国式现代化的中国特色和本质要求</a:t>
            </a:r>
          </a:p>
        </p:txBody>
      </p:sp>
      <p:sp>
        <p:nvSpPr>
          <p:cNvPr id="5" name="内容占位符 4"/>
          <p:cNvSpPr>
            <a:spLocks noGrp="1"/>
          </p:cNvSpPr>
          <p:nvPr>
            <p:ph idx="1"/>
          </p:nvPr>
        </p:nvSpPr>
        <p:spPr/>
        <p:txBody>
          <a:bodyPr/>
          <a:lstStyle/>
          <a:p>
            <a:pPr>
              <a:spcBef>
                <a:spcPts val="1200"/>
              </a:spcBef>
            </a:pPr>
            <a:r>
              <a:rPr lang="zh-CN" altLang="en-US" dirty="0"/>
              <a:t>党的二十大概括了中国式现代化的中国特色，即</a:t>
            </a:r>
            <a:r>
              <a:rPr lang="zh-CN" altLang="en-US" dirty="0">
                <a:solidFill>
                  <a:srgbClr val="C00000"/>
                </a:solidFill>
              </a:rPr>
              <a:t>中国式现代化</a:t>
            </a:r>
            <a:r>
              <a:rPr lang="zh-CN" altLang="en-US" dirty="0"/>
              <a:t>是人口规模巨大的现代化，是全体人民共同富裕的现代化，是物质文明和精神文明相协调的现代化，是人与自然和谐共生的现代化，是走和平发展道路的现代化</a:t>
            </a:r>
          </a:p>
          <a:p>
            <a:pPr>
              <a:spcBef>
                <a:spcPts val="1200"/>
              </a:spcBef>
            </a:pPr>
            <a:r>
              <a:rPr lang="zh-CN" altLang="en-US" dirty="0"/>
              <a:t>党的二十大对</a:t>
            </a:r>
            <a:r>
              <a:rPr lang="zh-CN" altLang="en-US" dirty="0">
                <a:solidFill>
                  <a:srgbClr val="C00000"/>
                </a:solidFill>
              </a:rPr>
              <a:t>中国式现代化的本质要求</a:t>
            </a:r>
            <a:r>
              <a:rPr lang="zh-CN" altLang="en-US" dirty="0"/>
              <a:t>作出科学概括：坚持中国共产党领导，坚持中国特色社会主义，</a:t>
            </a:r>
            <a:r>
              <a:rPr lang="zh-CN" altLang="en-US" dirty="0">
                <a:solidFill>
                  <a:srgbClr val="C00000"/>
                </a:solidFill>
              </a:rPr>
              <a:t>实现高质量发展</a:t>
            </a:r>
            <a:r>
              <a:rPr lang="zh-CN" altLang="en-US" dirty="0"/>
              <a:t>，发展全过程人民民主，丰富人民精神世界，实现全体人民共同富裕，促进人与自然和谐共生，推动构建人类命运共同体，创造人类文明新形态</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720436" y="514078"/>
            <a:ext cx="11488040" cy="1344933"/>
          </a:xfrm>
        </p:spPr>
        <p:txBody>
          <a:bodyPr>
            <a:noAutofit/>
          </a:bodyPr>
          <a:lstStyle/>
          <a:p>
            <a:pPr>
              <a:lnSpc>
                <a:spcPct val="120000"/>
              </a:lnSpc>
            </a:pPr>
            <a:r>
              <a:rPr lang="zh-CN" altLang="en-US" sz="4000" spc="-150" dirty="0"/>
              <a:t>深刻领会社会主义经济建设、政治建设、文化建设、社会建设、生态文明建设等方面的重大部署</a:t>
            </a:r>
          </a:p>
        </p:txBody>
      </p:sp>
      <p:sp>
        <p:nvSpPr>
          <p:cNvPr id="5" name="内容占位符 4"/>
          <p:cNvSpPr>
            <a:spLocks noGrp="1"/>
          </p:cNvSpPr>
          <p:nvPr>
            <p:ph idx="1"/>
          </p:nvPr>
        </p:nvSpPr>
        <p:spPr>
          <a:xfrm>
            <a:off x="720436" y="2100649"/>
            <a:ext cx="11166764" cy="7435348"/>
          </a:xfrm>
        </p:spPr>
        <p:txBody>
          <a:bodyPr/>
          <a:lstStyle/>
          <a:p>
            <a:pPr>
              <a:lnSpc>
                <a:spcPct val="130000"/>
              </a:lnSpc>
              <a:spcBef>
                <a:spcPts val="600"/>
              </a:spcBef>
            </a:pPr>
            <a:r>
              <a:rPr lang="zh-CN" altLang="en-US" sz="3000" dirty="0">
                <a:solidFill>
                  <a:srgbClr val="C00000"/>
                </a:solidFill>
              </a:rPr>
              <a:t>在经济建设上</a:t>
            </a:r>
            <a:r>
              <a:rPr lang="zh-CN" altLang="en-US" sz="3000" dirty="0"/>
              <a:t>，要完整、准确、全面贯彻新发展理念，加快构建新发展格局，着力推动高质量发展，构建高水平社会主义市场经济体制，建设现代化产业体系，全面推进乡村振兴，促进区域协调发展，推进高水平对外开放，推动经济实现质的有效提升和量的合理增长</a:t>
            </a:r>
          </a:p>
          <a:p>
            <a:pPr>
              <a:lnSpc>
                <a:spcPct val="130000"/>
              </a:lnSpc>
              <a:spcBef>
                <a:spcPts val="600"/>
              </a:spcBef>
            </a:pPr>
            <a:r>
              <a:rPr lang="zh-CN" altLang="en-US" sz="3000" dirty="0">
                <a:solidFill>
                  <a:srgbClr val="C00000"/>
                </a:solidFill>
              </a:rPr>
              <a:t>在政治建设上</a:t>
            </a:r>
            <a:r>
              <a:rPr lang="zh-CN" altLang="en-US" sz="3000" dirty="0"/>
              <a:t>，要发展全过程人民民主，加强人民当家作主制度保障，全面发展协商民主，积极发展基层民主，巩固和发展最广泛的爱国统一战线</a:t>
            </a:r>
          </a:p>
          <a:p>
            <a:pPr>
              <a:lnSpc>
                <a:spcPct val="130000"/>
              </a:lnSpc>
              <a:spcBef>
                <a:spcPts val="600"/>
              </a:spcBef>
            </a:pPr>
            <a:r>
              <a:rPr lang="zh-CN" altLang="en-US" sz="3000" dirty="0">
                <a:solidFill>
                  <a:srgbClr val="C00000"/>
                </a:solidFill>
              </a:rPr>
              <a:t>在文化建设上</a:t>
            </a:r>
            <a:r>
              <a:rPr lang="zh-CN" altLang="en-US" sz="3000" dirty="0"/>
              <a:t>，</a:t>
            </a:r>
            <a:r>
              <a:rPr lang="zh-CN" altLang="en-US" sz="3000" spc="-150" dirty="0"/>
              <a:t>要推进文化自信自强，建设社会主义文化强国，建设具有强大凝聚力和引领力的社会主义意识形态，广泛践行社会主义核心价值观，提高全社会文明程度，繁荣发展文化事业和文化产业，增强中华文明传播力影响力，铸就社会主义文化新辉煌</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720436" y="2471351"/>
            <a:ext cx="11042073" cy="7064646"/>
          </a:xfrm>
        </p:spPr>
        <p:txBody>
          <a:bodyPr/>
          <a:lstStyle/>
          <a:p>
            <a:pPr>
              <a:spcBef>
                <a:spcPts val="1800"/>
              </a:spcBef>
            </a:pPr>
            <a:r>
              <a:rPr lang="zh-CN" altLang="en-US" sz="3000" dirty="0">
                <a:solidFill>
                  <a:srgbClr val="C00000"/>
                </a:solidFill>
              </a:rPr>
              <a:t>在社会建设上</a:t>
            </a:r>
            <a:r>
              <a:rPr lang="zh-CN" altLang="en-US" sz="3000" dirty="0"/>
              <a:t>，要坚持在发展中保障和改善民生，扎实推进共同富裕，完善分配制度，实施就业优先战略，健全社会保障体系，推进健康中国建设，不断实现人民对美好生活的向往</a:t>
            </a:r>
          </a:p>
          <a:p>
            <a:pPr>
              <a:spcBef>
                <a:spcPts val="1800"/>
              </a:spcBef>
            </a:pPr>
            <a:r>
              <a:rPr lang="zh-CN" altLang="en-US" sz="3000" dirty="0">
                <a:solidFill>
                  <a:srgbClr val="C00000"/>
                </a:solidFill>
              </a:rPr>
              <a:t>在生态文明建设上</a:t>
            </a:r>
            <a:r>
              <a:rPr lang="zh-CN" altLang="en-US" sz="3000" dirty="0"/>
              <a:t>，要推进美丽中国建设，加快发展方式绿色转型，深入推进环境污染防治，提升生态系统多样性、稳定性、持续性，积极稳妥推进碳达峰碳中和，促进人与自然和谐共生</a:t>
            </a:r>
          </a:p>
        </p:txBody>
      </p:sp>
      <p:sp>
        <p:nvSpPr>
          <p:cNvPr id="6" name="标题 2">
            <a:extLst>
              <a:ext uri="{FF2B5EF4-FFF2-40B4-BE49-F238E27FC236}">
                <a16:creationId xmlns:a16="http://schemas.microsoft.com/office/drawing/2014/main" id="{3A05B5B8-2705-3639-C0FD-F22B93C1E257}"/>
              </a:ext>
            </a:extLst>
          </p:cNvPr>
          <p:cNvSpPr>
            <a:spLocks noGrp="1"/>
          </p:cNvSpPr>
          <p:nvPr>
            <p:ph type="title"/>
          </p:nvPr>
        </p:nvSpPr>
        <p:spPr>
          <a:xfrm>
            <a:off x="720436" y="514078"/>
            <a:ext cx="11488040" cy="1344933"/>
          </a:xfrm>
        </p:spPr>
        <p:txBody>
          <a:bodyPr>
            <a:noAutofit/>
          </a:bodyPr>
          <a:lstStyle/>
          <a:p>
            <a:pPr>
              <a:lnSpc>
                <a:spcPct val="120000"/>
              </a:lnSpc>
            </a:pPr>
            <a:r>
              <a:rPr lang="zh-CN" altLang="en-US" sz="4000" spc="-150" dirty="0"/>
              <a:t>深刻领会社会主义经济建设、政治建设、文化建设、社会建设、生态文明建设等方面的重大部署</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702997" y="3774038"/>
            <a:ext cx="1426329" cy="2308324"/>
          </a:xfrm>
          <a:prstGeom prst="rect">
            <a:avLst/>
          </a:prstGeom>
          <a:noFill/>
        </p:spPr>
        <p:txBody>
          <a:bodyPr wrap="square">
            <a:spAutoFit/>
          </a:bodyPr>
          <a:lstStyle>
            <a:defPPr>
              <a:defRPr lang="zh-CN"/>
            </a:defPPr>
            <a:lvl1pPr algn="ctr" defTabSz="914400">
              <a:defRPr sz="13800">
                <a:gradFill>
                  <a:gsLst>
                    <a:gs pos="92000">
                      <a:srgbClr val="E9080B"/>
                    </a:gs>
                    <a:gs pos="75000">
                      <a:srgbClr val="DE0000"/>
                    </a:gs>
                    <a:gs pos="0">
                      <a:srgbClr val="581C1C"/>
                    </a:gs>
                  </a:gsLst>
                  <a:lin ang="16200000" scaled="1"/>
                </a:gradFill>
                <a:latin typeface="汉仪许静行楷简" charset="-122"/>
                <a:ea typeface="汉仪许静行楷简" charset="-122"/>
                <a:cs typeface="汉仪旗黑-55简" charset="-128"/>
              </a:defRPr>
            </a:lvl1pPr>
            <a:lvl2pPr defTabSz="914400"/>
            <a:lvl3pPr defTabSz="914400"/>
            <a:lvl4pPr defTabSz="914400"/>
            <a:lvl5pPr defTabSz="914400"/>
            <a:lvl6pPr defTabSz="914400"/>
            <a:lvl7pPr defTabSz="914400"/>
            <a:lvl8pPr defTabSz="914400"/>
            <a:lvl9pPr defTabSz="914400"/>
          </a:lstStyle>
          <a:p>
            <a:pPr fontAlgn="auto">
              <a:buFontTx/>
              <a:buNone/>
            </a:pPr>
            <a:r>
              <a:rPr lang="zh-CN" altLang="en-US" sz="7200" b="1" noProof="1">
                <a:gradFill flip="none" rotWithShape="1">
                  <a:gsLst>
                    <a:gs pos="0">
                      <a:srgbClr val="B31D24"/>
                    </a:gs>
                    <a:gs pos="100000">
                      <a:srgbClr val="EF1618"/>
                    </a:gs>
                  </a:gsLst>
                  <a:lin ang="5400000" scaled="1"/>
                  <a:tileRect/>
                </a:gradFill>
                <a:effectLst>
                  <a:outerShdw blurRad="38100" dist="38100" dir="2700000" algn="tl">
                    <a:srgbClr val="000000">
                      <a:alpha val="43137"/>
                    </a:srgbClr>
                  </a:outerShdw>
                </a:effectLst>
                <a:latin typeface="+mn-ea"/>
                <a:ea typeface="+mn-ea"/>
                <a:cs typeface="思源黑体 CN Normal" panose="020B0400000000000000" charset="-122"/>
                <a:sym typeface="+mn-ea"/>
              </a:rPr>
              <a:t>目录</a:t>
            </a:r>
          </a:p>
        </p:txBody>
      </p:sp>
      <p:grpSp>
        <p:nvGrpSpPr>
          <p:cNvPr id="5129" name="组合 1"/>
          <p:cNvGrpSpPr/>
          <p:nvPr/>
        </p:nvGrpSpPr>
        <p:grpSpPr bwMode="auto">
          <a:xfrm>
            <a:off x="1471136" y="2242778"/>
            <a:ext cx="2623474" cy="907982"/>
            <a:chOff x="1919" y="3914"/>
            <a:chExt cx="4489" cy="1434"/>
          </a:xfrm>
        </p:grpSpPr>
        <p:sp>
          <p:nvSpPr>
            <p:cNvPr id="3" name="圆角矩形 2"/>
            <p:cNvSpPr/>
            <p:nvPr/>
          </p:nvSpPr>
          <p:spPr>
            <a:xfrm>
              <a:off x="3396" y="3914"/>
              <a:ext cx="1527" cy="1434"/>
            </a:xfrm>
            <a:prstGeom prst="roundRect">
              <a:avLst/>
            </a:prstGeom>
            <a:gradFill>
              <a:gsLst>
                <a:gs pos="100000">
                  <a:srgbClr val="F1321A"/>
                </a:gs>
                <a:gs pos="59000">
                  <a:srgbClr val="B31D2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3200" noProof="1">
                <a:latin typeface="Times New Roman" panose="02020603050405020304" pitchFamily="18" charset="0"/>
                <a:ea typeface="等线" panose="02010600030101010101" pitchFamily="2" charset="-122"/>
              </a:endParaRPr>
            </a:p>
          </p:txBody>
        </p:sp>
        <p:sp>
          <p:nvSpPr>
            <p:cNvPr id="5131" name="文本框 3"/>
            <p:cNvSpPr txBox="1">
              <a:spLocks noChangeArrowheads="1"/>
            </p:cNvSpPr>
            <p:nvPr/>
          </p:nvSpPr>
          <p:spPr bwMode="auto">
            <a:xfrm>
              <a:off x="1919" y="4174"/>
              <a:ext cx="4489" cy="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r>
                <a:rPr lang="en-US" altLang="zh-CN" sz="3200" b="1" dirty="0">
                  <a:solidFill>
                    <a:schemeClr val="bg1"/>
                  </a:solidFill>
                  <a:latin typeface="Times New Roman" panose="02020603050405020304" pitchFamily="18" charset="0"/>
                  <a:ea typeface="等线" panose="02010600030101010101" pitchFamily="2" charset="-122"/>
                  <a:sym typeface="微软雅黑" panose="020B0503020204020204" pitchFamily="34" charset="-122"/>
                </a:rPr>
                <a:t>01</a:t>
              </a:r>
            </a:p>
          </p:txBody>
        </p:sp>
      </p:grpSp>
      <p:sp>
        <p:nvSpPr>
          <p:cNvPr id="5132" name="文本框 4"/>
          <p:cNvSpPr txBox="1">
            <a:spLocks noChangeArrowheads="1"/>
          </p:cNvSpPr>
          <p:nvPr/>
        </p:nvSpPr>
        <p:spPr bwMode="auto">
          <a:xfrm>
            <a:off x="3464497" y="2466960"/>
            <a:ext cx="954469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r>
              <a:rPr lang="zh-CN" altLang="en-US" sz="3000" b="1" dirty="0">
                <a:solidFill>
                  <a:srgbClr val="C00000"/>
                </a:solidFill>
                <a:latin typeface="Times New Roman" panose="02020603050405020304" pitchFamily="18" charset="0"/>
                <a:ea typeface="等线" panose="02010600030101010101" pitchFamily="2" charset="-122"/>
                <a:sym typeface="微软雅黑" panose="020B0503020204020204" pitchFamily="34" charset="-122"/>
              </a:rPr>
              <a:t>充分认识学习宣传贯彻党的二十大精神的重大意义</a:t>
            </a:r>
          </a:p>
        </p:txBody>
      </p:sp>
      <p:grpSp>
        <p:nvGrpSpPr>
          <p:cNvPr id="5133" name="组合 5"/>
          <p:cNvGrpSpPr/>
          <p:nvPr/>
        </p:nvGrpSpPr>
        <p:grpSpPr bwMode="auto">
          <a:xfrm>
            <a:off x="1471136" y="4251169"/>
            <a:ext cx="2623499" cy="907982"/>
            <a:chOff x="1890" y="3914"/>
            <a:chExt cx="4489" cy="1434"/>
          </a:xfrm>
        </p:grpSpPr>
        <p:sp>
          <p:nvSpPr>
            <p:cNvPr id="8" name="圆角矩形 7"/>
            <p:cNvSpPr/>
            <p:nvPr/>
          </p:nvSpPr>
          <p:spPr>
            <a:xfrm>
              <a:off x="3394" y="3914"/>
              <a:ext cx="1529" cy="1434"/>
            </a:xfrm>
            <a:prstGeom prst="roundRect">
              <a:avLst/>
            </a:prstGeom>
            <a:gradFill>
              <a:gsLst>
                <a:gs pos="100000">
                  <a:srgbClr val="F1321A"/>
                </a:gs>
                <a:gs pos="59000">
                  <a:srgbClr val="B31D2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3200" noProof="1">
                <a:latin typeface="Times New Roman" panose="02020603050405020304" pitchFamily="18" charset="0"/>
                <a:ea typeface="等线" panose="02010600030101010101" pitchFamily="2" charset="-122"/>
              </a:endParaRPr>
            </a:p>
          </p:txBody>
        </p:sp>
        <p:sp>
          <p:nvSpPr>
            <p:cNvPr id="5135" name="文本框 8"/>
            <p:cNvSpPr txBox="1">
              <a:spLocks noChangeArrowheads="1"/>
            </p:cNvSpPr>
            <p:nvPr/>
          </p:nvSpPr>
          <p:spPr bwMode="auto">
            <a:xfrm>
              <a:off x="1890" y="4104"/>
              <a:ext cx="4489" cy="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r>
                <a:rPr lang="en-US" altLang="zh-CN" sz="3200" b="1" dirty="0">
                  <a:solidFill>
                    <a:schemeClr val="bg1"/>
                  </a:solidFill>
                  <a:latin typeface="Times New Roman" panose="02020603050405020304" pitchFamily="18" charset="0"/>
                  <a:ea typeface="等线" panose="02010600030101010101" pitchFamily="2" charset="-122"/>
                  <a:sym typeface="微软雅黑" panose="020B0503020204020204" pitchFamily="34" charset="-122"/>
                </a:rPr>
                <a:t>02</a:t>
              </a:r>
            </a:p>
          </p:txBody>
        </p:sp>
      </p:grpSp>
      <p:grpSp>
        <p:nvGrpSpPr>
          <p:cNvPr id="5136" name="组合 9"/>
          <p:cNvGrpSpPr/>
          <p:nvPr/>
        </p:nvGrpSpPr>
        <p:grpSpPr bwMode="auto">
          <a:xfrm>
            <a:off x="1473475" y="6338167"/>
            <a:ext cx="2623499" cy="907982"/>
            <a:chOff x="1918" y="3914"/>
            <a:chExt cx="4489" cy="1434"/>
          </a:xfrm>
        </p:grpSpPr>
        <p:sp>
          <p:nvSpPr>
            <p:cNvPr id="11" name="圆角矩形 10"/>
            <p:cNvSpPr/>
            <p:nvPr/>
          </p:nvSpPr>
          <p:spPr>
            <a:xfrm>
              <a:off x="3394" y="3914"/>
              <a:ext cx="1529" cy="1434"/>
            </a:xfrm>
            <a:prstGeom prst="roundRect">
              <a:avLst/>
            </a:prstGeom>
            <a:gradFill>
              <a:gsLst>
                <a:gs pos="100000">
                  <a:srgbClr val="F1321A"/>
                </a:gs>
                <a:gs pos="59000">
                  <a:srgbClr val="B31D2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3200" noProof="1">
                <a:latin typeface="Times New Roman" panose="02020603050405020304" pitchFamily="18" charset="0"/>
                <a:ea typeface="等线" panose="02010600030101010101" pitchFamily="2" charset="-122"/>
              </a:endParaRPr>
            </a:p>
          </p:txBody>
        </p:sp>
        <p:sp>
          <p:nvSpPr>
            <p:cNvPr id="5138" name="文本框 11"/>
            <p:cNvSpPr txBox="1">
              <a:spLocks noChangeArrowheads="1"/>
            </p:cNvSpPr>
            <p:nvPr/>
          </p:nvSpPr>
          <p:spPr bwMode="auto">
            <a:xfrm>
              <a:off x="1918" y="4047"/>
              <a:ext cx="4489" cy="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r>
                <a:rPr lang="en-US" altLang="zh-CN" sz="3200" b="1" dirty="0">
                  <a:solidFill>
                    <a:schemeClr val="bg1"/>
                  </a:solidFill>
                  <a:latin typeface="Times New Roman" panose="02020603050405020304" pitchFamily="18" charset="0"/>
                  <a:ea typeface="等线" panose="02010600030101010101" pitchFamily="2" charset="-122"/>
                  <a:sym typeface="微软雅黑" panose="020B0503020204020204" pitchFamily="34" charset="-122"/>
                </a:rPr>
                <a:t>03</a:t>
              </a:r>
            </a:p>
          </p:txBody>
        </p:sp>
      </p:grpSp>
      <p:sp>
        <p:nvSpPr>
          <p:cNvPr id="5139" name="文本框 15"/>
          <p:cNvSpPr txBox="1">
            <a:spLocks noChangeArrowheads="1"/>
          </p:cNvSpPr>
          <p:nvPr/>
        </p:nvSpPr>
        <p:spPr bwMode="auto">
          <a:xfrm>
            <a:off x="3464497" y="4428161"/>
            <a:ext cx="772239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r>
              <a:rPr lang="zh-CN" altLang="en-US" sz="3000" b="1" dirty="0">
                <a:solidFill>
                  <a:srgbClr val="C00000"/>
                </a:solidFill>
                <a:latin typeface="Times New Roman" panose="02020603050405020304" pitchFamily="18" charset="0"/>
                <a:ea typeface="等线" panose="02010600030101010101" pitchFamily="2" charset="-122"/>
                <a:sym typeface="微软雅黑" panose="020B0503020204020204" pitchFamily="34" charset="-122"/>
              </a:rPr>
              <a:t>全面准确学习领会党的二十大精神</a:t>
            </a:r>
          </a:p>
        </p:txBody>
      </p:sp>
      <p:sp>
        <p:nvSpPr>
          <p:cNvPr id="5140" name="文本框 16"/>
          <p:cNvSpPr txBox="1">
            <a:spLocks noChangeArrowheads="1"/>
          </p:cNvSpPr>
          <p:nvPr/>
        </p:nvSpPr>
        <p:spPr bwMode="auto">
          <a:xfrm>
            <a:off x="3464497" y="6221220"/>
            <a:ext cx="8738103"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spcAft>
                <a:spcPts val="1200"/>
              </a:spcAft>
            </a:pPr>
            <a:r>
              <a:rPr lang="zh-CN" altLang="en-US" sz="3000" b="1" dirty="0">
                <a:solidFill>
                  <a:srgbClr val="C00000"/>
                </a:solidFill>
                <a:latin typeface="Times New Roman" panose="02020603050405020304" pitchFamily="18" charset="0"/>
                <a:ea typeface="等线" panose="02010600030101010101" pitchFamily="2" charset="-122"/>
                <a:sym typeface="微软雅黑" panose="020B0503020204020204" pitchFamily="34" charset="-122"/>
              </a:rPr>
              <a:t>坚持知行合一，把党的二十大决策部署贯彻落实</a:t>
            </a:r>
            <a:endParaRPr lang="en-US" altLang="zh-CN" sz="3000" b="1" dirty="0">
              <a:solidFill>
                <a:srgbClr val="C00000"/>
              </a:solidFill>
              <a:latin typeface="Times New Roman" panose="02020603050405020304" pitchFamily="18" charset="0"/>
              <a:ea typeface="等线" panose="02010600030101010101" pitchFamily="2" charset="-122"/>
              <a:sym typeface="微软雅黑" panose="020B0503020204020204" pitchFamily="34" charset="-122"/>
            </a:endParaRPr>
          </a:p>
          <a:p>
            <a:pPr>
              <a:spcAft>
                <a:spcPts val="1200"/>
              </a:spcAft>
            </a:pPr>
            <a:r>
              <a:rPr lang="zh-CN" altLang="en-US" sz="3000" b="1" dirty="0">
                <a:solidFill>
                  <a:srgbClr val="C00000"/>
                </a:solidFill>
                <a:latin typeface="Times New Roman" panose="02020603050405020304" pitchFamily="18" charset="0"/>
                <a:ea typeface="等线" panose="02010600030101010101" pitchFamily="2" charset="-122"/>
                <a:sym typeface="微软雅黑" panose="020B0503020204020204" pitchFamily="34" charset="-122"/>
              </a:rPr>
              <a:t>到推动新时代首都社区卫生高质量发展中去</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547442" y="2567324"/>
            <a:ext cx="13094418" cy="5153939"/>
          </a:xfrm>
        </p:spPr>
        <p:txBody>
          <a:bodyPr/>
          <a:lstStyle/>
          <a:p>
            <a:pPr>
              <a:lnSpc>
                <a:spcPct val="250000"/>
              </a:lnSpc>
              <a:spcBef>
                <a:spcPts val="3000"/>
              </a:spcBef>
            </a:pPr>
            <a:r>
              <a:rPr lang="zh-CN" altLang="en-US" spc="-150" dirty="0"/>
              <a:t>深刻领会教育科技人才、法治建设、国家安全等方面的重大部署</a:t>
            </a:r>
          </a:p>
          <a:p>
            <a:pPr>
              <a:lnSpc>
                <a:spcPct val="250000"/>
              </a:lnSpc>
              <a:spcBef>
                <a:spcPts val="3000"/>
              </a:spcBef>
            </a:pPr>
            <a:r>
              <a:rPr lang="zh-CN" altLang="en-US" spc="-150" dirty="0"/>
              <a:t>深刻领会国防和军队建设、港澳台工作、外交工作等方面的重大部署</a:t>
            </a:r>
          </a:p>
          <a:p>
            <a:pPr>
              <a:lnSpc>
                <a:spcPct val="250000"/>
              </a:lnSpc>
              <a:spcBef>
                <a:spcPts val="3000"/>
              </a:spcBef>
            </a:pPr>
            <a:r>
              <a:rPr lang="zh-CN" altLang="en-US" spc="-150" dirty="0"/>
              <a:t>深刻领会坚持党的全面领导和全面从严治党的重大部署</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a:stretch>
            <a:fillRect/>
          </a:stretch>
        </p:blipFill>
        <p:spPr>
          <a:xfrm>
            <a:off x="1168868" y="2133600"/>
            <a:ext cx="10175106" cy="7392624"/>
          </a:xfrm>
          <a:prstGeom prst="rect">
            <a:avLst/>
          </a:prstGeom>
        </p:spPr>
      </p:pic>
      <p:sp>
        <p:nvSpPr>
          <p:cNvPr id="28" name="标题 27"/>
          <p:cNvSpPr>
            <a:spLocks noGrp="1"/>
          </p:cNvSpPr>
          <p:nvPr>
            <p:ph type="title"/>
          </p:nvPr>
        </p:nvSpPr>
        <p:spPr/>
        <p:txBody>
          <a:bodyPr>
            <a:noAutofit/>
          </a:bodyPr>
          <a:lstStyle/>
          <a:p>
            <a:r>
              <a:rPr lang="zh-CN" altLang="en-US" sz="4800" dirty="0"/>
              <a:t>党的二十大报告精髓要义的数字化表达</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图片 4"/>
          <p:cNvPicPr>
            <a:picLocks noChangeAspect="1" noChangeArrowheads="1"/>
          </p:cNvPicPr>
          <p:nvPr/>
        </p:nvPicPr>
        <p:blipFill rotWithShape="1">
          <a:blip r:embed="rId2">
            <a:extLst>
              <a:ext uri="{28A0092B-C50C-407E-A947-70E740481C1C}">
                <a14:useLocalDpi xmlns:a14="http://schemas.microsoft.com/office/drawing/2010/main" val="0"/>
              </a:ext>
            </a:extLst>
          </a:blip>
          <a:srcRect l="4056" t="4903" r="3524" b="22333"/>
          <a:stretch>
            <a:fillRect/>
          </a:stretch>
        </p:blipFill>
        <p:spPr bwMode="auto">
          <a:xfrm>
            <a:off x="7564994" y="6043929"/>
            <a:ext cx="4375853" cy="284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64994" y="2530774"/>
            <a:ext cx="4358885" cy="284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3"/>
          <p:cNvSpPr>
            <a:spLocks noGrp="1"/>
          </p:cNvSpPr>
          <p:nvPr>
            <p:ph type="title"/>
          </p:nvPr>
        </p:nvSpPr>
        <p:spPr/>
        <p:txBody>
          <a:bodyPr/>
          <a:lstStyle/>
          <a:p>
            <a:r>
              <a:rPr lang="zh-CN" altLang="en-US" dirty="0"/>
              <a:t>“人民至上、生命至上”</a:t>
            </a:r>
          </a:p>
        </p:txBody>
      </p:sp>
      <p:sp>
        <p:nvSpPr>
          <p:cNvPr id="6" name="内容占位符 5"/>
          <p:cNvSpPr>
            <a:spLocks noGrp="1"/>
          </p:cNvSpPr>
          <p:nvPr>
            <p:ph idx="1"/>
          </p:nvPr>
        </p:nvSpPr>
        <p:spPr>
          <a:xfrm>
            <a:off x="720436" y="1700463"/>
            <a:ext cx="6434343" cy="7835534"/>
          </a:xfrm>
        </p:spPr>
        <p:txBody>
          <a:bodyPr/>
          <a:lstStyle/>
          <a:p>
            <a:pPr algn="just"/>
            <a:r>
              <a:rPr lang="zh-CN" altLang="en-US" sz="2800" dirty="0"/>
              <a:t>“我在电视上看到你了。”</a:t>
            </a:r>
          </a:p>
          <a:p>
            <a:pPr algn="just"/>
            <a:r>
              <a:rPr lang="en-US" altLang="zh-CN" sz="2800" dirty="0"/>
              <a:t>2020</a:t>
            </a:r>
            <a:r>
              <a:rPr lang="zh-CN" altLang="en-US" sz="2800" dirty="0"/>
              <a:t>年</a:t>
            </a:r>
            <a:r>
              <a:rPr lang="en-US" altLang="zh-CN" sz="2800" dirty="0"/>
              <a:t>5</a:t>
            </a:r>
            <a:r>
              <a:rPr lang="zh-CN" altLang="en-US" sz="2800" dirty="0"/>
              <a:t>月</a:t>
            </a:r>
            <a:r>
              <a:rPr lang="en-US" altLang="zh-CN" sz="2800" dirty="0"/>
              <a:t>24</a:t>
            </a:r>
            <a:r>
              <a:rPr lang="zh-CN" altLang="en-US" sz="2800" dirty="0"/>
              <a:t>日，在参加十三届全国人大三次会议湖北代表团审议时，习近平总书记一眼就认出了十堰市太和医院党委书记罗杰。在</a:t>
            </a:r>
            <a:r>
              <a:rPr lang="en-US" altLang="zh-CN" sz="2800" dirty="0"/>
              <a:t>2020</a:t>
            </a:r>
            <a:r>
              <a:rPr lang="zh-CN" altLang="en-US" sz="2800" dirty="0"/>
              <a:t>年抗击新冠肺炎疫情的关键时刻，该院组织</a:t>
            </a:r>
            <a:r>
              <a:rPr lang="en-US" altLang="zh-CN" sz="2800" dirty="0"/>
              <a:t>10</a:t>
            </a:r>
            <a:r>
              <a:rPr lang="zh-CN" altLang="en-US" sz="2800" dirty="0"/>
              <a:t>来个人成立专门医护小组，成功救治了一位</a:t>
            </a:r>
            <a:r>
              <a:rPr lang="en-US" altLang="zh-CN" sz="2800" dirty="0"/>
              <a:t>87</a:t>
            </a:r>
            <a:r>
              <a:rPr lang="zh-CN" altLang="en-US" sz="2800" dirty="0"/>
              <a:t>岁老人。这个故事，习近平三天之内两次提及</a:t>
            </a:r>
          </a:p>
          <a:p>
            <a:pPr algn="just"/>
            <a:r>
              <a:rPr lang="zh-CN" altLang="en-US" sz="2800" dirty="0"/>
              <a:t>“什么叫人民至上？这么多人围着一个病人转，这真正体现了不惜一切代价。”习近平动情地说</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4400" dirty="0"/>
              <a:t>“坚持以人民为中心的发展思想”是根本立场</a:t>
            </a:r>
          </a:p>
        </p:txBody>
      </p:sp>
      <p:sp>
        <p:nvSpPr>
          <p:cNvPr id="5" name="内容占位符 4"/>
          <p:cNvSpPr>
            <a:spLocks noGrp="1"/>
          </p:cNvSpPr>
          <p:nvPr>
            <p:ph idx="1"/>
          </p:nvPr>
        </p:nvSpPr>
        <p:spPr/>
        <p:txBody>
          <a:bodyPr/>
          <a:lstStyle/>
          <a:p>
            <a:r>
              <a:rPr lang="zh-CN" altLang="en-US" dirty="0">
                <a:solidFill>
                  <a:srgbClr val="C00000"/>
                </a:solidFill>
              </a:rPr>
              <a:t>“人民至上、生命至上”</a:t>
            </a:r>
            <a:r>
              <a:rPr lang="en-US" altLang="zh-CN" dirty="0"/>
              <a:t>——</a:t>
            </a:r>
            <a:r>
              <a:rPr lang="zh-CN" altLang="en-US" dirty="0"/>
              <a:t>习近平反复强调的这一理念，正是中国在全球范围内率先有效控制疫情的秘诀之一</a:t>
            </a:r>
          </a:p>
          <a:p>
            <a:r>
              <a:rPr lang="en-US" altLang="zh-CN" dirty="0"/>
              <a:t>1</a:t>
            </a:r>
            <a:r>
              <a:rPr lang="zh-CN" altLang="en-US" dirty="0"/>
              <a:t>个多月初步遏制疫情蔓延势头，</a:t>
            </a:r>
            <a:r>
              <a:rPr lang="en-US" altLang="zh-CN" dirty="0"/>
              <a:t>2</a:t>
            </a:r>
            <a:r>
              <a:rPr lang="zh-CN" altLang="en-US" dirty="0"/>
              <a:t>个月左右将本土每日新增病例控制在个位数以内，</a:t>
            </a:r>
            <a:r>
              <a:rPr lang="en-US" altLang="zh-CN" dirty="0"/>
              <a:t>3</a:t>
            </a:r>
            <a:r>
              <a:rPr lang="zh-CN" altLang="en-US" dirty="0"/>
              <a:t>个月左右取得武汉保卫战、湖北保卫战决定性成果</a:t>
            </a:r>
            <a:r>
              <a:rPr lang="en-US" altLang="zh-CN" dirty="0"/>
              <a:t>……</a:t>
            </a:r>
            <a:r>
              <a:rPr lang="zh-CN" altLang="en-US" dirty="0"/>
              <a:t>习近平深情地说，从出生仅</a:t>
            </a:r>
            <a:r>
              <a:rPr lang="en-US" altLang="zh-CN" dirty="0"/>
              <a:t>30</a:t>
            </a:r>
            <a:r>
              <a:rPr lang="zh-CN" altLang="en-US" dirty="0"/>
              <a:t>多个小时的婴儿到</a:t>
            </a:r>
            <a:r>
              <a:rPr lang="en-US" altLang="zh-CN" dirty="0"/>
              <a:t>100</a:t>
            </a:r>
            <a:r>
              <a:rPr lang="zh-CN" altLang="en-US" dirty="0"/>
              <a:t>多岁的老人，从在华外国留学生到来华外国人员，每一个生命都得到全力护佑，人的生命、人的价值、人的尊严得到悉心呵护。他引用“人民英雄”张定宇的话：“我必须跑得更快，才能从病毒手里抢回更多病人。”这是中国人与时间赛跑、以生命赴使命的决心</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4400" dirty="0"/>
              <a:t>“坚持以人民为中心的发展思想”是根本立场</a:t>
            </a:r>
          </a:p>
        </p:txBody>
      </p:sp>
      <p:sp>
        <p:nvSpPr>
          <p:cNvPr id="5" name="内容占位符 4"/>
          <p:cNvSpPr>
            <a:spLocks noGrp="1"/>
          </p:cNvSpPr>
          <p:nvPr>
            <p:ph idx="1"/>
          </p:nvPr>
        </p:nvSpPr>
        <p:spPr>
          <a:xfrm>
            <a:off x="720436" y="2421923"/>
            <a:ext cx="11042073" cy="7114073"/>
          </a:xfrm>
        </p:spPr>
        <p:txBody>
          <a:bodyPr/>
          <a:lstStyle/>
          <a:p>
            <a:pPr>
              <a:spcBef>
                <a:spcPts val="1800"/>
              </a:spcBef>
            </a:pPr>
            <a:r>
              <a:rPr lang="zh-CN" altLang="en-US" sz="3400" dirty="0"/>
              <a:t>目前，一些国家的疫情仍在蔓延起伏，而中国已经做到了防疫常态化：一旦局部地区出现散发病例或聚集性疫情，都能迅速得到控制</a:t>
            </a:r>
          </a:p>
          <a:p>
            <a:pPr>
              <a:spcBef>
                <a:spcPts val="1800"/>
              </a:spcBef>
            </a:pPr>
            <a:r>
              <a:rPr lang="zh-CN" altLang="en-US" sz="3400" dirty="0"/>
              <a:t>正如习近平所说，“这次应对新冠肺炎疫情全球大流行，各国的领导力和制度优越性如何，高下立判。”疫情防控和经济恢复都走在全球最前列，显示出中国的强大修复能力和旺盛生机活力</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flipH="1">
            <a:off x="7228088" y="2853531"/>
            <a:ext cx="3156587" cy="588645"/>
            <a:chOff x="4003" y="1596"/>
            <a:chExt cx="4682" cy="618"/>
          </a:xfrm>
        </p:grpSpPr>
        <p:sp>
          <p:nvSpPr>
            <p:cNvPr id="40" name="直接连接符 39"/>
            <p:cNvSpPr/>
            <p:nvPr/>
          </p:nvSpPr>
          <p:spPr>
            <a:xfrm>
              <a:off x="4003" y="1596"/>
              <a:ext cx="4682"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42" name="直接连接符 41"/>
            <p:cNvSpPr/>
            <p:nvPr/>
          </p:nvSpPr>
          <p:spPr>
            <a:xfrm>
              <a:off x="5086" y="1917"/>
              <a:ext cx="3486"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44" name="直接连接符 43"/>
            <p:cNvSpPr/>
            <p:nvPr/>
          </p:nvSpPr>
          <p:spPr>
            <a:xfrm>
              <a:off x="5946" y="2214"/>
              <a:ext cx="2513"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grpSp>
      <p:grpSp>
        <p:nvGrpSpPr>
          <p:cNvPr id="49" name="组合 48"/>
          <p:cNvGrpSpPr/>
          <p:nvPr/>
        </p:nvGrpSpPr>
        <p:grpSpPr>
          <a:xfrm>
            <a:off x="1982847" y="2853531"/>
            <a:ext cx="2977515" cy="588645"/>
            <a:chOff x="4003" y="1596"/>
            <a:chExt cx="4682" cy="618"/>
          </a:xfrm>
        </p:grpSpPr>
        <p:sp>
          <p:nvSpPr>
            <p:cNvPr id="50" name="直接连接符 49"/>
            <p:cNvSpPr/>
            <p:nvPr/>
          </p:nvSpPr>
          <p:spPr>
            <a:xfrm>
              <a:off x="4003" y="1596"/>
              <a:ext cx="4682"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51" name="直接连接符 50"/>
            <p:cNvSpPr/>
            <p:nvPr/>
          </p:nvSpPr>
          <p:spPr>
            <a:xfrm>
              <a:off x="5086" y="1917"/>
              <a:ext cx="3486"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52" name="直接连接符 51"/>
            <p:cNvSpPr/>
            <p:nvPr/>
          </p:nvSpPr>
          <p:spPr>
            <a:xfrm>
              <a:off x="5946" y="2214"/>
              <a:ext cx="2513"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grpSp>
      <p:sp>
        <p:nvSpPr>
          <p:cNvPr id="2" name="文本框 1"/>
          <p:cNvSpPr txBox="1"/>
          <p:nvPr/>
        </p:nvSpPr>
        <p:spPr>
          <a:xfrm>
            <a:off x="3951810" y="2313188"/>
            <a:ext cx="4275773" cy="1631216"/>
          </a:xfrm>
          <a:prstGeom prst="rect">
            <a:avLst/>
          </a:prstGeom>
          <a:noFill/>
        </p:spPr>
        <p:txBody>
          <a:bodyPr>
            <a:spAutoFit/>
          </a:bodyPr>
          <a:lstStyle>
            <a:defPPr>
              <a:defRPr lang="zh-CN"/>
            </a:defPPr>
            <a:lvl1pPr algn="ctr" defTabSz="914400">
              <a:defRPr sz="13800">
                <a:gradFill>
                  <a:gsLst>
                    <a:gs pos="92000">
                      <a:srgbClr val="E9080B"/>
                    </a:gs>
                    <a:gs pos="75000">
                      <a:srgbClr val="DE0000"/>
                    </a:gs>
                    <a:gs pos="0">
                      <a:srgbClr val="581C1C"/>
                    </a:gs>
                  </a:gsLst>
                  <a:lin ang="16200000" scaled="1"/>
                </a:gradFill>
                <a:latin typeface="汉仪许静行楷简" charset="-122"/>
                <a:ea typeface="汉仪许静行楷简" charset="-122"/>
                <a:cs typeface="汉仪旗黑-55简" charset="-128"/>
              </a:defRPr>
            </a:lvl1pPr>
            <a:lvl2pPr defTabSz="914400"/>
            <a:lvl3pPr defTabSz="914400"/>
            <a:lvl4pPr defTabSz="914400"/>
            <a:lvl5pPr defTabSz="914400"/>
            <a:lvl6pPr defTabSz="914400"/>
            <a:lvl7pPr defTabSz="914400"/>
            <a:lvl8pPr defTabSz="914400"/>
            <a:lvl9pPr defTabSz="914400"/>
          </a:lstStyle>
          <a:p>
            <a:pPr fontAlgn="auto">
              <a:buFontTx/>
              <a:buNone/>
            </a:pPr>
            <a:r>
              <a:rPr lang="en-US" altLang="zh-CN" sz="10000" b="1" noProof="1">
                <a:gradFill flip="none" rotWithShape="1">
                  <a:gsLst>
                    <a:gs pos="0">
                      <a:srgbClr val="B31D24"/>
                    </a:gs>
                    <a:gs pos="100000">
                      <a:srgbClr val="EF351C"/>
                    </a:gs>
                  </a:gsLst>
                  <a:lin ang="5400000" scaled="1"/>
                  <a:tileRect/>
                </a:gradFill>
                <a:effectLst>
                  <a:outerShdw blurRad="38100" dist="38100" dir="2700000" algn="tl">
                    <a:srgbClr val="000000">
                      <a:alpha val="43137"/>
                    </a:srgbClr>
                  </a:outerShdw>
                </a:effectLst>
                <a:latin typeface="汉仪文黑-55简" panose="00020600040101010101" charset="-122"/>
                <a:ea typeface="汉仪文黑-55简" panose="00020600040101010101" charset="-122"/>
                <a:cs typeface="思源黑体 CN Normal" panose="020B0400000000000000" charset="-122"/>
                <a:sym typeface="+mn-ea"/>
              </a:rPr>
              <a:t>03</a:t>
            </a:r>
          </a:p>
        </p:txBody>
      </p:sp>
      <p:sp>
        <p:nvSpPr>
          <p:cNvPr id="7179" name="文本框 2"/>
          <p:cNvSpPr txBox="1">
            <a:spLocks noChangeArrowheads="1"/>
          </p:cNvSpPr>
          <p:nvPr/>
        </p:nvSpPr>
        <p:spPr bwMode="auto">
          <a:xfrm>
            <a:off x="1952273" y="4274419"/>
            <a:ext cx="8272463" cy="257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25000"/>
              </a:lnSpc>
            </a:pPr>
            <a:r>
              <a:rPr lang="zh-CN" altLang="en-US" sz="4400" b="1" dirty="0">
                <a:solidFill>
                  <a:srgbClr val="C00000"/>
                </a:solidFill>
                <a:latin typeface="+mn-ea"/>
                <a:ea typeface="+mn-ea"/>
                <a:sym typeface="微软雅黑" panose="020B0503020204020204" pitchFamily="34" charset="-122"/>
              </a:rPr>
              <a:t>坚持知行合一，把党的二十大</a:t>
            </a:r>
          </a:p>
          <a:p>
            <a:pPr algn="ctr">
              <a:lnSpc>
                <a:spcPct val="125000"/>
              </a:lnSpc>
            </a:pPr>
            <a:r>
              <a:rPr lang="zh-CN" altLang="en-US" sz="4400" b="1" dirty="0">
                <a:solidFill>
                  <a:srgbClr val="C00000"/>
                </a:solidFill>
                <a:latin typeface="+mn-ea"/>
                <a:ea typeface="+mn-ea"/>
                <a:sym typeface="微软雅黑" panose="020B0503020204020204" pitchFamily="34" charset="-122"/>
              </a:rPr>
              <a:t>决策部署贯彻落实到推动新时代首都社区卫生高质量发展中去</a:t>
            </a:r>
          </a:p>
        </p:txBody>
      </p:sp>
      <p:sp>
        <p:nvSpPr>
          <p:cNvPr id="5" name="五角星 4"/>
          <p:cNvSpPr/>
          <p:nvPr/>
        </p:nvSpPr>
        <p:spPr>
          <a:xfrm>
            <a:off x="972225" y="5022506"/>
            <a:ext cx="1007268" cy="1007270"/>
          </a:xfrm>
          <a:prstGeom prst="star5">
            <a:avLst/>
          </a:prstGeom>
          <a:gradFill>
            <a:gsLst>
              <a:gs pos="96000">
                <a:srgbClr val="F1321A"/>
              </a:gs>
              <a:gs pos="0">
                <a:srgbClr val="CE182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4050" noProof="1">
              <a:latin typeface="黑体" panose="02010609060101010101" charset="-122"/>
              <a:ea typeface="黑体" panose="02010609060101010101" charset="-122"/>
              <a:sym typeface="黑体" panose="02010609060101010101" charset="-122"/>
            </a:endParaRPr>
          </a:p>
        </p:txBody>
      </p:sp>
      <p:sp>
        <p:nvSpPr>
          <p:cNvPr id="6" name="五角星 5"/>
          <p:cNvSpPr/>
          <p:nvPr/>
        </p:nvSpPr>
        <p:spPr>
          <a:xfrm>
            <a:off x="10384675" y="5022506"/>
            <a:ext cx="1009650" cy="1007270"/>
          </a:xfrm>
          <a:prstGeom prst="star5">
            <a:avLst/>
          </a:prstGeom>
          <a:gradFill>
            <a:gsLst>
              <a:gs pos="96000">
                <a:srgbClr val="F1321A"/>
              </a:gs>
              <a:gs pos="0">
                <a:srgbClr val="CE182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4050" noProof="1">
              <a:latin typeface="黑体" panose="02010609060101010101" charset="-122"/>
              <a:ea typeface="黑体" panose="02010609060101010101" charset="-122"/>
              <a:sym typeface="黑体" panose="02010609060101010101"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建设和管理好首都</a:t>
            </a:r>
          </a:p>
        </p:txBody>
      </p:sp>
      <p:sp>
        <p:nvSpPr>
          <p:cNvPr id="6" name="内容占位符 5"/>
          <p:cNvSpPr>
            <a:spLocks noGrp="1"/>
          </p:cNvSpPr>
          <p:nvPr>
            <p:ph idx="1"/>
          </p:nvPr>
        </p:nvSpPr>
        <p:spPr>
          <a:xfrm>
            <a:off x="720436" y="1700463"/>
            <a:ext cx="11407396" cy="7835534"/>
          </a:xfrm>
        </p:spPr>
        <p:txBody>
          <a:bodyPr/>
          <a:lstStyle/>
          <a:p>
            <a:pPr>
              <a:spcBef>
                <a:spcPts val="1200"/>
              </a:spcBef>
            </a:pPr>
            <a:r>
              <a:rPr lang="zh-CN" altLang="en-US" sz="2800" spc="-150" dirty="0"/>
              <a:t>“建设和管理好首都，是国家治理体系和治理能力现代化的重要内容。”党的十八大以来，习近平总书记先后</a:t>
            </a:r>
            <a:r>
              <a:rPr lang="en-US" altLang="zh-CN" sz="2800" spc="-150" dirty="0"/>
              <a:t>10</a:t>
            </a:r>
            <a:r>
              <a:rPr lang="zh-CN" altLang="en-US" sz="2800" spc="-150" dirty="0"/>
              <a:t>次考察北京，</a:t>
            </a:r>
            <a:r>
              <a:rPr lang="en-US" altLang="zh-CN" sz="2800" spc="-150" dirty="0"/>
              <a:t>18</a:t>
            </a:r>
            <a:r>
              <a:rPr lang="zh-CN" altLang="en-US" sz="2800" spc="-150" dirty="0"/>
              <a:t>次对北京工作发表重要讲话，深刻回答了“建设一个什么样的首都，怎样建设首都”这一重大时代课题，为做好新时代首都工作提供了根本遵循</a:t>
            </a:r>
          </a:p>
          <a:p>
            <a:pPr>
              <a:spcBef>
                <a:spcPts val="1200"/>
              </a:spcBef>
            </a:pPr>
            <a:r>
              <a:rPr lang="zh-CN" altLang="en-US" sz="2800" spc="-150" dirty="0"/>
              <a:t>走进胡同深处问民生，为首都历史名城保护把脉定向；擘画京津冀协同发展战略，重塑“一核两翼”空间格局；提出建设千年之城，为北京城市副中心建设定调领航</a:t>
            </a:r>
            <a:r>
              <a:rPr lang="en-US" altLang="zh-CN" sz="2800" spc="-150" dirty="0"/>
              <a:t>……</a:t>
            </a:r>
            <a:r>
              <a:rPr lang="zh-CN" altLang="en-US" sz="2800" spc="-150" dirty="0"/>
              <a:t>习近平总书记从调整城市战略定位、京津冀协同发展、疏解非首都功能、建设城市副中心、调整经济结构、治理“大城市病”、做好城市总体规划等各个方面，为推动首都高质量发展指方向、明路径</a:t>
            </a:r>
          </a:p>
          <a:p>
            <a:pPr>
              <a:spcBef>
                <a:spcPts val="1200"/>
              </a:spcBef>
            </a:pPr>
            <a:r>
              <a:rPr lang="zh-CN" altLang="en-US" sz="2800" spc="-150" dirty="0"/>
              <a:t>牢记总书记殷殷嘱托，北京干部群众踔厉奋发，砥砺前行，将总书记重要指示精神化为京华大地的生动实践，奋力开创首都发展更加美好的明天</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坚决做到“两个维护”</a:t>
            </a:r>
          </a:p>
        </p:txBody>
      </p:sp>
      <p:sp>
        <p:nvSpPr>
          <p:cNvPr id="5" name="内容占位符 4"/>
          <p:cNvSpPr>
            <a:spLocks noGrp="1"/>
          </p:cNvSpPr>
          <p:nvPr>
            <p:ph idx="1"/>
          </p:nvPr>
        </p:nvSpPr>
        <p:spPr>
          <a:xfrm>
            <a:off x="720436" y="1700463"/>
            <a:ext cx="11327185" cy="7835534"/>
          </a:xfrm>
        </p:spPr>
        <p:txBody>
          <a:bodyPr/>
          <a:lstStyle/>
          <a:p>
            <a:r>
              <a:rPr lang="zh-CN" altLang="en-US" dirty="0"/>
              <a:t>学习宣传贯彻党的二十大精神，社区卫生机构广大党员干部牢记“看北京首先要从政治上看”，深刻领悟“两个确立”的决定性意义，增强“四个意识”、坚定“四个自信”、做到“两个维护”，以实际行动践行对党忠诚。要紧密结合新时代首都北京发生的历史性变化，结合隆重庆祝中国共产党成立一百周年、中华人民共和国成立七十周年、成功举办北京冬奥会冬残奥会等涉及北京的大事要事，深刻认识到首都工作每前进一步、京华大地的发展变化，都凝结着习近平总书记的亲切关怀和殷殷教诲，只要有习近平总书记定向引航，我们就有无穷的信心、无尽的力量，就能无往而不胜</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推动新时代首都发展</a:t>
            </a:r>
          </a:p>
        </p:txBody>
      </p:sp>
      <p:sp>
        <p:nvSpPr>
          <p:cNvPr id="5" name="内容占位符 4"/>
          <p:cNvSpPr>
            <a:spLocks noGrp="1"/>
          </p:cNvSpPr>
          <p:nvPr>
            <p:ph idx="1"/>
          </p:nvPr>
        </p:nvSpPr>
        <p:spPr/>
        <p:txBody>
          <a:bodyPr/>
          <a:lstStyle/>
          <a:p>
            <a:pPr>
              <a:spcBef>
                <a:spcPts val="1800"/>
              </a:spcBef>
            </a:pPr>
            <a:r>
              <a:rPr lang="zh-CN" altLang="en-US" dirty="0"/>
              <a:t>要牢牢把握首都城市战略定位，大力加强“四个中心”功能建设、提高“四个服务”水平。要主动服务和融入新发展格局，坚持“五子”联动，一体推进国际科技创新中心建设、“两区”建设、全球数字经济标杆城市建设、以供给侧结构性改革创造新需求、以疏解北京非首都功能为“牛鼻子”推进京津冀协同发展，持续提升高质量发展水平</a:t>
            </a:r>
          </a:p>
          <a:p>
            <a:pPr>
              <a:spcBef>
                <a:spcPts val="1800"/>
              </a:spcBef>
            </a:pPr>
            <a:r>
              <a:rPr lang="zh-CN" altLang="en-US" dirty="0"/>
              <a:t>要切实做好新冠肺炎疫情防控工作，落实党中央“疫情要防住、经济要稳住、发展要安全”的明确要求，坚决筑牢疫情防控屏障，最大限度保护人民生命安全和身体健康</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防范化解风险挑战</a:t>
            </a:r>
          </a:p>
        </p:txBody>
      </p:sp>
      <p:sp>
        <p:nvSpPr>
          <p:cNvPr id="8" name="内容占位符 7"/>
          <p:cNvSpPr>
            <a:spLocks noGrp="1"/>
          </p:cNvSpPr>
          <p:nvPr>
            <p:ph idx="1"/>
          </p:nvPr>
        </p:nvSpPr>
        <p:spPr/>
        <p:txBody>
          <a:bodyPr/>
          <a:lstStyle/>
          <a:p>
            <a:pPr>
              <a:spcBef>
                <a:spcPts val="1200"/>
              </a:spcBef>
            </a:pPr>
            <a:r>
              <a:rPr lang="zh-CN" altLang="en-US" sz="2800" dirty="0"/>
              <a:t> 要加强斗争精神和斗争本领养成，着力增强防风险、迎挑战、抗打压能力，主动识变应变求变，主动防范化解风险，依靠顽强斗争打开事业发展新天地。北京作为首都，始终处在防范化解重大风险的前沿阵地和风口浪尖上，必须时刻牢记“首都稳、全国稳”，坚持底线思维，增强忧患意识，把维护政治安全摆在首位，建设平安北京守住不发生系统性风险底线，坚决维护首都和谐稳定大局</a:t>
            </a:r>
          </a:p>
          <a:p>
            <a:pPr marL="0" indent="0">
              <a:spcBef>
                <a:spcPts val="1200"/>
              </a:spcBef>
              <a:buNone/>
            </a:pPr>
            <a:endParaRPr lang="zh-CN" altLang="en-US" sz="2800" dirty="0"/>
          </a:p>
          <a:p>
            <a:pPr>
              <a:spcBef>
                <a:spcPts val="1200"/>
              </a:spcBef>
            </a:pPr>
            <a:r>
              <a:rPr lang="zh-CN" altLang="en-US" sz="2800" dirty="0"/>
              <a:t>    要推动全面从严治党向纵深发展，保持战略定力，始终绷紧从严从紧这根弦，不断解决党内存在的突出矛盾和深层次问题。要坚持严的主基调不动摇，着力加强干部队伍建设，扎实推进基层党组织建设，持续加强作风建设，一体推进不敢腐、不能腐、不想腐，压紧压实全面从严治党主体责任</a:t>
            </a:r>
          </a:p>
        </p:txBody>
      </p:sp>
      <p:sp>
        <p:nvSpPr>
          <p:cNvPr id="11" name="标题 5"/>
          <p:cNvSpPr txBox="1"/>
          <p:nvPr/>
        </p:nvSpPr>
        <p:spPr>
          <a:xfrm>
            <a:off x="720436" y="5449117"/>
            <a:ext cx="12376140" cy="1344933"/>
          </a:xfrm>
          <a:prstGeom prst="rect">
            <a:avLst/>
          </a:prstGeom>
        </p:spPr>
        <p:txBody>
          <a:bodyPr vert="horz" lIns="91440" tIns="45720" rIns="91440" bIns="45720" rtlCol="0" anchor="ctr">
            <a:normAutofit/>
          </a:bodyPr>
          <a:lstStyle>
            <a:lvl1pPr marL="0" algn="l" defTabSz="1371600" rtl="0" eaLnBrk="1" latinLnBrk="0" hangingPunct="1">
              <a:lnSpc>
                <a:spcPct val="100000"/>
              </a:lnSpc>
              <a:spcBef>
                <a:spcPct val="0"/>
              </a:spcBef>
              <a:buNone/>
              <a:defRPr sz="4400" b="1" kern="1200" spc="-100" baseline="0">
                <a:solidFill>
                  <a:srgbClr val="C00000"/>
                </a:solidFill>
                <a:latin typeface="+mj-lt"/>
                <a:ea typeface="+mj-ea"/>
                <a:cs typeface="+mj-cs"/>
              </a:defRPr>
            </a:lvl1pPr>
          </a:lstStyle>
          <a:p>
            <a:r>
              <a:rPr lang="zh-CN" altLang="en-US" dirty="0"/>
              <a:t>坚定不移全面从严治党</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flipH="1">
            <a:off x="7228088" y="2853531"/>
            <a:ext cx="3156587" cy="588645"/>
            <a:chOff x="4003" y="1596"/>
            <a:chExt cx="4682" cy="618"/>
          </a:xfrm>
        </p:grpSpPr>
        <p:sp>
          <p:nvSpPr>
            <p:cNvPr id="40" name="直接连接符 39"/>
            <p:cNvSpPr/>
            <p:nvPr/>
          </p:nvSpPr>
          <p:spPr>
            <a:xfrm>
              <a:off x="4003" y="1596"/>
              <a:ext cx="4682"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42" name="直接连接符 41"/>
            <p:cNvSpPr/>
            <p:nvPr/>
          </p:nvSpPr>
          <p:spPr>
            <a:xfrm>
              <a:off x="5086" y="1917"/>
              <a:ext cx="3486"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44" name="直接连接符 43"/>
            <p:cNvSpPr/>
            <p:nvPr/>
          </p:nvSpPr>
          <p:spPr>
            <a:xfrm>
              <a:off x="5946" y="2214"/>
              <a:ext cx="2513"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grpSp>
      <p:grpSp>
        <p:nvGrpSpPr>
          <p:cNvPr id="49" name="组合 48"/>
          <p:cNvGrpSpPr/>
          <p:nvPr/>
        </p:nvGrpSpPr>
        <p:grpSpPr>
          <a:xfrm>
            <a:off x="1982847" y="2853531"/>
            <a:ext cx="2977515" cy="588645"/>
            <a:chOff x="4003" y="1596"/>
            <a:chExt cx="4682" cy="618"/>
          </a:xfrm>
        </p:grpSpPr>
        <p:sp>
          <p:nvSpPr>
            <p:cNvPr id="50" name="直接连接符 49"/>
            <p:cNvSpPr/>
            <p:nvPr/>
          </p:nvSpPr>
          <p:spPr>
            <a:xfrm>
              <a:off x="4003" y="1596"/>
              <a:ext cx="4682"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51" name="直接连接符 50"/>
            <p:cNvSpPr/>
            <p:nvPr/>
          </p:nvSpPr>
          <p:spPr>
            <a:xfrm>
              <a:off x="5086" y="1917"/>
              <a:ext cx="3486"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52" name="直接连接符 51"/>
            <p:cNvSpPr/>
            <p:nvPr/>
          </p:nvSpPr>
          <p:spPr>
            <a:xfrm>
              <a:off x="5946" y="2214"/>
              <a:ext cx="2513"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grpSp>
      <p:sp>
        <p:nvSpPr>
          <p:cNvPr id="2" name="文本框 1"/>
          <p:cNvSpPr txBox="1"/>
          <p:nvPr/>
        </p:nvSpPr>
        <p:spPr>
          <a:xfrm>
            <a:off x="3951810" y="2313188"/>
            <a:ext cx="4275773" cy="1631216"/>
          </a:xfrm>
          <a:prstGeom prst="rect">
            <a:avLst/>
          </a:prstGeom>
          <a:noFill/>
        </p:spPr>
        <p:txBody>
          <a:bodyPr>
            <a:spAutoFit/>
          </a:bodyPr>
          <a:lstStyle>
            <a:defPPr>
              <a:defRPr lang="zh-CN"/>
            </a:defPPr>
            <a:lvl1pPr algn="ctr" defTabSz="914400">
              <a:defRPr sz="13800">
                <a:gradFill>
                  <a:gsLst>
                    <a:gs pos="92000">
                      <a:srgbClr val="E9080B"/>
                    </a:gs>
                    <a:gs pos="75000">
                      <a:srgbClr val="DE0000"/>
                    </a:gs>
                    <a:gs pos="0">
                      <a:srgbClr val="581C1C"/>
                    </a:gs>
                  </a:gsLst>
                  <a:lin ang="16200000" scaled="1"/>
                </a:gradFill>
                <a:latin typeface="汉仪许静行楷简" charset="-122"/>
                <a:ea typeface="汉仪许静行楷简" charset="-122"/>
                <a:cs typeface="汉仪旗黑-55简" charset="-128"/>
              </a:defRPr>
            </a:lvl1pPr>
            <a:lvl2pPr defTabSz="914400"/>
            <a:lvl3pPr defTabSz="914400"/>
            <a:lvl4pPr defTabSz="914400"/>
            <a:lvl5pPr defTabSz="914400"/>
            <a:lvl6pPr defTabSz="914400"/>
            <a:lvl7pPr defTabSz="914400"/>
            <a:lvl8pPr defTabSz="914400"/>
            <a:lvl9pPr defTabSz="914400"/>
          </a:lstStyle>
          <a:p>
            <a:pPr fontAlgn="auto">
              <a:buFontTx/>
              <a:buNone/>
            </a:pPr>
            <a:r>
              <a:rPr lang="en-US" altLang="zh-CN" sz="10000" b="1" noProof="1">
                <a:gradFill flip="none" rotWithShape="1">
                  <a:gsLst>
                    <a:gs pos="0">
                      <a:srgbClr val="B31D24"/>
                    </a:gs>
                    <a:gs pos="100000">
                      <a:srgbClr val="EF351C"/>
                    </a:gs>
                  </a:gsLst>
                  <a:lin ang="5400000" scaled="1"/>
                  <a:tileRect/>
                </a:gradFill>
                <a:effectLst>
                  <a:outerShdw blurRad="38100" dist="38100" dir="2700000" algn="tl">
                    <a:srgbClr val="000000">
                      <a:alpha val="43137"/>
                    </a:srgbClr>
                  </a:outerShdw>
                </a:effectLst>
                <a:latin typeface="汉仪文黑-55简" panose="00020600040101010101" charset="-122"/>
                <a:ea typeface="汉仪文黑-55简" panose="00020600040101010101" charset="-122"/>
                <a:cs typeface="思源黑体 CN Normal" panose="020B0400000000000000" charset="-122"/>
                <a:sym typeface="+mn-ea"/>
              </a:rPr>
              <a:t>01</a:t>
            </a:r>
          </a:p>
        </p:txBody>
      </p:sp>
      <p:sp>
        <p:nvSpPr>
          <p:cNvPr id="7179" name="文本框 2"/>
          <p:cNvSpPr txBox="1">
            <a:spLocks noChangeArrowheads="1"/>
          </p:cNvSpPr>
          <p:nvPr/>
        </p:nvSpPr>
        <p:spPr bwMode="auto">
          <a:xfrm>
            <a:off x="1953464" y="4589859"/>
            <a:ext cx="8272463" cy="1872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25000"/>
              </a:lnSpc>
            </a:pPr>
            <a:r>
              <a:rPr lang="zh-CN" altLang="en-US" sz="4800" b="1" dirty="0">
                <a:solidFill>
                  <a:srgbClr val="C00000"/>
                </a:solidFill>
                <a:latin typeface="+mn-ea"/>
                <a:ea typeface="+mn-ea"/>
                <a:sym typeface="微软雅黑" panose="020B0503020204020204" pitchFamily="34" charset="-122"/>
              </a:rPr>
              <a:t>充分认识学习宣传贯彻</a:t>
            </a:r>
            <a:endParaRPr lang="en-US" altLang="zh-CN" sz="4800" b="1" dirty="0">
              <a:solidFill>
                <a:srgbClr val="C00000"/>
              </a:solidFill>
              <a:latin typeface="+mn-ea"/>
              <a:ea typeface="+mn-ea"/>
              <a:sym typeface="微软雅黑" panose="020B0503020204020204" pitchFamily="34" charset="-122"/>
            </a:endParaRPr>
          </a:p>
          <a:p>
            <a:pPr algn="ctr">
              <a:lnSpc>
                <a:spcPct val="125000"/>
              </a:lnSpc>
            </a:pPr>
            <a:r>
              <a:rPr lang="zh-CN" altLang="en-US" sz="4800" b="1" dirty="0">
                <a:solidFill>
                  <a:srgbClr val="C00000"/>
                </a:solidFill>
                <a:latin typeface="+mn-ea"/>
                <a:ea typeface="+mn-ea"/>
                <a:sym typeface="微软雅黑" panose="020B0503020204020204" pitchFamily="34" charset="-122"/>
              </a:rPr>
              <a:t>党的二十大精神的重大意义</a:t>
            </a:r>
          </a:p>
        </p:txBody>
      </p:sp>
      <p:sp>
        <p:nvSpPr>
          <p:cNvPr id="5" name="五角星 4"/>
          <p:cNvSpPr/>
          <p:nvPr/>
        </p:nvSpPr>
        <p:spPr>
          <a:xfrm>
            <a:off x="1289891" y="5022506"/>
            <a:ext cx="1007268" cy="1007270"/>
          </a:xfrm>
          <a:prstGeom prst="star5">
            <a:avLst/>
          </a:prstGeom>
          <a:gradFill>
            <a:gsLst>
              <a:gs pos="96000">
                <a:srgbClr val="F1321A"/>
              </a:gs>
              <a:gs pos="0">
                <a:srgbClr val="CE182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4050" noProof="1">
              <a:latin typeface="黑体" panose="02010609060101010101" charset="-122"/>
              <a:ea typeface="黑体" panose="02010609060101010101" charset="-122"/>
              <a:sym typeface="黑体" panose="02010609060101010101" charset="-122"/>
            </a:endParaRPr>
          </a:p>
        </p:txBody>
      </p:sp>
      <p:sp>
        <p:nvSpPr>
          <p:cNvPr id="6" name="五角星 5"/>
          <p:cNvSpPr/>
          <p:nvPr/>
        </p:nvSpPr>
        <p:spPr>
          <a:xfrm>
            <a:off x="9879850" y="5022506"/>
            <a:ext cx="1009650" cy="1007270"/>
          </a:xfrm>
          <a:prstGeom prst="star5">
            <a:avLst/>
          </a:prstGeom>
          <a:gradFill>
            <a:gsLst>
              <a:gs pos="96000">
                <a:srgbClr val="F1321A"/>
              </a:gs>
              <a:gs pos="0">
                <a:srgbClr val="CE182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4050" noProof="1">
              <a:latin typeface="黑体" panose="02010609060101010101" charset="-122"/>
              <a:ea typeface="黑体" panose="02010609060101010101" charset="-122"/>
              <a:sym typeface="黑体" panose="0201060906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7" name="图片 8"/>
          <p:cNvPicPr>
            <a:picLocks noChangeAspect="1" noChangeArrowheads="1"/>
          </p:cNvPicPr>
          <p:nvPr/>
        </p:nvPicPr>
        <p:blipFill rotWithShape="1">
          <a:blip r:embed="rId2">
            <a:extLst>
              <a:ext uri="{28A0092B-C50C-407E-A947-70E740481C1C}">
                <a14:useLocalDpi xmlns:a14="http://schemas.microsoft.com/office/drawing/2010/main" val="0"/>
              </a:ext>
            </a:extLst>
          </a:blip>
          <a:srcRect r="998" b="7079"/>
          <a:stretch/>
        </p:blipFill>
        <p:spPr bwMode="auto">
          <a:xfrm>
            <a:off x="7684316" y="2767912"/>
            <a:ext cx="4496033" cy="3985633"/>
          </a:xfrm>
          <a:prstGeom prst="rect">
            <a:avLst/>
          </a:prstGeom>
          <a:noFill/>
          <a:ln>
            <a:noFill/>
          </a:ln>
          <a:effectLst>
            <a:softEdge rad="508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6"/>
          <p:cNvSpPr txBox="1">
            <a:spLocks noChangeArrowheads="1"/>
          </p:cNvSpPr>
          <p:nvPr/>
        </p:nvSpPr>
        <p:spPr>
          <a:xfrm>
            <a:off x="720436" y="2024788"/>
            <a:ext cx="13811110" cy="8066088"/>
          </a:xfrm>
          <a:prstGeom prst="rect">
            <a:avLst/>
          </a:prstGeom>
          <a:noFill/>
        </p:spPr>
        <p:txBody>
          <a:bodyPr lIns="102870" tIns="51435" rIns="102870" bIns="51435"/>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lang="zh-CN" sz="1600" kern="1200">
                <a:solidFill>
                  <a:schemeClr val="bg1">
                    <a:lumMod val="50000"/>
                  </a:schemeClr>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lang="zh-CN" sz="1400" kern="1200">
                <a:solidFill>
                  <a:schemeClr val="bg1">
                    <a:lumMod val="50000"/>
                  </a:schemeClr>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lang="zh-CN" sz="1200" kern="1200">
                <a:solidFill>
                  <a:schemeClr val="bg1">
                    <a:lumMod val="50000"/>
                  </a:schemeClr>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lang="zh-CN" sz="1100" kern="1200">
                <a:solidFill>
                  <a:schemeClr val="bg1">
                    <a:lumMod val="50000"/>
                  </a:schemeClr>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lang="zh-CN" sz="1100" kern="1200">
                <a:solidFill>
                  <a:schemeClr val="bg1">
                    <a:lumMod val="50000"/>
                  </a:schemeClr>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lang="zh-CN"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lang="zh-CN"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lang="zh-CN"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lang="zh-CN" sz="1800" kern="1200">
                <a:solidFill>
                  <a:schemeClr val="tx1"/>
                </a:solidFill>
                <a:latin typeface="+mn-lt"/>
                <a:ea typeface="+mn-ea"/>
                <a:cs typeface="+mn-cs"/>
              </a:defRPr>
            </a:lvl9pPr>
          </a:lstStyle>
          <a:p>
            <a:pPr>
              <a:lnSpc>
                <a:spcPct val="120000"/>
              </a:lnSpc>
              <a:spcBef>
                <a:spcPts val="0"/>
              </a:spcBef>
              <a:spcAft>
                <a:spcPts val="600"/>
              </a:spcAft>
              <a:defRPr/>
            </a:pPr>
            <a:r>
              <a:rPr altLang="en-US" sz="3200" b="1" dirty="0">
                <a:solidFill>
                  <a:schemeClr val="tx1"/>
                </a:solidFill>
                <a:latin typeface="Times New Roman" panose="02020603050405020304" pitchFamily="18" charset="0"/>
                <a:ea typeface="+mn-ea"/>
                <a:cs typeface="Times New Roman" panose="02020603050405020304" pitchFamily="18" charset="0"/>
              </a:rPr>
              <a:t>常住人口：</a:t>
            </a:r>
            <a:r>
              <a:rPr lang="en-US" altLang="zh-CN" sz="3200" b="1" dirty="0">
                <a:solidFill>
                  <a:srgbClr val="C00000"/>
                </a:solidFill>
                <a:latin typeface="Times New Roman" panose="02020603050405020304" pitchFamily="18" charset="0"/>
                <a:ea typeface="+mn-ea"/>
                <a:cs typeface="Times New Roman" panose="02020603050405020304" pitchFamily="18" charset="0"/>
              </a:rPr>
              <a:t>2188.6</a:t>
            </a:r>
            <a:r>
              <a:rPr altLang="en-US" sz="3200" b="1" dirty="0">
                <a:solidFill>
                  <a:srgbClr val="C00000"/>
                </a:solidFill>
                <a:latin typeface="Times New Roman" panose="02020603050405020304" pitchFamily="18" charset="0"/>
                <a:ea typeface="+mn-ea"/>
                <a:cs typeface="Times New Roman" panose="02020603050405020304" pitchFamily="18" charset="0"/>
              </a:rPr>
              <a:t>万人</a:t>
            </a:r>
            <a:endParaRPr lang="en-US" altLang="zh-CN" sz="3200" b="1" dirty="0">
              <a:solidFill>
                <a:srgbClr val="C00000"/>
              </a:solidFill>
              <a:latin typeface="Times New Roman" panose="02020603050405020304" pitchFamily="18" charset="0"/>
              <a:ea typeface="+mn-ea"/>
              <a:cs typeface="Times New Roman" panose="02020603050405020304" pitchFamily="18" charset="0"/>
            </a:endParaRPr>
          </a:p>
          <a:p>
            <a:pPr>
              <a:lnSpc>
                <a:spcPct val="120000"/>
              </a:lnSpc>
              <a:spcBef>
                <a:spcPts val="0"/>
              </a:spcBef>
              <a:spcAft>
                <a:spcPts val="600"/>
              </a:spcAft>
              <a:defRPr/>
            </a:pPr>
            <a:r>
              <a:rPr altLang="en-US" sz="3200" b="1" dirty="0">
                <a:solidFill>
                  <a:schemeClr val="tx1"/>
                </a:solidFill>
                <a:latin typeface="Times New Roman" panose="02020603050405020304" pitchFamily="18" charset="0"/>
                <a:ea typeface="+mn-ea"/>
                <a:cs typeface="Times New Roman" panose="02020603050405020304" pitchFamily="18" charset="0"/>
              </a:rPr>
              <a:t>所辖行政区：</a:t>
            </a:r>
            <a:r>
              <a:rPr lang="en-US" altLang="zh-CN" sz="3200" b="1" dirty="0">
                <a:solidFill>
                  <a:srgbClr val="C00000"/>
                </a:solidFill>
                <a:latin typeface="Times New Roman" panose="02020603050405020304" pitchFamily="18" charset="0"/>
                <a:ea typeface="+mn-ea"/>
                <a:cs typeface="Times New Roman" panose="02020603050405020304" pitchFamily="18" charset="0"/>
              </a:rPr>
              <a:t>16</a:t>
            </a:r>
            <a:r>
              <a:rPr altLang="en-US" sz="3200" b="1" dirty="0">
                <a:solidFill>
                  <a:srgbClr val="C00000"/>
                </a:solidFill>
                <a:latin typeface="Times New Roman" panose="02020603050405020304" pitchFamily="18" charset="0"/>
                <a:ea typeface="+mn-ea"/>
                <a:cs typeface="Times New Roman" panose="02020603050405020304" pitchFamily="18" charset="0"/>
              </a:rPr>
              <a:t>个</a:t>
            </a:r>
            <a:endParaRPr lang="en-US" altLang="zh-CN" sz="3200" b="1" dirty="0">
              <a:solidFill>
                <a:srgbClr val="C00000"/>
              </a:solidFill>
              <a:latin typeface="Times New Roman" panose="02020603050405020304" pitchFamily="18" charset="0"/>
              <a:ea typeface="+mn-ea"/>
              <a:cs typeface="Times New Roman" panose="02020603050405020304" pitchFamily="18" charset="0"/>
            </a:endParaRPr>
          </a:p>
          <a:p>
            <a:pPr>
              <a:lnSpc>
                <a:spcPct val="120000"/>
              </a:lnSpc>
              <a:spcBef>
                <a:spcPts val="0"/>
              </a:spcBef>
              <a:spcAft>
                <a:spcPts val="600"/>
              </a:spcAft>
              <a:defRPr/>
            </a:pPr>
            <a:r>
              <a:rPr altLang="en-US" sz="3200" b="1" dirty="0">
                <a:solidFill>
                  <a:schemeClr val="tx1"/>
                </a:solidFill>
                <a:latin typeface="Times New Roman" panose="02020603050405020304" pitchFamily="18" charset="0"/>
                <a:ea typeface="+mn-ea"/>
                <a:cs typeface="Times New Roman" panose="02020603050405020304" pitchFamily="18" charset="0"/>
              </a:rPr>
              <a:t>社区机构： 社区卫生服务中心</a:t>
            </a:r>
            <a:r>
              <a:rPr lang="en-US" altLang="zh-CN" sz="3200" b="1" dirty="0">
                <a:solidFill>
                  <a:srgbClr val="C00000"/>
                </a:solidFill>
                <a:latin typeface="Times New Roman" panose="02020603050405020304" pitchFamily="18" charset="0"/>
                <a:ea typeface="+mn-ea"/>
                <a:cs typeface="Times New Roman" panose="02020603050405020304" pitchFamily="18" charset="0"/>
              </a:rPr>
              <a:t>349</a:t>
            </a:r>
            <a:r>
              <a:rPr altLang="en-US" sz="3200" b="1" dirty="0">
                <a:solidFill>
                  <a:srgbClr val="C00000"/>
                </a:solidFill>
                <a:latin typeface="Times New Roman" panose="02020603050405020304" pitchFamily="18" charset="0"/>
                <a:ea typeface="+mn-ea"/>
                <a:cs typeface="Times New Roman" panose="02020603050405020304" pitchFamily="18" charset="0"/>
              </a:rPr>
              <a:t>家</a:t>
            </a:r>
            <a:endParaRPr lang="en-US" altLang="zh-CN" sz="3200" b="1" dirty="0">
              <a:solidFill>
                <a:schemeClr val="tx1"/>
              </a:solidFill>
              <a:latin typeface="Times New Roman" panose="02020603050405020304" pitchFamily="18" charset="0"/>
              <a:ea typeface="+mn-ea"/>
              <a:cs typeface="Times New Roman" panose="02020603050405020304" pitchFamily="18" charset="0"/>
            </a:endParaRPr>
          </a:p>
          <a:p>
            <a:pPr>
              <a:lnSpc>
                <a:spcPct val="120000"/>
              </a:lnSpc>
              <a:spcBef>
                <a:spcPts val="0"/>
              </a:spcBef>
              <a:spcAft>
                <a:spcPts val="600"/>
              </a:spcAft>
              <a:defRPr/>
            </a:pPr>
            <a:r>
              <a:rPr altLang="en-US" sz="3200" b="1" dirty="0">
                <a:solidFill>
                  <a:schemeClr val="tx1"/>
                </a:solidFill>
                <a:latin typeface="Times New Roman" panose="02020603050405020304" pitchFamily="18" charset="0"/>
                <a:ea typeface="+mn-ea"/>
                <a:cs typeface="Times New Roman" panose="02020603050405020304" pitchFamily="18" charset="0"/>
              </a:rPr>
              <a:t>                     社区卫生服务站</a:t>
            </a:r>
            <a:r>
              <a:rPr lang="en-US" altLang="zh-CN" sz="3200" b="1" dirty="0">
                <a:solidFill>
                  <a:srgbClr val="C00000"/>
                </a:solidFill>
                <a:latin typeface="Times New Roman" panose="02020603050405020304" pitchFamily="18" charset="0"/>
                <a:ea typeface="+mn-ea"/>
                <a:cs typeface="Times New Roman" panose="02020603050405020304" pitchFamily="18" charset="0"/>
              </a:rPr>
              <a:t>1628</a:t>
            </a:r>
            <a:r>
              <a:rPr altLang="en-US" sz="3200" b="1" dirty="0">
                <a:solidFill>
                  <a:srgbClr val="C00000"/>
                </a:solidFill>
                <a:latin typeface="Times New Roman" panose="02020603050405020304" pitchFamily="18" charset="0"/>
                <a:ea typeface="+mn-ea"/>
                <a:cs typeface="Times New Roman" panose="02020603050405020304" pitchFamily="18" charset="0"/>
              </a:rPr>
              <a:t>家</a:t>
            </a:r>
            <a:endParaRPr lang="en-US" altLang="zh-CN" sz="3200" b="1" dirty="0">
              <a:solidFill>
                <a:schemeClr val="tx1"/>
              </a:solidFill>
              <a:latin typeface="Times New Roman" panose="02020603050405020304" pitchFamily="18" charset="0"/>
              <a:ea typeface="+mn-ea"/>
              <a:cs typeface="Times New Roman" panose="02020603050405020304" pitchFamily="18" charset="0"/>
            </a:endParaRPr>
          </a:p>
          <a:p>
            <a:pPr>
              <a:lnSpc>
                <a:spcPct val="120000"/>
              </a:lnSpc>
              <a:spcBef>
                <a:spcPts val="0"/>
              </a:spcBef>
              <a:spcAft>
                <a:spcPts val="600"/>
              </a:spcAft>
              <a:defRPr/>
            </a:pPr>
            <a:r>
              <a:rPr altLang="en-US" sz="3200" b="1" dirty="0">
                <a:solidFill>
                  <a:schemeClr val="tx1"/>
                </a:solidFill>
                <a:latin typeface="Times New Roman" panose="02020603050405020304" pitchFamily="18" charset="0"/>
                <a:ea typeface="+mn-ea"/>
                <a:cs typeface="Times New Roman" panose="02020603050405020304" pitchFamily="18" charset="0"/>
              </a:rPr>
              <a:t>人力资源： 卫生专业技术人员</a:t>
            </a:r>
            <a:r>
              <a:rPr lang="en-US" altLang="zh-CN" sz="3200" b="1" dirty="0">
                <a:solidFill>
                  <a:srgbClr val="C00000"/>
                </a:solidFill>
                <a:latin typeface="Times New Roman" panose="02020603050405020304" pitchFamily="18" charset="0"/>
                <a:ea typeface="+mn-ea"/>
                <a:cs typeface="Times New Roman" panose="02020603050405020304" pitchFamily="18" charset="0"/>
              </a:rPr>
              <a:t>34821</a:t>
            </a:r>
            <a:r>
              <a:rPr altLang="en-US" sz="3200" b="1" dirty="0">
                <a:solidFill>
                  <a:srgbClr val="C00000"/>
                </a:solidFill>
                <a:latin typeface="Times New Roman" panose="02020603050405020304" pitchFamily="18" charset="0"/>
                <a:ea typeface="+mn-ea"/>
                <a:cs typeface="Times New Roman" panose="02020603050405020304" pitchFamily="18" charset="0"/>
              </a:rPr>
              <a:t>人</a:t>
            </a:r>
            <a:endParaRPr lang="en-US" altLang="zh-CN" sz="3200" b="1" dirty="0">
              <a:solidFill>
                <a:srgbClr val="C00000"/>
              </a:solidFill>
              <a:latin typeface="Times New Roman" panose="02020603050405020304" pitchFamily="18" charset="0"/>
              <a:ea typeface="+mn-ea"/>
              <a:cs typeface="Times New Roman" panose="02020603050405020304" pitchFamily="18" charset="0"/>
            </a:endParaRPr>
          </a:p>
          <a:p>
            <a:pPr>
              <a:lnSpc>
                <a:spcPct val="120000"/>
              </a:lnSpc>
              <a:spcBef>
                <a:spcPts val="0"/>
              </a:spcBef>
              <a:spcAft>
                <a:spcPts val="600"/>
              </a:spcAft>
              <a:defRPr/>
            </a:pPr>
            <a:r>
              <a:rPr altLang="en-US" sz="3200" b="1" dirty="0">
                <a:solidFill>
                  <a:schemeClr val="tx1"/>
                </a:solidFill>
                <a:latin typeface="Times New Roman" panose="02020603050405020304" pitchFamily="18" charset="0"/>
                <a:ea typeface="+mn-ea"/>
                <a:cs typeface="Times New Roman" panose="02020603050405020304" pitchFamily="18" charset="0"/>
              </a:rPr>
              <a:t>                     其中</a:t>
            </a:r>
            <a:r>
              <a:rPr lang="zh-CN" altLang="en-US" sz="3200" b="1" dirty="0">
                <a:solidFill>
                  <a:schemeClr val="tx1"/>
                </a:solidFill>
                <a:latin typeface="Times New Roman" panose="02020603050405020304" pitchFamily="18" charset="0"/>
                <a:ea typeface="+mn-ea"/>
                <a:cs typeface="Times New Roman" panose="02020603050405020304" pitchFamily="18" charset="0"/>
              </a:rPr>
              <a:t>，</a:t>
            </a:r>
            <a:r>
              <a:rPr altLang="en-US" sz="3200" b="1" dirty="0">
                <a:solidFill>
                  <a:srgbClr val="C00000"/>
                </a:solidFill>
                <a:latin typeface="Times New Roman" panose="02020603050405020304" pitchFamily="18" charset="0"/>
                <a:ea typeface="+mn-ea"/>
                <a:cs typeface="Times New Roman" panose="02020603050405020304" pitchFamily="18" charset="0"/>
              </a:rPr>
              <a:t>医生 </a:t>
            </a:r>
            <a:r>
              <a:rPr lang="en-US" altLang="zh-CN" sz="3200" b="1" dirty="0">
                <a:solidFill>
                  <a:srgbClr val="C00000"/>
                </a:solidFill>
                <a:latin typeface="Times New Roman" panose="02020603050405020304" pitchFamily="18" charset="0"/>
                <a:ea typeface="+mn-ea"/>
                <a:cs typeface="Times New Roman" panose="02020603050405020304" pitchFamily="18" charset="0"/>
              </a:rPr>
              <a:t>13988</a:t>
            </a:r>
            <a:r>
              <a:rPr altLang="en-US" sz="3200" b="1" dirty="0">
                <a:solidFill>
                  <a:srgbClr val="C00000"/>
                </a:solidFill>
                <a:latin typeface="Times New Roman" panose="02020603050405020304" pitchFamily="18" charset="0"/>
                <a:ea typeface="+mn-ea"/>
                <a:cs typeface="Times New Roman" panose="02020603050405020304" pitchFamily="18" charset="0"/>
              </a:rPr>
              <a:t>人</a:t>
            </a:r>
            <a:endParaRPr altLang="en-US" sz="3200" b="1" dirty="0">
              <a:solidFill>
                <a:schemeClr val="tx1"/>
              </a:solidFill>
              <a:latin typeface="Times New Roman" panose="02020603050405020304" pitchFamily="18" charset="0"/>
              <a:ea typeface="+mn-ea"/>
              <a:cs typeface="Times New Roman" panose="02020603050405020304" pitchFamily="18" charset="0"/>
            </a:endParaRPr>
          </a:p>
          <a:p>
            <a:pPr>
              <a:lnSpc>
                <a:spcPct val="120000"/>
              </a:lnSpc>
              <a:spcBef>
                <a:spcPts val="0"/>
              </a:spcBef>
              <a:spcAft>
                <a:spcPts val="600"/>
              </a:spcAft>
              <a:defRPr/>
            </a:pPr>
            <a:r>
              <a:rPr altLang="en-US" sz="3200" b="1" dirty="0">
                <a:solidFill>
                  <a:srgbClr val="C00000"/>
                </a:solidFill>
                <a:latin typeface="Times New Roman" panose="02020603050405020304" pitchFamily="18" charset="0"/>
                <a:ea typeface="+mn-ea"/>
                <a:cs typeface="Times New Roman" panose="02020603050405020304" pitchFamily="18" charset="0"/>
              </a:rPr>
              <a:t>                     社区护士 </a:t>
            </a:r>
            <a:r>
              <a:rPr lang="en-US" altLang="zh-CN" sz="3200" b="1" dirty="0">
                <a:solidFill>
                  <a:srgbClr val="C00000"/>
                </a:solidFill>
                <a:latin typeface="Times New Roman" panose="02020603050405020304" pitchFamily="18" charset="0"/>
                <a:ea typeface="+mn-ea"/>
                <a:cs typeface="Times New Roman" panose="02020603050405020304" pitchFamily="18" charset="0"/>
              </a:rPr>
              <a:t>9709</a:t>
            </a:r>
            <a:r>
              <a:rPr altLang="en-US" sz="3200" b="1" dirty="0">
                <a:solidFill>
                  <a:srgbClr val="C00000"/>
                </a:solidFill>
                <a:latin typeface="Times New Roman" panose="02020603050405020304" pitchFamily="18" charset="0"/>
                <a:ea typeface="+mn-ea"/>
                <a:cs typeface="Times New Roman" panose="02020603050405020304" pitchFamily="18" charset="0"/>
              </a:rPr>
              <a:t>人</a:t>
            </a:r>
            <a:endParaRPr lang="en-US" altLang="en-US" sz="3200" b="1" dirty="0">
              <a:solidFill>
                <a:srgbClr val="C00000"/>
              </a:solidFill>
              <a:latin typeface="Times New Roman" panose="02020603050405020304" pitchFamily="18" charset="0"/>
              <a:ea typeface="+mn-ea"/>
              <a:cs typeface="Times New Roman" panose="02020603050405020304" pitchFamily="18" charset="0"/>
            </a:endParaRPr>
          </a:p>
          <a:p>
            <a:pPr>
              <a:lnSpc>
                <a:spcPct val="120000"/>
              </a:lnSpc>
              <a:spcBef>
                <a:spcPts val="0"/>
              </a:spcBef>
              <a:spcAft>
                <a:spcPts val="600"/>
              </a:spcAft>
              <a:defRPr/>
            </a:pPr>
            <a:r>
              <a:rPr altLang="en-US" sz="3200" b="1" dirty="0">
                <a:solidFill>
                  <a:schemeClr val="tx1"/>
                </a:solidFill>
                <a:latin typeface="Times New Roman" panose="02020603050405020304" pitchFamily="18" charset="0"/>
                <a:ea typeface="+mn-ea"/>
                <a:cs typeface="Times New Roman" panose="02020603050405020304" pitchFamily="18" charset="0"/>
              </a:rPr>
              <a:t>                     </a:t>
            </a:r>
            <a:r>
              <a:rPr altLang="en-US" sz="3200" b="1" dirty="0">
                <a:solidFill>
                  <a:srgbClr val="C00000"/>
                </a:solidFill>
                <a:latin typeface="Times New Roman" panose="02020603050405020304" pitchFamily="18" charset="0"/>
                <a:ea typeface="+mn-ea"/>
                <a:cs typeface="Times New Roman" panose="02020603050405020304" pitchFamily="18" charset="0"/>
              </a:rPr>
              <a:t>专职防保 </a:t>
            </a:r>
            <a:r>
              <a:rPr lang="en-US" altLang="zh-CN" sz="3200" b="1" dirty="0">
                <a:solidFill>
                  <a:srgbClr val="C00000"/>
                </a:solidFill>
                <a:latin typeface="Times New Roman" panose="02020603050405020304" pitchFamily="18" charset="0"/>
                <a:ea typeface="+mn-ea"/>
                <a:cs typeface="Times New Roman" panose="02020603050405020304" pitchFamily="18" charset="0"/>
              </a:rPr>
              <a:t>4017</a:t>
            </a:r>
            <a:r>
              <a:rPr altLang="en-US" sz="3200" b="1" dirty="0">
                <a:solidFill>
                  <a:srgbClr val="C00000"/>
                </a:solidFill>
                <a:latin typeface="Times New Roman" panose="02020603050405020304" pitchFamily="18" charset="0"/>
                <a:ea typeface="+mn-ea"/>
                <a:cs typeface="Times New Roman" panose="02020603050405020304" pitchFamily="18" charset="0"/>
                <a:sym typeface="Lato Light" charset="0"/>
              </a:rPr>
              <a:t>人</a:t>
            </a:r>
            <a:r>
              <a:rPr altLang="en-US" sz="3200" b="1" dirty="0">
                <a:solidFill>
                  <a:schemeClr val="tx1"/>
                </a:solidFill>
                <a:latin typeface="Times New Roman" panose="02020603050405020304" pitchFamily="18" charset="0"/>
                <a:ea typeface="+mn-ea"/>
                <a:cs typeface="Times New Roman" panose="02020603050405020304" pitchFamily="18" charset="0"/>
              </a:rPr>
              <a:t> </a:t>
            </a:r>
          </a:p>
          <a:p>
            <a:pPr>
              <a:lnSpc>
                <a:spcPct val="120000"/>
              </a:lnSpc>
              <a:spcBef>
                <a:spcPts val="0"/>
              </a:spcBef>
              <a:spcAft>
                <a:spcPts val="600"/>
              </a:spcAft>
              <a:defRPr/>
            </a:pPr>
            <a:r>
              <a:rPr altLang="en-US" sz="3200" b="1" dirty="0">
                <a:solidFill>
                  <a:schemeClr val="tx1"/>
                </a:solidFill>
                <a:latin typeface="Times New Roman" panose="02020603050405020304" pitchFamily="18" charset="0"/>
                <a:ea typeface="+mn-ea"/>
                <a:cs typeface="Times New Roman" panose="02020603050405020304" pitchFamily="18" charset="0"/>
              </a:rPr>
              <a:t>                     </a:t>
            </a:r>
            <a:r>
              <a:rPr altLang="en-US" sz="3200" b="1" dirty="0">
                <a:solidFill>
                  <a:srgbClr val="C00000"/>
                </a:solidFill>
                <a:latin typeface="Times New Roman" panose="02020603050405020304" pitchFamily="18" charset="0"/>
                <a:ea typeface="+mn-ea"/>
                <a:cs typeface="Times New Roman" panose="02020603050405020304" pitchFamily="18" charset="0"/>
              </a:rPr>
              <a:t>其他卫技人员：</a:t>
            </a:r>
            <a:r>
              <a:rPr lang="en-US" altLang="zh-CN" sz="3200" b="1" dirty="0">
                <a:solidFill>
                  <a:srgbClr val="C00000"/>
                </a:solidFill>
                <a:latin typeface="Times New Roman" panose="02020603050405020304" pitchFamily="18" charset="0"/>
                <a:ea typeface="+mn-ea"/>
                <a:cs typeface="Times New Roman" panose="02020603050405020304" pitchFamily="18" charset="0"/>
              </a:rPr>
              <a:t>7107</a:t>
            </a:r>
            <a:r>
              <a:rPr altLang="en-US" sz="3200" b="1" dirty="0">
                <a:solidFill>
                  <a:srgbClr val="C00000"/>
                </a:solidFill>
                <a:latin typeface="Times New Roman" panose="02020603050405020304" pitchFamily="18" charset="0"/>
                <a:ea typeface="+mn-ea"/>
                <a:cs typeface="Times New Roman" panose="02020603050405020304" pitchFamily="18" charset="0"/>
              </a:rPr>
              <a:t>人</a:t>
            </a:r>
            <a:endParaRPr lang="en-US" altLang="zh-CN" sz="3200" b="1" dirty="0">
              <a:solidFill>
                <a:schemeClr val="tx1"/>
              </a:solidFill>
              <a:latin typeface="Times New Roman" panose="02020603050405020304" pitchFamily="18" charset="0"/>
              <a:ea typeface="+mn-ea"/>
              <a:cs typeface="Times New Roman" panose="02020603050405020304" pitchFamily="18" charset="0"/>
            </a:endParaRPr>
          </a:p>
          <a:p>
            <a:pPr>
              <a:lnSpc>
                <a:spcPct val="120000"/>
              </a:lnSpc>
              <a:spcBef>
                <a:spcPts val="0"/>
              </a:spcBef>
              <a:spcAft>
                <a:spcPts val="600"/>
              </a:spcAft>
              <a:defRPr/>
            </a:pPr>
            <a:r>
              <a:rPr altLang="en-US" sz="3200" b="1" dirty="0">
                <a:solidFill>
                  <a:schemeClr val="tx1"/>
                </a:solidFill>
                <a:latin typeface="Times New Roman" panose="02020603050405020304" pitchFamily="18" charset="0"/>
                <a:ea typeface="+mn-ea"/>
                <a:cs typeface="Times New Roman" panose="02020603050405020304" pitchFamily="18" charset="0"/>
              </a:rPr>
              <a:t>服务模式： 实现出行</a:t>
            </a:r>
            <a:r>
              <a:rPr lang="en-US" altLang="zh-CN" sz="3200" b="1" dirty="0">
                <a:solidFill>
                  <a:schemeClr val="tx1"/>
                </a:solidFill>
                <a:latin typeface="Times New Roman" panose="02020603050405020304" pitchFamily="18" charset="0"/>
                <a:ea typeface="+mn-ea"/>
                <a:cs typeface="Times New Roman" panose="02020603050405020304" pitchFamily="18" charset="0"/>
              </a:rPr>
              <a:t>15</a:t>
            </a:r>
            <a:r>
              <a:rPr altLang="en-US" sz="3200" b="1" dirty="0">
                <a:solidFill>
                  <a:schemeClr val="tx1"/>
                </a:solidFill>
                <a:latin typeface="Times New Roman" panose="02020603050405020304" pitchFamily="18" charset="0"/>
                <a:ea typeface="+mn-ea"/>
                <a:cs typeface="Times New Roman" panose="02020603050405020304" pitchFamily="18" charset="0"/>
              </a:rPr>
              <a:t>分钟圈</a:t>
            </a:r>
            <a:r>
              <a:rPr lang="zh-CN" altLang="en-US" sz="3200" b="1" dirty="0">
                <a:solidFill>
                  <a:schemeClr val="tx1"/>
                </a:solidFill>
                <a:latin typeface="Times New Roman" panose="02020603050405020304" pitchFamily="18" charset="0"/>
                <a:ea typeface="+mn-ea"/>
                <a:cs typeface="Times New Roman" panose="02020603050405020304" pitchFamily="18" charset="0"/>
              </a:rPr>
              <a:t>，</a:t>
            </a:r>
            <a:r>
              <a:rPr altLang="en-US" sz="3200" b="1" dirty="0">
                <a:solidFill>
                  <a:schemeClr val="tx1"/>
                </a:solidFill>
                <a:latin typeface="Times New Roman" panose="02020603050405020304" pitchFamily="18" charset="0"/>
                <a:ea typeface="+mn-ea"/>
                <a:cs typeface="Times New Roman" panose="02020603050405020304" pitchFamily="18" charset="0"/>
              </a:rPr>
              <a:t>及达到城镇、远郊平原和山区</a:t>
            </a:r>
            <a:endParaRPr lang="en-US" altLang="en-US" sz="3200" b="1" dirty="0">
              <a:solidFill>
                <a:schemeClr val="tx1"/>
              </a:solidFill>
              <a:latin typeface="Times New Roman" panose="02020603050405020304" pitchFamily="18" charset="0"/>
              <a:ea typeface="+mn-ea"/>
              <a:cs typeface="Times New Roman" panose="02020603050405020304" pitchFamily="18" charset="0"/>
            </a:endParaRPr>
          </a:p>
          <a:p>
            <a:pPr>
              <a:lnSpc>
                <a:spcPct val="120000"/>
              </a:lnSpc>
              <a:spcBef>
                <a:spcPts val="0"/>
              </a:spcBef>
              <a:spcAft>
                <a:spcPts val="600"/>
              </a:spcAft>
              <a:defRPr/>
            </a:pPr>
            <a:r>
              <a:rPr lang="zh-CN" altLang="en-US" sz="3200" b="1" dirty="0">
                <a:solidFill>
                  <a:schemeClr val="tx1"/>
                </a:solidFill>
                <a:latin typeface="Times New Roman" panose="02020603050405020304" pitchFamily="18" charset="0"/>
                <a:ea typeface="+mn-ea"/>
                <a:cs typeface="Times New Roman" panose="02020603050405020304" pitchFamily="18" charset="0"/>
              </a:rPr>
              <a:t>                     </a:t>
            </a:r>
            <a:r>
              <a:rPr altLang="en-US" sz="3200" b="1" dirty="0">
                <a:solidFill>
                  <a:schemeClr val="tx1"/>
                </a:solidFill>
                <a:latin typeface="Times New Roman" panose="02020603050405020304" pitchFamily="18" charset="0"/>
                <a:ea typeface="+mn-ea"/>
                <a:cs typeface="Times New Roman" panose="02020603050405020304" pitchFamily="18" charset="0"/>
              </a:rPr>
              <a:t>居民社区卫生服务</a:t>
            </a:r>
            <a:r>
              <a:rPr lang="en-US" altLang="zh-CN" sz="3200" b="1" dirty="0">
                <a:solidFill>
                  <a:schemeClr val="tx1"/>
                </a:solidFill>
                <a:latin typeface="Times New Roman" panose="02020603050405020304" pitchFamily="18" charset="0"/>
                <a:ea typeface="+mn-ea"/>
                <a:cs typeface="Times New Roman" panose="02020603050405020304" pitchFamily="18" charset="0"/>
              </a:rPr>
              <a:t>15</a:t>
            </a:r>
            <a:r>
              <a:rPr altLang="en-US" sz="3200" b="1" dirty="0">
                <a:solidFill>
                  <a:schemeClr val="tx1"/>
                </a:solidFill>
                <a:latin typeface="Times New Roman" panose="02020603050405020304" pitchFamily="18" charset="0"/>
                <a:ea typeface="+mn-ea"/>
                <a:cs typeface="Times New Roman" panose="02020603050405020304" pitchFamily="18" charset="0"/>
              </a:rPr>
              <a:t>、</a:t>
            </a:r>
            <a:r>
              <a:rPr lang="en-US" altLang="zh-CN" sz="3200" b="1" dirty="0">
                <a:solidFill>
                  <a:schemeClr val="tx1"/>
                </a:solidFill>
                <a:latin typeface="Times New Roman" panose="02020603050405020304" pitchFamily="18" charset="0"/>
                <a:ea typeface="+mn-ea"/>
                <a:cs typeface="Times New Roman" panose="02020603050405020304" pitchFamily="18" charset="0"/>
              </a:rPr>
              <a:t>20</a:t>
            </a:r>
            <a:r>
              <a:rPr altLang="en-US" sz="3200" b="1" dirty="0">
                <a:solidFill>
                  <a:schemeClr val="tx1"/>
                </a:solidFill>
                <a:latin typeface="Times New Roman" panose="02020603050405020304" pitchFamily="18" charset="0"/>
                <a:ea typeface="+mn-ea"/>
                <a:cs typeface="Times New Roman" panose="02020603050405020304" pitchFamily="18" charset="0"/>
              </a:rPr>
              <a:t>、</a:t>
            </a:r>
            <a:r>
              <a:rPr lang="en-US" altLang="zh-CN" sz="3200" b="1" dirty="0">
                <a:solidFill>
                  <a:schemeClr val="tx1"/>
                </a:solidFill>
                <a:latin typeface="Times New Roman" panose="02020603050405020304" pitchFamily="18" charset="0"/>
                <a:ea typeface="+mn-ea"/>
                <a:cs typeface="Times New Roman" panose="02020603050405020304" pitchFamily="18" charset="0"/>
              </a:rPr>
              <a:t>30</a:t>
            </a:r>
            <a:r>
              <a:rPr altLang="en-US" sz="3200" b="1" dirty="0">
                <a:solidFill>
                  <a:schemeClr val="tx1"/>
                </a:solidFill>
                <a:latin typeface="Times New Roman" panose="02020603050405020304" pitchFamily="18" charset="0"/>
                <a:ea typeface="+mn-ea"/>
                <a:cs typeface="Times New Roman" panose="02020603050405020304" pitchFamily="18" charset="0"/>
              </a:rPr>
              <a:t>分钟出行可及</a:t>
            </a:r>
            <a:endParaRPr lang="en-US" altLang="en-US" sz="3200" b="1" dirty="0">
              <a:solidFill>
                <a:schemeClr val="tx1"/>
              </a:solidFill>
              <a:latin typeface="Times New Roman" panose="02020603050405020304" pitchFamily="18" charset="0"/>
              <a:ea typeface="+mn-ea"/>
              <a:cs typeface="Times New Roman" panose="02020603050405020304" pitchFamily="18" charset="0"/>
            </a:endParaRPr>
          </a:p>
          <a:p>
            <a:pPr>
              <a:lnSpc>
                <a:spcPct val="120000"/>
              </a:lnSpc>
              <a:spcBef>
                <a:spcPts val="0"/>
              </a:spcBef>
              <a:spcAft>
                <a:spcPts val="600"/>
              </a:spcAft>
              <a:defRPr/>
            </a:pPr>
            <a:r>
              <a:rPr altLang="en-US" sz="3200" b="1" dirty="0">
                <a:solidFill>
                  <a:schemeClr val="tx1"/>
                </a:solidFill>
                <a:latin typeface="Times New Roman" panose="02020603050405020304" pitchFamily="18" charset="0"/>
                <a:ea typeface="+mn-ea"/>
                <a:cs typeface="Times New Roman" panose="02020603050405020304" pitchFamily="18" charset="0"/>
              </a:rPr>
              <a:t>                 </a:t>
            </a:r>
            <a:endParaRPr lang="en-US" altLang="zh-CN" sz="3200" b="1" dirty="0">
              <a:solidFill>
                <a:schemeClr val="tx1"/>
              </a:solidFill>
              <a:latin typeface="Times New Roman" panose="02020603050405020304" pitchFamily="18" charset="0"/>
              <a:ea typeface="+mn-ea"/>
              <a:cs typeface="Times New Roman" panose="02020603050405020304" pitchFamily="18" charset="0"/>
            </a:endParaRPr>
          </a:p>
        </p:txBody>
      </p:sp>
      <p:sp>
        <p:nvSpPr>
          <p:cNvPr id="2" name="标题 1"/>
          <p:cNvSpPr>
            <a:spLocks noGrp="1"/>
          </p:cNvSpPr>
          <p:nvPr>
            <p:ph type="title"/>
          </p:nvPr>
        </p:nvSpPr>
        <p:spPr/>
        <p:txBody>
          <a:bodyPr>
            <a:normAutofit/>
          </a:bodyPr>
          <a:lstStyle/>
          <a:p>
            <a:r>
              <a:rPr lang="zh-CN" altLang="en-US" dirty="0"/>
              <a:t>我市社区卫生整体情况简介</a:t>
            </a:r>
          </a:p>
        </p:txBody>
      </p:sp>
    </p:spTree>
  </p:cSld>
  <p:clrMapOvr>
    <a:masterClrMapping/>
  </p:clrMapOvr>
  <p:transition spd="slow">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type="title"/>
          </p:nvPr>
        </p:nvSpPr>
        <p:spPr/>
        <p:txBody>
          <a:bodyPr>
            <a:normAutofit fontScale="90000"/>
          </a:bodyPr>
          <a:lstStyle/>
          <a:p>
            <a:r>
              <a:rPr lang="zh-CN" altLang="en-US" dirty="0">
                <a:solidFill>
                  <a:srgbClr val="C00000"/>
                </a:solidFill>
                <a:latin typeface="方正小标宋_GBK" pitchFamily="65" charset="-122"/>
                <a:ea typeface="方正小标宋_GBK" pitchFamily="65" charset="-122"/>
                <a:sym typeface="Bebas Neue" panose="020B0604020202020204" pitchFamily="34" charset="0"/>
              </a:rPr>
              <a:t>    </a:t>
            </a:r>
            <a:br>
              <a:rPr lang="en-US" altLang="zh-CN" dirty="0">
                <a:solidFill>
                  <a:srgbClr val="C00000"/>
                </a:solidFill>
                <a:latin typeface="方正小标宋_GBK" pitchFamily="65" charset="-122"/>
                <a:ea typeface="方正小标宋_GBK" pitchFamily="65" charset="-122"/>
                <a:sym typeface="Bebas Neue" panose="020B0604020202020204" pitchFamily="34" charset="0"/>
              </a:rPr>
            </a:br>
            <a:br>
              <a:rPr lang="en-US" altLang="zh-CN" dirty="0">
                <a:solidFill>
                  <a:srgbClr val="C00000"/>
                </a:solidFill>
                <a:latin typeface="方正小标宋_GBK" pitchFamily="65" charset="-122"/>
                <a:ea typeface="方正小标宋_GBK" pitchFamily="65" charset="-122"/>
                <a:sym typeface="Bebas Neue" panose="020B0604020202020204" pitchFamily="34" charset="0"/>
              </a:rPr>
            </a:br>
            <a:br>
              <a:rPr lang="en-US" altLang="zh-CN" dirty="0">
                <a:solidFill>
                  <a:srgbClr val="C00000"/>
                </a:solidFill>
                <a:latin typeface="方正小标宋_GBK" pitchFamily="65" charset="-122"/>
                <a:ea typeface="方正小标宋_GBK" pitchFamily="65" charset="-122"/>
                <a:sym typeface="Bebas Neue" panose="020B0604020202020204" pitchFamily="34" charset="0"/>
              </a:rPr>
            </a:br>
            <a:br>
              <a:rPr lang="en-US" altLang="zh-CN" dirty="0">
                <a:solidFill>
                  <a:srgbClr val="C00000"/>
                </a:solidFill>
                <a:latin typeface="方正小标宋_GBK" pitchFamily="65" charset="-122"/>
                <a:ea typeface="方正小标宋_GBK" pitchFamily="65" charset="-122"/>
                <a:sym typeface="Bebas Neue" panose="020B0604020202020204" pitchFamily="34" charset="0"/>
              </a:rPr>
            </a:br>
            <a:br>
              <a:rPr lang="en-US" altLang="zh-CN" dirty="0">
                <a:solidFill>
                  <a:srgbClr val="C00000"/>
                </a:solidFill>
                <a:latin typeface="方正小标宋_GBK" pitchFamily="65" charset="-122"/>
                <a:ea typeface="方正小标宋_GBK" pitchFamily="65" charset="-122"/>
                <a:sym typeface="Bebas Neue" panose="020B0604020202020204" pitchFamily="34" charset="0"/>
              </a:rPr>
            </a:br>
            <a:br>
              <a:rPr lang="en-US" altLang="zh-CN" dirty="0">
                <a:solidFill>
                  <a:srgbClr val="C00000"/>
                </a:solidFill>
                <a:latin typeface="方正小标宋_GBK" pitchFamily="65" charset="-122"/>
                <a:ea typeface="方正小标宋_GBK" pitchFamily="65" charset="-122"/>
                <a:sym typeface="Bebas Neue" panose="020B0604020202020204" pitchFamily="34" charset="0"/>
              </a:rPr>
            </a:br>
            <a:br>
              <a:rPr lang="en-US" altLang="zh-CN" dirty="0">
                <a:solidFill>
                  <a:srgbClr val="C00000"/>
                </a:solidFill>
                <a:latin typeface="方正小标宋_GBK" pitchFamily="65" charset="-122"/>
                <a:ea typeface="方正小标宋_GBK" pitchFamily="65" charset="-122"/>
                <a:sym typeface="Bebas Neue" panose="020B0604020202020204" pitchFamily="34" charset="0"/>
              </a:rPr>
            </a:br>
            <a:br>
              <a:rPr lang="en-US" altLang="zh-CN" dirty="0">
                <a:solidFill>
                  <a:srgbClr val="C00000"/>
                </a:solidFill>
                <a:latin typeface="方正小标宋_GBK" pitchFamily="65" charset="-122"/>
                <a:ea typeface="方正小标宋_GBK" pitchFamily="65" charset="-122"/>
                <a:sym typeface="Bebas Neue" panose="020B0604020202020204" pitchFamily="34" charset="0"/>
              </a:rPr>
            </a:br>
            <a:br>
              <a:rPr lang="en-US" altLang="zh-CN" dirty="0">
                <a:solidFill>
                  <a:srgbClr val="C00000"/>
                </a:solidFill>
                <a:latin typeface="方正小标宋_GBK" pitchFamily="65" charset="-122"/>
                <a:ea typeface="方正小标宋_GBK" pitchFamily="65" charset="-122"/>
                <a:sym typeface="Bebas Neue" panose="020B0604020202020204" pitchFamily="34" charset="0"/>
              </a:rPr>
            </a:br>
            <a:br>
              <a:rPr lang="en-US" altLang="zh-CN" dirty="0">
                <a:solidFill>
                  <a:srgbClr val="C00000"/>
                </a:solidFill>
                <a:latin typeface="方正小标宋_GBK" pitchFamily="65" charset="-122"/>
                <a:ea typeface="方正小标宋_GBK" pitchFamily="65" charset="-122"/>
                <a:sym typeface="Bebas Neue" panose="020B0604020202020204" pitchFamily="34" charset="0"/>
              </a:rPr>
            </a:br>
            <a:br>
              <a:rPr lang="en-US" altLang="zh-CN" dirty="0">
                <a:solidFill>
                  <a:srgbClr val="C00000"/>
                </a:solidFill>
                <a:latin typeface="方正小标宋_GBK" pitchFamily="65" charset="-122"/>
                <a:ea typeface="方正小标宋_GBK" pitchFamily="65" charset="-122"/>
                <a:sym typeface="Bebas Neue" panose="020B0604020202020204" pitchFamily="34" charset="0"/>
              </a:rPr>
            </a:br>
            <a:br>
              <a:rPr lang="en-US" altLang="zh-CN" dirty="0">
                <a:solidFill>
                  <a:srgbClr val="C00000"/>
                </a:solidFill>
                <a:latin typeface="方正小标宋_GBK" pitchFamily="65" charset="-122"/>
                <a:ea typeface="方正小标宋_GBK" pitchFamily="65" charset="-122"/>
                <a:sym typeface="Bebas Neue" panose="020B0604020202020204" pitchFamily="34" charset="0"/>
              </a:rPr>
            </a:br>
            <a:br>
              <a:rPr lang="en-US" altLang="zh-CN" dirty="0">
                <a:solidFill>
                  <a:srgbClr val="C00000"/>
                </a:solidFill>
                <a:latin typeface="方正小标宋_GBK" pitchFamily="65" charset="-122"/>
                <a:ea typeface="方正小标宋_GBK" pitchFamily="65" charset="-122"/>
                <a:sym typeface="Bebas Neue" panose="020B0604020202020204" pitchFamily="34" charset="0"/>
              </a:rPr>
            </a:br>
            <a:br>
              <a:rPr lang="en-US" altLang="zh-CN" dirty="0">
                <a:solidFill>
                  <a:srgbClr val="C00000"/>
                </a:solidFill>
                <a:latin typeface="方正小标宋_GBK" pitchFamily="65" charset="-122"/>
                <a:ea typeface="方正小标宋_GBK" pitchFamily="65" charset="-122"/>
                <a:sym typeface="Bebas Neue" panose="020B0604020202020204" pitchFamily="34" charset="0"/>
              </a:rPr>
            </a:br>
            <a:endParaRPr lang="zh-CN" altLang="en-US" dirty="0"/>
          </a:p>
        </p:txBody>
      </p:sp>
      <p:pic>
        <p:nvPicPr>
          <p:cNvPr id="368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6120592" y="3775513"/>
            <a:ext cx="5358061" cy="5193197"/>
          </a:xfrm>
        </p:spPr>
      </p:pic>
      <p:sp>
        <p:nvSpPr>
          <p:cNvPr id="58372" name="Rectangle 4"/>
          <p:cNvSpPr>
            <a:spLocks noGrp="1" noChangeArrowheads="1"/>
          </p:cNvSpPr>
          <p:nvPr>
            <p:ph type="body" sz="half" idx="4294967295"/>
          </p:nvPr>
        </p:nvSpPr>
        <p:spPr>
          <a:xfrm>
            <a:off x="1169653" y="3727642"/>
            <a:ext cx="4883567" cy="3503444"/>
          </a:xfrm>
        </p:spPr>
        <p:txBody>
          <a:bodyPr>
            <a:normAutofit/>
          </a:bodyPr>
          <a:lstStyle/>
          <a:p>
            <a:pPr marL="0" indent="0">
              <a:buFont typeface="Wingdings 3" panose="05040102010807070707" pitchFamily="18" charset="2"/>
              <a:buNone/>
              <a:defRPr/>
            </a:pPr>
            <a:r>
              <a:rPr lang="zh-CN" altLang="en-US" dirty="0">
                <a:solidFill>
                  <a:srgbClr val="000000"/>
                </a:solidFill>
                <a:latin typeface="+mn-ea"/>
                <a:sym typeface="微软雅黑" panose="020B0503020204020204" pitchFamily="34" charset="-122"/>
              </a:rPr>
              <a:t>       社区卫生服务机构是构建新型医疗卫生服务体系的基础，</a:t>
            </a:r>
            <a:r>
              <a:rPr lang="zh-CN" altLang="en-US" dirty="0">
                <a:solidFill>
                  <a:srgbClr val="000000"/>
                </a:solidFill>
                <a:latin typeface="+mn-ea"/>
              </a:rPr>
              <a:t>承担着社区卫生服务双重网底的作用</a:t>
            </a:r>
          </a:p>
        </p:txBody>
      </p:sp>
      <p:pic>
        <p:nvPicPr>
          <p:cNvPr id="3686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5849" y="1785166"/>
            <a:ext cx="5836443" cy="54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0" name="矩形 3"/>
          <p:cNvSpPr>
            <a:spLocks noChangeArrowheads="1"/>
          </p:cNvSpPr>
          <p:nvPr/>
        </p:nvSpPr>
        <p:spPr bwMode="auto">
          <a:xfrm>
            <a:off x="6400323" y="4333194"/>
            <a:ext cx="44291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r>
              <a:rPr lang="zh-CN" altLang="en-US" sz="2800" b="1" dirty="0">
                <a:solidFill>
                  <a:srgbClr val="000000"/>
                </a:solidFill>
                <a:latin typeface="+mn-ea"/>
                <a:ea typeface="+mn-ea"/>
                <a:sym typeface="华文楷体" panose="02010600040101010101" pitchFamily="2" charset="-122"/>
              </a:rPr>
              <a:t>区域医疗中心</a:t>
            </a:r>
          </a:p>
        </p:txBody>
      </p:sp>
      <p:sp>
        <p:nvSpPr>
          <p:cNvPr id="36871" name="Text Box 7"/>
          <p:cNvSpPr txBox="1">
            <a:spLocks noChangeArrowheads="1"/>
          </p:cNvSpPr>
          <p:nvPr/>
        </p:nvSpPr>
        <p:spPr bwMode="auto">
          <a:xfrm>
            <a:off x="6939677" y="6324618"/>
            <a:ext cx="33504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r>
              <a:rPr lang="zh-CN" altLang="en-US" sz="2800" b="1" dirty="0">
                <a:solidFill>
                  <a:srgbClr val="000000"/>
                </a:solidFill>
                <a:latin typeface="+mn-ea"/>
                <a:ea typeface="+mn-ea"/>
                <a:sym typeface="华文楷体" panose="02010600040101010101" pitchFamily="2" charset="-122"/>
              </a:rPr>
              <a:t>预防保健机构</a:t>
            </a:r>
          </a:p>
        </p:txBody>
      </p:sp>
      <p:sp>
        <p:nvSpPr>
          <p:cNvPr id="36874" name="矩形 5"/>
          <p:cNvSpPr>
            <a:spLocks noChangeArrowheads="1"/>
          </p:cNvSpPr>
          <p:nvPr/>
        </p:nvSpPr>
        <p:spPr bwMode="auto">
          <a:xfrm>
            <a:off x="6974521" y="7726340"/>
            <a:ext cx="335041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r>
              <a:rPr lang="zh-CN" altLang="en-US" sz="2800" b="1" dirty="0">
                <a:solidFill>
                  <a:srgbClr val="000000"/>
                </a:solidFill>
                <a:latin typeface="+mn-ea"/>
                <a:ea typeface="+mn-ea"/>
                <a:sym typeface="华文楷体" panose="02010600040101010101" pitchFamily="2" charset="-122"/>
              </a:rPr>
              <a:t>社区卫生服务中心、站、村卫生室</a:t>
            </a:r>
          </a:p>
        </p:txBody>
      </p:sp>
      <p:sp>
        <p:nvSpPr>
          <p:cNvPr id="4" name="标题 4"/>
          <p:cNvSpPr txBox="1"/>
          <p:nvPr/>
        </p:nvSpPr>
        <p:spPr>
          <a:xfrm>
            <a:off x="872836" y="666478"/>
            <a:ext cx="12376140" cy="1344933"/>
          </a:xfrm>
          <a:prstGeom prst="rect">
            <a:avLst/>
          </a:prstGeom>
        </p:spPr>
        <p:txBody>
          <a:bodyPr vert="horz" lIns="91440" tIns="45720" rIns="91440" bIns="45720" rtlCol="0" anchor="ctr">
            <a:normAutofit/>
          </a:bodyPr>
          <a:lstStyle>
            <a:lvl1pPr marL="0" algn="l" defTabSz="1371600" rtl="0" eaLnBrk="1" latinLnBrk="0" hangingPunct="1">
              <a:lnSpc>
                <a:spcPct val="100000"/>
              </a:lnSpc>
              <a:spcBef>
                <a:spcPct val="0"/>
              </a:spcBef>
              <a:buNone/>
              <a:defRPr sz="4400" b="1" kern="1200" spc="-100" baseline="0">
                <a:solidFill>
                  <a:srgbClr val="C00000"/>
                </a:solidFill>
                <a:latin typeface="+mj-lt"/>
                <a:ea typeface="+mj-ea"/>
                <a:cs typeface="+mj-cs"/>
              </a:defRPr>
            </a:lvl1pPr>
          </a:lstStyle>
          <a:p>
            <a:r>
              <a:rPr lang="zh-CN" altLang="en-US" dirty="0"/>
              <a:t>（一）定位</a:t>
            </a:r>
          </a:p>
        </p:txBody>
      </p:sp>
    </p:spTree>
  </p:cSld>
  <p:clrMapOvr>
    <a:masterClrMapping/>
  </p:clrMapOvr>
  <p:transition spd="slow">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5" name="Group 8"/>
          <p:cNvGrpSpPr/>
          <p:nvPr/>
        </p:nvGrpSpPr>
        <p:grpSpPr bwMode="auto">
          <a:xfrm rot="900000">
            <a:off x="3566348" y="4365571"/>
            <a:ext cx="2064931" cy="1584769"/>
            <a:chOff x="0" y="0"/>
            <a:chExt cx="3295" cy="2678"/>
          </a:xfrm>
        </p:grpSpPr>
        <p:sp>
          <p:nvSpPr>
            <p:cNvPr id="37896" name="Oval 16"/>
            <p:cNvSpPr>
              <a:spLocks noChangeArrowheads="1"/>
            </p:cNvSpPr>
            <p:nvPr/>
          </p:nvSpPr>
          <p:spPr bwMode="auto">
            <a:xfrm>
              <a:off x="0" y="0"/>
              <a:ext cx="2595" cy="2593"/>
            </a:xfrm>
            <a:prstGeom prst="ellipse">
              <a:avLst/>
            </a:prstGeom>
            <a:noFill/>
            <a:ln w="127000">
              <a:solidFill>
                <a:srgbClr val="EAEAEA">
                  <a:alpha val="74901"/>
                </a:srgbClr>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sz="4050">
                <a:solidFill>
                  <a:schemeClr val="bg1"/>
                </a:solidFill>
                <a:latin typeface="微软雅黑" panose="020B0503020204020204" pitchFamily="34" charset="-122"/>
              </a:endParaRPr>
            </a:p>
          </p:txBody>
        </p:sp>
        <p:sp>
          <p:nvSpPr>
            <p:cNvPr id="37897" name="Oval 17"/>
            <p:cNvSpPr>
              <a:spLocks noChangeArrowheads="1"/>
            </p:cNvSpPr>
            <p:nvPr/>
          </p:nvSpPr>
          <p:spPr bwMode="auto">
            <a:xfrm>
              <a:off x="165" y="176"/>
              <a:ext cx="2270" cy="2231"/>
            </a:xfrm>
            <a:prstGeom prst="ellipse">
              <a:avLst/>
            </a:prstGeom>
            <a:gradFill rotWithShape="1">
              <a:gsLst>
                <a:gs pos="0">
                  <a:srgbClr val="2C5D98"/>
                </a:gs>
                <a:gs pos="80000">
                  <a:srgbClr val="3C7BC7"/>
                </a:gs>
                <a:gs pos="100000">
                  <a:srgbClr val="3A7CCB"/>
                </a:gs>
              </a:gsLst>
              <a:lin ang="5400000"/>
            </a:gradFill>
            <a:ln w="9525">
              <a:solidFill>
                <a:srgbClr val="4A7EBB"/>
              </a:solidFill>
              <a:round/>
            </a:ln>
            <a:effectLst>
              <a:outerShdw dist="23000" dir="5400000" algn="ctr" rotWithShape="0">
                <a:srgbClr val="000000">
                  <a:alpha val="29999"/>
                </a:srgbClr>
              </a:outerShdw>
            </a:effectLst>
          </p:spPr>
          <p:txBody>
            <a:bodyPr wrap="none" anchor="ct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sz="4050">
                <a:solidFill>
                  <a:schemeClr val="bg1"/>
                </a:solidFill>
                <a:latin typeface="微软雅黑" panose="020B0503020204020204" pitchFamily="34" charset="-122"/>
              </a:endParaRPr>
            </a:p>
          </p:txBody>
        </p:sp>
        <p:sp>
          <p:nvSpPr>
            <p:cNvPr id="37898" name="Rectangle 19"/>
            <p:cNvSpPr>
              <a:spLocks noChangeArrowheads="1"/>
            </p:cNvSpPr>
            <p:nvPr/>
          </p:nvSpPr>
          <p:spPr bwMode="auto">
            <a:xfrm rot="20700000">
              <a:off x="4" y="836"/>
              <a:ext cx="2469" cy="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r>
                <a:rPr lang="zh-CN" altLang="en-US" sz="3000" b="1" dirty="0">
                  <a:solidFill>
                    <a:schemeClr val="bg1"/>
                  </a:solidFill>
                  <a:latin typeface="微软雅黑" panose="020B0503020204020204" pitchFamily="34" charset="-122"/>
                </a:rPr>
                <a:t>预防</a:t>
              </a:r>
            </a:p>
          </p:txBody>
        </p:sp>
        <p:sp>
          <p:nvSpPr>
            <p:cNvPr id="37899" name="Line 21"/>
            <p:cNvSpPr>
              <a:spLocks noChangeShapeType="1"/>
            </p:cNvSpPr>
            <p:nvPr/>
          </p:nvSpPr>
          <p:spPr bwMode="auto">
            <a:xfrm>
              <a:off x="2410" y="1910"/>
              <a:ext cx="885" cy="540"/>
            </a:xfrm>
            <a:prstGeom prst="line">
              <a:avLst/>
            </a:prstGeom>
            <a:noFill/>
            <a:ln w="127000">
              <a:solidFill>
                <a:srgbClr val="EAEAEA">
                  <a:alpha val="74901"/>
                </a:srgbClr>
              </a:solidFill>
              <a:round/>
            </a:ln>
            <a:extLst>
              <a:ext uri="{909E8E84-426E-40DD-AFC4-6F175D3DCCD1}">
                <a14:hiddenFill xmlns:a14="http://schemas.microsoft.com/office/drawing/2010/main">
                  <a:noFill/>
                </a14:hiddenFill>
              </a:ext>
            </a:extLst>
          </p:spPr>
          <p:txBody>
            <a:bodyPr/>
            <a:lstStyle/>
            <a:p>
              <a:endParaRPr lang="zh-CN" altLang="en-US" sz="4050">
                <a:solidFill>
                  <a:schemeClr val="bg1"/>
                </a:solidFill>
              </a:endParaRPr>
            </a:p>
          </p:txBody>
        </p:sp>
        <p:sp>
          <p:nvSpPr>
            <p:cNvPr id="37900" name="Line 22"/>
            <p:cNvSpPr>
              <a:spLocks noChangeShapeType="1"/>
            </p:cNvSpPr>
            <p:nvPr/>
          </p:nvSpPr>
          <p:spPr bwMode="auto">
            <a:xfrm>
              <a:off x="2275" y="2138"/>
              <a:ext cx="887" cy="540"/>
            </a:xfrm>
            <a:prstGeom prst="line">
              <a:avLst/>
            </a:prstGeom>
            <a:noFill/>
            <a:ln w="127000">
              <a:solidFill>
                <a:srgbClr val="EAEAEA">
                  <a:alpha val="74901"/>
                </a:srgbClr>
              </a:solidFill>
              <a:round/>
            </a:ln>
            <a:extLst>
              <a:ext uri="{909E8E84-426E-40DD-AFC4-6F175D3DCCD1}">
                <a14:hiddenFill xmlns:a14="http://schemas.microsoft.com/office/drawing/2010/main">
                  <a:noFill/>
                </a14:hiddenFill>
              </a:ext>
            </a:extLst>
          </p:spPr>
          <p:txBody>
            <a:bodyPr/>
            <a:lstStyle/>
            <a:p>
              <a:endParaRPr lang="zh-CN" altLang="en-US" sz="4050">
                <a:solidFill>
                  <a:schemeClr val="bg1"/>
                </a:solidFill>
              </a:endParaRPr>
            </a:p>
          </p:txBody>
        </p:sp>
      </p:grpSp>
      <p:grpSp>
        <p:nvGrpSpPr>
          <p:cNvPr id="37901" name="Group 14"/>
          <p:cNvGrpSpPr/>
          <p:nvPr/>
        </p:nvGrpSpPr>
        <p:grpSpPr bwMode="auto">
          <a:xfrm rot="900000">
            <a:off x="6552235" y="7939196"/>
            <a:ext cx="2063557" cy="1593506"/>
            <a:chOff x="0" y="0"/>
            <a:chExt cx="3294" cy="2692"/>
          </a:xfrm>
        </p:grpSpPr>
        <p:sp>
          <p:nvSpPr>
            <p:cNvPr id="37902" name="Oval 4"/>
            <p:cNvSpPr>
              <a:spLocks noChangeArrowheads="1"/>
            </p:cNvSpPr>
            <p:nvPr/>
          </p:nvSpPr>
          <p:spPr bwMode="auto">
            <a:xfrm>
              <a:off x="812" y="269"/>
              <a:ext cx="2264" cy="2251"/>
            </a:xfrm>
            <a:prstGeom prst="ellipse">
              <a:avLst/>
            </a:prstGeom>
            <a:gradFill rotWithShape="1">
              <a:gsLst>
                <a:gs pos="0">
                  <a:srgbClr val="9B2D2A"/>
                </a:gs>
                <a:gs pos="80000">
                  <a:srgbClr val="CB3D3A"/>
                </a:gs>
                <a:gs pos="100000">
                  <a:srgbClr val="CE3B37"/>
                </a:gs>
              </a:gsLst>
              <a:lin ang="5400000"/>
            </a:gradFill>
            <a:ln w="9525">
              <a:solidFill>
                <a:srgbClr val="BE4B48"/>
              </a:solidFill>
              <a:round/>
            </a:ln>
            <a:effectLst>
              <a:outerShdw dist="23000" dir="5400000" algn="ctr" rotWithShape="0">
                <a:srgbClr val="000000">
                  <a:alpha val="29999"/>
                </a:srgbClr>
              </a:outerShdw>
            </a:effectLst>
          </p:spPr>
          <p:txBody>
            <a:bodyPr wrap="none" anchor="ct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sz="4050">
                <a:solidFill>
                  <a:schemeClr val="bg1"/>
                </a:solidFill>
                <a:latin typeface="微软雅黑" panose="020B0503020204020204" pitchFamily="34" charset="-122"/>
              </a:endParaRPr>
            </a:p>
          </p:txBody>
        </p:sp>
        <p:sp>
          <p:nvSpPr>
            <p:cNvPr id="37903" name="Rectangle 6"/>
            <p:cNvSpPr>
              <a:spLocks noChangeArrowheads="1"/>
            </p:cNvSpPr>
            <p:nvPr/>
          </p:nvSpPr>
          <p:spPr bwMode="auto">
            <a:xfrm rot="20700000">
              <a:off x="807" y="591"/>
              <a:ext cx="2487" cy="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r>
                <a:rPr lang="zh-CN" altLang="en-US" sz="3000" b="1">
                  <a:solidFill>
                    <a:schemeClr val="bg1"/>
                  </a:solidFill>
                  <a:latin typeface="微软雅黑" panose="020B0503020204020204" pitchFamily="34" charset="-122"/>
                </a:rPr>
                <a:t>健康</a:t>
              </a:r>
              <a:endParaRPr lang="en-US" altLang="zh-CN" sz="3000" b="1">
                <a:solidFill>
                  <a:schemeClr val="bg1"/>
                </a:solidFill>
                <a:latin typeface="微软雅黑" panose="020B0503020204020204" pitchFamily="34" charset="-122"/>
              </a:endParaRPr>
            </a:p>
            <a:p>
              <a:pPr algn="ctr"/>
              <a:r>
                <a:rPr lang="zh-CN" altLang="en-US" sz="3000" b="1">
                  <a:solidFill>
                    <a:schemeClr val="bg1"/>
                  </a:solidFill>
                  <a:latin typeface="微软雅黑" panose="020B0503020204020204" pitchFamily="34" charset="-122"/>
                </a:rPr>
                <a:t>教育</a:t>
              </a:r>
              <a:endParaRPr lang="en-US" altLang="zh-CN" sz="3000" b="1">
                <a:solidFill>
                  <a:schemeClr val="bg1"/>
                </a:solidFill>
                <a:latin typeface="微软雅黑" panose="020B0503020204020204" pitchFamily="34" charset="-122"/>
              </a:endParaRPr>
            </a:p>
          </p:txBody>
        </p:sp>
        <p:sp>
          <p:nvSpPr>
            <p:cNvPr id="37904" name="Oval 7"/>
            <p:cNvSpPr>
              <a:spLocks noChangeArrowheads="1"/>
            </p:cNvSpPr>
            <p:nvPr/>
          </p:nvSpPr>
          <p:spPr bwMode="auto">
            <a:xfrm>
              <a:off x="645" y="97"/>
              <a:ext cx="2598" cy="2595"/>
            </a:xfrm>
            <a:prstGeom prst="ellipse">
              <a:avLst/>
            </a:prstGeom>
            <a:noFill/>
            <a:ln w="127000">
              <a:solidFill>
                <a:srgbClr val="EAEAEA">
                  <a:alpha val="74901"/>
                </a:srgbClr>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sz="4050">
                <a:solidFill>
                  <a:schemeClr val="bg1"/>
                </a:solidFill>
                <a:latin typeface="微软雅黑" panose="020B0503020204020204" pitchFamily="34" charset="-122"/>
              </a:endParaRPr>
            </a:p>
          </p:txBody>
        </p:sp>
        <p:sp>
          <p:nvSpPr>
            <p:cNvPr id="37905" name="Line 27"/>
            <p:cNvSpPr>
              <a:spLocks noChangeShapeType="1"/>
            </p:cNvSpPr>
            <p:nvPr/>
          </p:nvSpPr>
          <p:spPr bwMode="auto">
            <a:xfrm>
              <a:off x="135" y="0"/>
              <a:ext cx="885" cy="540"/>
            </a:xfrm>
            <a:prstGeom prst="line">
              <a:avLst/>
            </a:prstGeom>
            <a:noFill/>
            <a:ln w="127000">
              <a:solidFill>
                <a:srgbClr val="EAEAEA">
                  <a:alpha val="74901"/>
                </a:srgbClr>
              </a:solidFill>
              <a:round/>
            </a:ln>
            <a:extLst>
              <a:ext uri="{909E8E84-426E-40DD-AFC4-6F175D3DCCD1}">
                <a14:hiddenFill xmlns:a14="http://schemas.microsoft.com/office/drawing/2010/main">
                  <a:noFill/>
                </a14:hiddenFill>
              </a:ext>
            </a:extLst>
          </p:spPr>
          <p:txBody>
            <a:bodyPr/>
            <a:lstStyle/>
            <a:p>
              <a:endParaRPr lang="zh-CN" altLang="en-US" sz="4050">
                <a:solidFill>
                  <a:schemeClr val="bg1"/>
                </a:solidFill>
              </a:endParaRPr>
            </a:p>
          </p:txBody>
        </p:sp>
        <p:sp>
          <p:nvSpPr>
            <p:cNvPr id="37906" name="Line 28"/>
            <p:cNvSpPr>
              <a:spLocks noChangeShapeType="1"/>
            </p:cNvSpPr>
            <p:nvPr/>
          </p:nvSpPr>
          <p:spPr bwMode="auto">
            <a:xfrm>
              <a:off x="0" y="227"/>
              <a:ext cx="888" cy="543"/>
            </a:xfrm>
            <a:prstGeom prst="line">
              <a:avLst/>
            </a:prstGeom>
            <a:noFill/>
            <a:ln w="127000">
              <a:solidFill>
                <a:srgbClr val="EAEAEA">
                  <a:alpha val="74901"/>
                </a:srgbClr>
              </a:solidFill>
              <a:round/>
            </a:ln>
            <a:extLst>
              <a:ext uri="{909E8E84-426E-40DD-AFC4-6F175D3DCCD1}">
                <a14:hiddenFill xmlns:a14="http://schemas.microsoft.com/office/drawing/2010/main">
                  <a:noFill/>
                </a14:hiddenFill>
              </a:ext>
            </a:extLst>
          </p:spPr>
          <p:txBody>
            <a:bodyPr/>
            <a:lstStyle/>
            <a:p>
              <a:endParaRPr lang="zh-CN" altLang="en-US" sz="4050">
                <a:solidFill>
                  <a:schemeClr val="bg1"/>
                </a:solidFill>
              </a:endParaRPr>
            </a:p>
          </p:txBody>
        </p:sp>
      </p:grpSp>
      <p:grpSp>
        <p:nvGrpSpPr>
          <p:cNvPr id="37907" name="Group 24"/>
          <p:cNvGrpSpPr/>
          <p:nvPr/>
        </p:nvGrpSpPr>
        <p:grpSpPr bwMode="auto">
          <a:xfrm rot="20700000">
            <a:off x="3351042" y="7951227"/>
            <a:ext cx="2044192" cy="1584770"/>
            <a:chOff x="0" y="0"/>
            <a:chExt cx="3263" cy="2675"/>
          </a:xfrm>
        </p:grpSpPr>
        <p:sp>
          <p:nvSpPr>
            <p:cNvPr id="37908" name="Line 9"/>
            <p:cNvSpPr>
              <a:spLocks noChangeShapeType="1"/>
            </p:cNvSpPr>
            <p:nvPr/>
          </p:nvSpPr>
          <p:spPr bwMode="auto">
            <a:xfrm flipV="1">
              <a:off x="2495" y="238"/>
              <a:ext cx="768" cy="480"/>
            </a:xfrm>
            <a:prstGeom prst="line">
              <a:avLst/>
            </a:prstGeom>
            <a:noFill/>
            <a:ln w="127000">
              <a:solidFill>
                <a:srgbClr val="EAEAEA">
                  <a:alpha val="74901"/>
                </a:srgbClr>
              </a:solidFill>
              <a:round/>
            </a:ln>
            <a:extLst>
              <a:ext uri="{909E8E84-426E-40DD-AFC4-6F175D3DCCD1}">
                <a14:hiddenFill xmlns:a14="http://schemas.microsoft.com/office/drawing/2010/main">
                  <a:noFill/>
                </a14:hiddenFill>
              </a:ext>
            </a:extLst>
          </p:spPr>
          <p:txBody>
            <a:bodyPr/>
            <a:lstStyle/>
            <a:p>
              <a:endParaRPr lang="zh-CN" altLang="en-US" sz="4050">
                <a:solidFill>
                  <a:schemeClr val="bg1"/>
                </a:solidFill>
              </a:endParaRPr>
            </a:p>
          </p:txBody>
        </p:sp>
        <p:sp>
          <p:nvSpPr>
            <p:cNvPr id="37909" name="Line 10"/>
            <p:cNvSpPr>
              <a:spLocks noChangeShapeType="1"/>
            </p:cNvSpPr>
            <p:nvPr/>
          </p:nvSpPr>
          <p:spPr bwMode="auto">
            <a:xfrm flipV="1">
              <a:off x="2363" y="0"/>
              <a:ext cx="765" cy="480"/>
            </a:xfrm>
            <a:prstGeom prst="line">
              <a:avLst/>
            </a:prstGeom>
            <a:noFill/>
            <a:ln w="127000">
              <a:solidFill>
                <a:srgbClr val="EAEAEA">
                  <a:alpha val="74901"/>
                </a:srgbClr>
              </a:solidFill>
              <a:round/>
            </a:ln>
            <a:extLst>
              <a:ext uri="{909E8E84-426E-40DD-AFC4-6F175D3DCCD1}">
                <a14:hiddenFill xmlns:a14="http://schemas.microsoft.com/office/drawing/2010/main">
                  <a:noFill/>
                </a14:hiddenFill>
              </a:ext>
            </a:extLst>
          </p:spPr>
          <p:txBody>
            <a:bodyPr/>
            <a:lstStyle/>
            <a:p>
              <a:endParaRPr lang="zh-CN" altLang="en-US" sz="4050">
                <a:solidFill>
                  <a:schemeClr val="bg1"/>
                </a:solidFill>
              </a:endParaRPr>
            </a:p>
          </p:txBody>
        </p:sp>
        <p:sp>
          <p:nvSpPr>
            <p:cNvPr id="37910" name="Oval 13"/>
            <p:cNvSpPr>
              <a:spLocks noChangeArrowheads="1"/>
            </p:cNvSpPr>
            <p:nvPr/>
          </p:nvSpPr>
          <p:spPr bwMode="auto">
            <a:xfrm>
              <a:off x="161" y="253"/>
              <a:ext cx="2271" cy="2237"/>
            </a:xfrm>
            <a:prstGeom prst="ellipse">
              <a:avLst/>
            </a:prstGeom>
            <a:gradFill rotWithShape="1">
              <a:gsLst>
                <a:gs pos="0">
                  <a:srgbClr val="2C5D98"/>
                </a:gs>
                <a:gs pos="80000">
                  <a:srgbClr val="3C7BC7"/>
                </a:gs>
                <a:gs pos="100000">
                  <a:srgbClr val="3A7CCB"/>
                </a:gs>
              </a:gsLst>
              <a:lin ang="5400000"/>
            </a:gradFill>
            <a:ln w="9525">
              <a:solidFill>
                <a:srgbClr val="4A7EBB"/>
              </a:solidFill>
              <a:round/>
            </a:ln>
            <a:effectLst>
              <a:outerShdw dist="23000" dir="5400000" algn="ctr" rotWithShape="0">
                <a:srgbClr val="000000">
                  <a:alpha val="29999"/>
                </a:srgbClr>
              </a:outerShdw>
            </a:effectLst>
          </p:spPr>
          <p:txBody>
            <a:bodyPr wrap="none" anchor="ct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sz="4050">
                <a:solidFill>
                  <a:schemeClr val="bg1"/>
                </a:solidFill>
                <a:latin typeface="微软雅黑" panose="020B0503020204020204" pitchFamily="34" charset="-122"/>
              </a:endParaRPr>
            </a:p>
          </p:txBody>
        </p:sp>
        <p:sp>
          <p:nvSpPr>
            <p:cNvPr id="37911" name="Rectangle 15"/>
            <p:cNvSpPr>
              <a:spLocks noChangeArrowheads="1"/>
            </p:cNvSpPr>
            <p:nvPr/>
          </p:nvSpPr>
          <p:spPr bwMode="auto">
            <a:xfrm rot="900000">
              <a:off x="100" y="598"/>
              <a:ext cx="2493" cy="1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r>
                <a:rPr lang="zh-CN" altLang="en-US" sz="3000" b="1">
                  <a:solidFill>
                    <a:schemeClr val="bg1"/>
                  </a:solidFill>
                  <a:latin typeface="微软雅黑" panose="020B0503020204020204" pitchFamily="34" charset="-122"/>
                </a:rPr>
                <a:t>计划生育指导</a:t>
              </a:r>
              <a:endParaRPr lang="en-US" altLang="zh-CN" sz="3000" b="1">
                <a:solidFill>
                  <a:schemeClr val="bg1"/>
                </a:solidFill>
                <a:latin typeface="微软雅黑" panose="020B0503020204020204" pitchFamily="34" charset="-122"/>
              </a:endParaRPr>
            </a:p>
          </p:txBody>
        </p:sp>
        <p:sp>
          <p:nvSpPr>
            <p:cNvPr id="37912" name="Oval 16"/>
            <p:cNvSpPr>
              <a:spLocks noChangeArrowheads="1"/>
            </p:cNvSpPr>
            <p:nvPr/>
          </p:nvSpPr>
          <p:spPr bwMode="auto">
            <a:xfrm>
              <a:off x="0" y="83"/>
              <a:ext cx="2595" cy="2592"/>
            </a:xfrm>
            <a:prstGeom prst="ellipse">
              <a:avLst/>
            </a:prstGeom>
            <a:noFill/>
            <a:ln w="127000">
              <a:solidFill>
                <a:srgbClr val="EAEAEA">
                  <a:alpha val="74901"/>
                </a:srgbClr>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sz="4050" dirty="0">
                <a:solidFill>
                  <a:schemeClr val="bg1"/>
                </a:solidFill>
                <a:latin typeface="微软雅黑" panose="020B0503020204020204" pitchFamily="34" charset="-122"/>
              </a:endParaRPr>
            </a:p>
          </p:txBody>
        </p:sp>
      </p:grpSp>
      <p:grpSp>
        <p:nvGrpSpPr>
          <p:cNvPr id="37913" name="Group 31"/>
          <p:cNvGrpSpPr/>
          <p:nvPr/>
        </p:nvGrpSpPr>
        <p:grpSpPr bwMode="auto">
          <a:xfrm rot="20700000">
            <a:off x="6499091" y="4431762"/>
            <a:ext cx="2010079" cy="1535243"/>
            <a:chOff x="0" y="0"/>
            <a:chExt cx="3210" cy="2593"/>
          </a:xfrm>
        </p:grpSpPr>
        <p:sp>
          <p:nvSpPr>
            <p:cNvPr id="37914" name="Line 11"/>
            <p:cNvSpPr>
              <a:spLocks noChangeShapeType="1"/>
            </p:cNvSpPr>
            <p:nvPr/>
          </p:nvSpPr>
          <p:spPr bwMode="auto">
            <a:xfrm flipV="1">
              <a:off x="135" y="2065"/>
              <a:ext cx="767" cy="480"/>
            </a:xfrm>
            <a:prstGeom prst="line">
              <a:avLst/>
            </a:prstGeom>
            <a:noFill/>
            <a:ln w="127000">
              <a:solidFill>
                <a:srgbClr val="EAEAEA">
                  <a:alpha val="74901"/>
                </a:srgbClr>
              </a:solidFill>
              <a:round/>
            </a:ln>
            <a:extLst>
              <a:ext uri="{909E8E84-426E-40DD-AFC4-6F175D3DCCD1}">
                <a14:hiddenFill xmlns:a14="http://schemas.microsoft.com/office/drawing/2010/main">
                  <a:noFill/>
                </a14:hiddenFill>
              </a:ext>
            </a:extLst>
          </p:spPr>
          <p:txBody>
            <a:bodyPr/>
            <a:lstStyle/>
            <a:p>
              <a:endParaRPr lang="zh-CN" altLang="en-US" sz="4050">
                <a:solidFill>
                  <a:schemeClr val="bg1"/>
                </a:solidFill>
              </a:endParaRPr>
            </a:p>
          </p:txBody>
        </p:sp>
        <p:sp>
          <p:nvSpPr>
            <p:cNvPr id="37915" name="Line 12"/>
            <p:cNvSpPr>
              <a:spLocks noChangeShapeType="1"/>
            </p:cNvSpPr>
            <p:nvPr/>
          </p:nvSpPr>
          <p:spPr bwMode="auto">
            <a:xfrm flipV="1">
              <a:off x="0" y="1828"/>
              <a:ext cx="770" cy="480"/>
            </a:xfrm>
            <a:prstGeom prst="line">
              <a:avLst/>
            </a:prstGeom>
            <a:noFill/>
            <a:ln w="127000">
              <a:solidFill>
                <a:srgbClr val="EAEAEA">
                  <a:alpha val="74901"/>
                </a:srgbClr>
              </a:solidFill>
              <a:round/>
            </a:ln>
            <a:extLst>
              <a:ext uri="{909E8E84-426E-40DD-AFC4-6F175D3DCCD1}">
                <a14:hiddenFill xmlns:a14="http://schemas.microsoft.com/office/drawing/2010/main">
                  <a:noFill/>
                </a14:hiddenFill>
              </a:ext>
            </a:extLst>
          </p:spPr>
          <p:txBody>
            <a:bodyPr/>
            <a:lstStyle/>
            <a:p>
              <a:endParaRPr lang="zh-CN" altLang="en-US" sz="4050">
                <a:solidFill>
                  <a:schemeClr val="bg1"/>
                </a:solidFill>
              </a:endParaRPr>
            </a:p>
          </p:txBody>
        </p:sp>
        <p:sp>
          <p:nvSpPr>
            <p:cNvPr id="37916" name="Oval 23"/>
            <p:cNvSpPr>
              <a:spLocks noChangeArrowheads="1"/>
            </p:cNvSpPr>
            <p:nvPr/>
          </p:nvSpPr>
          <p:spPr bwMode="auto">
            <a:xfrm>
              <a:off x="774" y="148"/>
              <a:ext cx="2265" cy="2238"/>
            </a:xfrm>
            <a:prstGeom prst="ellipse">
              <a:avLst/>
            </a:prstGeom>
            <a:gradFill rotWithShape="1">
              <a:gsLst>
                <a:gs pos="0">
                  <a:srgbClr val="9B2D2A"/>
                </a:gs>
                <a:gs pos="80000">
                  <a:srgbClr val="CB3D3A"/>
                </a:gs>
                <a:gs pos="100000">
                  <a:srgbClr val="CE3B37"/>
                </a:gs>
              </a:gsLst>
              <a:lin ang="5400000"/>
            </a:gradFill>
            <a:ln w="9525">
              <a:solidFill>
                <a:srgbClr val="BE4B48"/>
              </a:solidFill>
              <a:round/>
            </a:ln>
            <a:effectLst>
              <a:outerShdw dist="23000" dir="5400000" algn="ctr" rotWithShape="0">
                <a:srgbClr val="000000">
                  <a:alpha val="29999"/>
                </a:srgbClr>
              </a:outerShdw>
            </a:effectLst>
          </p:spPr>
          <p:txBody>
            <a:bodyPr wrap="none" anchor="ct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sz="4050">
                <a:solidFill>
                  <a:schemeClr val="bg1"/>
                </a:solidFill>
                <a:latin typeface="微软雅黑" panose="020B0503020204020204" pitchFamily="34" charset="-122"/>
              </a:endParaRPr>
            </a:p>
          </p:txBody>
        </p:sp>
        <p:sp>
          <p:nvSpPr>
            <p:cNvPr id="37917" name="Rectangle 25"/>
            <p:cNvSpPr>
              <a:spLocks noChangeArrowheads="1"/>
            </p:cNvSpPr>
            <p:nvPr/>
          </p:nvSpPr>
          <p:spPr bwMode="auto">
            <a:xfrm rot="900000">
              <a:off x="742" y="808"/>
              <a:ext cx="2352" cy="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r>
                <a:rPr lang="zh-CN" altLang="en-US" sz="3000" b="1">
                  <a:solidFill>
                    <a:schemeClr val="bg1"/>
                  </a:solidFill>
                  <a:latin typeface="微软雅黑" panose="020B0503020204020204" pitchFamily="34" charset="-122"/>
                </a:rPr>
                <a:t>保健</a:t>
              </a:r>
            </a:p>
          </p:txBody>
        </p:sp>
        <p:sp>
          <p:nvSpPr>
            <p:cNvPr id="37918" name="Oval 16"/>
            <p:cNvSpPr>
              <a:spLocks noChangeArrowheads="1"/>
            </p:cNvSpPr>
            <p:nvPr/>
          </p:nvSpPr>
          <p:spPr bwMode="auto">
            <a:xfrm>
              <a:off x="615" y="0"/>
              <a:ext cx="2595" cy="2593"/>
            </a:xfrm>
            <a:prstGeom prst="ellipse">
              <a:avLst/>
            </a:prstGeom>
            <a:noFill/>
            <a:ln w="127000">
              <a:solidFill>
                <a:srgbClr val="EAEAEA">
                  <a:alpha val="74901"/>
                </a:srgbClr>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sz="4050">
                <a:solidFill>
                  <a:schemeClr val="bg1"/>
                </a:solidFill>
                <a:latin typeface="微软雅黑" panose="020B0503020204020204" pitchFamily="34" charset="-122"/>
              </a:endParaRPr>
            </a:p>
          </p:txBody>
        </p:sp>
      </p:grpSp>
      <p:grpSp>
        <p:nvGrpSpPr>
          <p:cNvPr id="37919" name="Group 8"/>
          <p:cNvGrpSpPr/>
          <p:nvPr/>
        </p:nvGrpSpPr>
        <p:grpSpPr bwMode="auto">
          <a:xfrm rot="19800000">
            <a:off x="2491415" y="6014379"/>
            <a:ext cx="2064930" cy="1584769"/>
            <a:chOff x="0" y="0"/>
            <a:chExt cx="3295" cy="2678"/>
          </a:xfrm>
        </p:grpSpPr>
        <p:sp>
          <p:nvSpPr>
            <p:cNvPr id="37920" name="Oval 16"/>
            <p:cNvSpPr>
              <a:spLocks noChangeArrowheads="1"/>
            </p:cNvSpPr>
            <p:nvPr/>
          </p:nvSpPr>
          <p:spPr bwMode="auto">
            <a:xfrm>
              <a:off x="0" y="0"/>
              <a:ext cx="2595" cy="2593"/>
            </a:xfrm>
            <a:prstGeom prst="ellipse">
              <a:avLst/>
            </a:prstGeom>
            <a:noFill/>
            <a:ln w="127000">
              <a:solidFill>
                <a:srgbClr val="EAEAEA">
                  <a:alpha val="74901"/>
                </a:srgbClr>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sz="4050">
                <a:solidFill>
                  <a:schemeClr val="bg1"/>
                </a:solidFill>
                <a:latin typeface="微软雅黑" panose="020B0503020204020204" pitchFamily="34" charset="-122"/>
              </a:endParaRPr>
            </a:p>
          </p:txBody>
        </p:sp>
        <p:sp>
          <p:nvSpPr>
            <p:cNvPr id="37921" name="Oval 17"/>
            <p:cNvSpPr>
              <a:spLocks noChangeArrowheads="1"/>
            </p:cNvSpPr>
            <p:nvPr/>
          </p:nvSpPr>
          <p:spPr bwMode="auto">
            <a:xfrm>
              <a:off x="169" y="163"/>
              <a:ext cx="2270" cy="2239"/>
            </a:xfrm>
            <a:prstGeom prst="ellipse">
              <a:avLst/>
            </a:prstGeom>
            <a:gradFill rotWithShape="1">
              <a:gsLst>
                <a:gs pos="0">
                  <a:srgbClr val="9B2D2A"/>
                </a:gs>
                <a:gs pos="80000">
                  <a:srgbClr val="CB3D3A"/>
                </a:gs>
                <a:gs pos="100000">
                  <a:srgbClr val="CE3B37"/>
                </a:gs>
              </a:gsLst>
              <a:lin ang="5400000"/>
            </a:gradFill>
            <a:ln w="9525">
              <a:solidFill>
                <a:srgbClr val="BE4B48"/>
              </a:solidFill>
              <a:round/>
            </a:ln>
            <a:effectLst>
              <a:outerShdw dist="23000" dir="5400000" algn="ctr" rotWithShape="0">
                <a:srgbClr val="000000">
                  <a:alpha val="29999"/>
                </a:srgbClr>
              </a:outerShdw>
            </a:effectLst>
          </p:spPr>
          <p:txBody>
            <a:bodyPr wrap="none" anchor="ct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sz="4050">
                <a:solidFill>
                  <a:schemeClr val="bg1"/>
                </a:solidFill>
                <a:latin typeface="微软雅黑" panose="020B0503020204020204" pitchFamily="34" charset="-122"/>
              </a:endParaRPr>
            </a:p>
          </p:txBody>
        </p:sp>
        <p:sp>
          <p:nvSpPr>
            <p:cNvPr id="37922" name="Rectangle 19"/>
            <p:cNvSpPr>
              <a:spLocks noChangeArrowheads="1"/>
            </p:cNvSpPr>
            <p:nvPr/>
          </p:nvSpPr>
          <p:spPr bwMode="auto">
            <a:xfrm rot="1800000">
              <a:off x="422" y="574"/>
              <a:ext cx="2568" cy="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r>
                <a:rPr lang="zh-CN" altLang="en-US" sz="3000" b="1">
                  <a:solidFill>
                    <a:schemeClr val="bg1"/>
                  </a:solidFill>
                  <a:latin typeface="微软雅黑" panose="020B0503020204020204" pitchFamily="34" charset="-122"/>
                </a:rPr>
                <a:t>基本</a:t>
              </a:r>
              <a:endParaRPr lang="en-US" altLang="zh-CN" sz="3000" b="1">
                <a:solidFill>
                  <a:schemeClr val="bg1"/>
                </a:solidFill>
                <a:latin typeface="微软雅黑" panose="020B0503020204020204" pitchFamily="34" charset="-122"/>
              </a:endParaRPr>
            </a:p>
            <a:p>
              <a:r>
                <a:rPr lang="zh-CN" altLang="en-US" sz="3000" b="1">
                  <a:solidFill>
                    <a:schemeClr val="bg1"/>
                  </a:solidFill>
                  <a:latin typeface="微软雅黑" panose="020B0503020204020204" pitchFamily="34" charset="-122"/>
                </a:rPr>
                <a:t>医疗</a:t>
              </a:r>
              <a:endParaRPr lang="en-US" altLang="zh-CN" sz="3000" b="1">
                <a:solidFill>
                  <a:schemeClr val="bg1"/>
                </a:solidFill>
                <a:latin typeface="微软雅黑" panose="020B0503020204020204" pitchFamily="34" charset="-122"/>
              </a:endParaRPr>
            </a:p>
          </p:txBody>
        </p:sp>
        <p:sp>
          <p:nvSpPr>
            <p:cNvPr id="37923" name="Line 21"/>
            <p:cNvSpPr>
              <a:spLocks noChangeShapeType="1"/>
            </p:cNvSpPr>
            <p:nvPr/>
          </p:nvSpPr>
          <p:spPr bwMode="auto">
            <a:xfrm>
              <a:off x="2410" y="1910"/>
              <a:ext cx="885" cy="540"/>
            </a:xfrm>
            <a:prstGeom prst="line">
              <a:avLst/>
            </a:prstGeom>
            <a:noFill/>
            <a:ln w="127000">
              <a:solidFill>
                <a:srgbClr val="EAEAEA">
                  <a:alpha val="74901"/>
                </a:srgbClr>
              </a:solidFill>
              <a:round/>
            </a:ln>
            <a:extLst>
              <a:ext uri="{909E8E84-426E-40DD-AFC4-6F175D3DCCD1}">
                <a14:hiddenFill xmlns:a14="http://schemas.microsoft.com/office/drawing/2010/main">
                  <a:noFill/>
                </a14:hiddenFill>
              </a:ext>
            </a:extLst>
          </p:spPr>
          <p:txBody>
            <a:bodyPr/>
            <a:lstStyle/>
            <a:p>
              <a:endParaRPr lang="zh-CN" altLang="en-US" sz="4050">
                <a:solidFill>
                  <a:schemeClr val="bg1"/>
                </a:solidFill>
              </a:endParaRPr>
            </a:p>
          </p:txBody>
        </p:sp>
        <p:sp>
          <p:nvSpPr>
            <p:cNvPr id="37924" name="Line 22"/>
            <p:cNvSpPr>
              <a:spLocks noChangeShapeType="1"/>
            </p:cNvSpPr>
            <p:nvPr/>
          </p:nvSpPr>
          <p:spPr bwMode="auto">
            <a:xfrm>
              <a:off x="2275" y="2138"/>
              <a:ext cx="887" cy="540"/>
            </a:xfrm>
            <a:prstGeom prst="line">
              <a:avLst/>
            </a:prstGeom>
            <a:noFill/>
            <a:ln w="127000">
              <a:solidFill>
                <a:srgbClr val="EAEAEA">
                  <a:alpha val="74901"/>
                </a:srgbClr>
              </a:solidFill>
              <a:round/>
            </a:ln>
            <a:extLst>
              <a:ext uri="{909E8E84-426E-40DD-AFC4-6F175D3DCCD1}">
                <a14:hiddenFill xmlns:a14="http://schemas.microsoft.com/office/drawing/2010/main">
                  <a:noFill/>
                </a14:hiddenFill>
              </a:ext>
            </a:extLst>
          </p:spPr>
          <p:txBody>
            <a:bodyPr/>
            <a:lstStyle/>
            <a:p>
              <a:endParaRPr lang="zh-CN" altLang="en-US" sz="4050">
                <a:solidFill>
                  <a:schemeClr val="bg1"/>
                </a:solidFill>
              </a:endParaRPr>
            </a:p>
          </p:txBody>
        </p:sp>
      </p:grpSp>
      <p:grpSp>
        <p:nvGrpSpPr>
          <p:cNvPr id="37925" name="Group 31"/>
          <p:cNvGrpSpPr/>
          <p:nvPr/>
        </p:nvGrpSpPr>
        <p:grpSpPr bwMode="auto">
          <a:xfrm rot="1800000">
            <a:off x="7284690" y="6107885"/>
            <a:ext cx="2148467" cy="1535243"/>
            <a:chOff x="0" y="22"/>
            <a:chExt cx="3431" cy="2593"/>
          </a:xfrm>
        </p:grpSpPr>
        <p:sp>
          <p:nvSpPr>
            <p:cNvPr id="37926" name="Line 11"/>
            <p:cNvSpPr>
              <a:spLocks noChangeShapeType="1"/>
            </p:cNvSpPr>
            <p:nvPr/>
          </p:nvSpPr>
          <p:spPr bwMode="auto">
            <a:xfrm flipV="1">
              <a:off x="135" y="2065"/>
              <a:ext cx="767" cy="480"/>
            </a:xfrm>
            <a:prstGeom prst="line">
              <a:avLst/>
            </a:prstGeom>
            <a:noFill/>
            <a:ln w="127000">
              <a:solidFill>
                <a:srgbClr val="EAEAEA">
                  <a:alpha val="74901"/>
                </a:srgbClr>
              </a:solidFill>
              <a:round/>
            </a:ln>
            <a:extLst>
              <a:ext uri="{909E8E84-426E-40DD-AFC4-6F175D3DCCD1}">
                <a14:hiddenFill xmlns:a14="http://schemas.microsoft.com/office/drawing/2010/main">
                  <a:noFill/>
                </a14:hiddenFill>
              </a:ext>
            </a:extLst>
          </p:spPr>
          <p:txBody>
            <a:bodyPr/>
            <a:lstStyle/>
            <a:p>
              <a:endParaRPr lang="zh-CN" altLang="en-US" sz="4050">
                <a:solidFill>
                  <a:schemeClr val="bg1"/>
                </a:solidFill>
              </a:endParaRPr>
            </a:p>
          </p:txBody>
        </p:sp>
        <p:sp>
          <p:nvSpPr>
            <p:cNvPr id="37927" name="Line 12"/>
            <p:cNvSpPr>
              <a:spLocks noChangeShapeType="1"/>
            </p:cNvSpPr>
            <p:nvPr/>
          </p:nvSpPr>
          <p:spPr bwMode="auto">
            <a:xfrm flipV="1">
              <a:off x="0" y="1828"/>
              <a:ext cx="770" cy="480"/>
            </a:xfrm>
            <a:prstGeom prst="line">
              <a:avLst/>
            </a:prstGeom>
            <a:noFill/>
            <a:ln w="127000">
              <a:solidFill>
                <a:srgbClr val="EAEAEA">
                  <a:alpha val="74901"/>
                </a:srgbClr>
              </a:solidFill>
              <a:round/>
            </a:ln>
            <a:extLst>
              <a:ext uri="{909E8E84-426E-40DD-AFC4-6F175D3DCCD1}">
                <a14:hiddenFill xmlns:a14="http://schemas.microsoft.com/office/drawing/2010/main">
                  <a:noFill/>
                </a14:hiddenFill>
              </a:ext>
            </a:extLst>
          </p:spPr>
          <p:txBody>
            <a:bodyPr/>
            <a:lstStyle/>
            <a:p>
              <a:endParaRPr lang="zh-CN" altLang="en-US" sz="4050">
                <a:solidFill>
                  <a:schemeClr val="bg1"/>
                </a:solidFill>
              </a:endParaRPr>
            </a:p>
          </p:txBody>
        </p:sp>
        <p:sp>
          <p:nvSpPr>
            <p:cNvPr id="37928" name="Oval 23"/>
            <p:cNvSpPr>
              <a:spLocks noChangeArrowheads="1"/>
            </p:cNvSpPr>
            <p:nvPr/>
          </p:nvSpPr>
          <p:spPr bwMode="auto">
            <a:xfrm>
              <a:off x="768" y="162"/>
              <a:ext cx="2254" cy="2234"/>
            </a:xfrm>
            <a:prstGeom prst="ellipse">
              <a:avLst/>
            </a:prstGeom>
            <a:gradFill rotWithShape="1">
              <a:gsLst>
                <a:gs pos="0">
                  <a:srgbClr val="2C5D98"/>
                </a:gs>
                <a:gs pos="80000">
                  <a:srgbClr val="3C7BC7"/>
                </a:gs>
                <a:gs pos="100000">
                  <a:srgbClr val="3A7CCB"/>
                </a:gs>
              </a:gsLst>
              <a:lin ang="5400000"/>
            </a:gradFill>
            <a:ln w="9525">
              <a:solidFill>
                <a:srgbClr val="4A7EBB"/>
              </a:solidFill>
              <a:round/>
            </a:ln>
            <a:effectLst>
              <a:outerShdw dist="23000" dir="5400000" algn="ctr" rotWithShape="0">
                <a:srgbClr val="000000">
                  <a:alpha val="29999"/>
                </a:srgbClr>
              </a:outerShdw>
            </a:effectLst>
          </p:spPr>
          <p:txBody>
            <a:bodyPr wrap="none" anchor="ct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sz="4050">
                <a:solidFill>
                  <a:schemeClr val="bg1"/>
                </a:solidFill>
                <a:latin typeface="微软雅黑" panose="020B0503020204020204" pitchFamily="34" charset="-122"/>
              </a:endParaRPr>
            </a:p>
          </p:txBody>
        </p:sp>
        <p:sp>
          <p:nvSpPr>
            <p:cNvPr id="37929" name="Rectangle 25"/>
            <p:cNvSpPr>
              <a:spLocks noChangeArrowheads="1"/>
            </p:cNvSpPr>
            <p:nvPr/>
          </p:nvSpPr>
          <p:spPr bwMode="auto">
            <a:xfrm rot="19800000">
              <a:off x="851" y="793"/>
              <a:ext cx="2352" cy="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r>
                <a:rPr lang="zh-CN" altLang="en-US" sz="3000" b="1">
                  <a:solidFill>
                    <a:schemeClr val="bg1"/>
                  </a:solidFill>
                  <a:latin typeface="微软雅黑" panose="020B0503020204020204" pitchFamily="34" charset="-122"/>
                </a:rPr>
                <a:t>康复</a:t>
              </a:r>
            </a:p>
          </p:txBody>
        </p:sp>
        <p:sp>
          <p:nvSpPr>
            <p:cNvPr id="37930" name="Oval 16"/>
            <p:cNvSpPr>
              <a:spLocks noChangeArrowheads="1"/>
            </p:cNvSpPr>
            <p:nvPr/>
          </p:nvSpPr>
          <p:spPr bwMode="auto">
            <a:xfrm>
              <a:off x="836" y="22"/>
              <a:ext cx="2595" cy="2593"/>
            </a:xfrm>
            <a:prstGeom prst="ellipse">
              <a:avLst/>
            </a:prstGeom>
            <a:noFill/>
            <a:ln w="127000">
              <a:solidFill>
                <a:srgbClr val="EAEAEA">
                  <a:alpha val="74901"/>
                </a:srgbClr>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sz="4050" dirty="0">
                <a:solidFill>
                  <a:schemeClr val="bg1"/>
                </a:solidFill>
                <a:latin typeface="微软雅黑" panose="020B0503020204020204" pitchFamily="34" charset="-122"/>
              </a:endParaRPr>
            </a:p>
          </p:txBody>
        </p:sp>
      </p:grpSp>
      <p:grpSp>
        <p:nvGrpSpPr>
          <p:cNvPr id="37931" name="组合 33"/>
          <p:cNvGrpSpPr/>
          <p:nvPr/>
        </p:nvGrpSpPr>
        <p:grpSpPr bwMode="auto">
          <a:xfrm>
            <a:off x="4783779" y="5833939"/>
            <a:ext cx="2446448" cy="2314073"/>
            <a:chOff x="177826" y="0"/>
            <a:chExt cx="2124075" cy="2125662"/>
          </a:xfrm>
        </p:grpSpPr>
        <p:sp>
          <p:nvSpPr>
            <p:cNvPr id="37932" name="Oval 2"/>
            <p:cNvSpPr>
              <a:spLocks noChangeArrowheads="1"/>
            </p:cNvSpPr>
            <p:nvPr/>
          </p:nvSpPr>
          <p:spPr bwMode="auto">
            <a:xfrm>
              <a:off x="319562" y="117255"/>
              <a:ext cx="1896257" cy="1895853"/>
            </a:xfrm>
            <a:prstGeom prst="ellipse">
              <a:avLst/>
            </a:prstGeom>
            <a:solidFill>
              <a:schemeClr val="bg1"/>
            </a:solidFill>
            <a:ln w="25400">
              <a:solidFill>
                <a:srgbClr val="9BBB59"/>
              </a:solidFill>
              <a:round/>
            </a:ln>
          </p:spPr>
          <p:txBody>
            <a:bodyPr wrap="none" anchor="ct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sz="4050">
                <a:solidFill>
                  <a:schemeClr val="bg1"/>
                </a:solidFill>
                <a:latin typeface="微软雅黑" panose="020B0503020204020204" pitchFamily="34" charset="-122"/>
              </a:endParaRPr>
            </a:p>
          </p:txBody>
        </p:sp>
        <p:sp>
          <p:nvSpPr>
            <p:cNvPr id="37933" name="Oval 8"/>
            <p:cNvSpPr>
              <a:spLocks noChangeArrowheads="1"/>
            </p:cNvSpPr>
            <p:nvPr/>
          </p:nvSpPr>
          <p:spPr bwMode="auto">
            <a:xfrm>
              <a:off x="177826" y="0"/>
              <a:ext cx="2124075" cy="2125662"/>
            </a:xfrm>
            <a:prstGeom prst="ellipse">
              <a:avLst/>
            </a:prstGeom>
            <a:noFill/>
            <a:ln w="127000">
              <a:solidFill>
                <a:srgbClr val="EAEAEA">
                  <a:alpha val="74901"/>
                </a:srgbClr>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endParaRPr lang="zh-CN" altLang="en-US" sz="4050">
                <a:solidFill>
                  <a:schemeClr val="bg1"/>
                </a:solidFill>
                <a:latin typeface="微软雅黑" panose="020B0503020204020204" pitchFamily="34" charset="-122"/>
              </a:endParaRPr>
            </a:p>
          </p:txBody>
        </p:sp>
        <p:pic>
          <p:nvPicPr>
            <p:cNvPr id="37934" name="Picture 20" descr="未标题-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413" y="381000"/>
              <a:ext cx="1668463"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35" name="Rectangle 29"/>
            <p:cNvSpPr>
              <a:spLocks noChangeArrowheads="1"/>
            </p:cNvSpPr>
            <p:nvPr/>
          </p:nvSpPr>
          <p:spPr bwMode="auto">
            <a:xfrm>
              <a:off x="306264" y="713096"/>
              <a:ext cx="1922760" cy="632839"/>
            </a:xfrm>
            <a:prstGeom prst="roundRect">
              <a:avLst>
                <a:gd name="adj" fmla="val 16667"/>
              </a:avLst>
            </a:prstGeom>
            <a:gradFill rotWithShape="1">
              <a:gsLst>
                <a:gs pos="0">
                  <a:srgbClr val="769535"/>
                </a:gs>
                <a:gs pos="80000">
                  <a:srgbClr val="9BC348"/>
                </a:gs>
                <a:gs pos="100000">
                  <a:srgbClr val="9CC746"/>
                </a:gs>
              </a:gsLst>
              <a:lin ang="5400000"/>
            </a:gradFill>
            <a:ln w="9525">
              <a:solidFill>
                <a:srgbClr val="98B954"/>
              </a:solidFill>
              <a:round/>
            </a:ln>
            <a:effectLst>
              <a:outerShdw dist="23000" dir="5400000" algn="ctr" rotWithShape="0">
                <a:srgbClr val="000000">
                  <a:alpha val="29999"/>
                </a:srgbClr>
              </a:outerShdw>
            </a:effec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r>
                <a:rPr lang="zh-CN" altLang="en-US" sz="3600" b="1" dirty="0">
                  <a:solidFill>
                    <a:schemeClr val="bg1"/>
                  </a:solidFill>
                  <a:latin typeface="微软雅黑" panose="020B0503020204020204" pitchFamily="34" charset="-122"/>
                  <a:sym typeface="Calibri" panose="020F0502020204030204" pitchFamily="34" charset="0"/>
                </a:rPr>
                <a:t>六位一体</a:t>
              </a:r>
            </a:p>
          </p:txBody>
        </p:sp>
      </p:grpSp>
      <p:sp>
        <p:nvSpPr>
          <p:cNvPr id="3" name="标题 2"/>
          <p:cNvSpPr>
            <a:spLocks noGrp="1"/>
          </p:cNvSpPr>
          <p:nvPr>
            <p:ph type="title"/>
          </p:nvPr>
        </p:nvSpPr>
        <p:spPr/>
        <p:txBody>
          <a:bodyPr/>
          <a:lstStyle/>
          <a:p>
            <a:r>
              <a:rPr lang="zh-CN" altLang="en-US" dirty="0"/>
              <a:t>（二）主要功能</a:t>
            </a:r>
          </a:p>
        </p:txBody>
      </p:sp>
      <p:sp>
        <p:nvSpPr>
          <p:cNvPr id="5" name="内容占位符 4"/>
          <p:cNvSpPr>
            <a:spLocks noGrp="1"/>
          </p:cNvSpPr>
          <p:nvPr>
            <p:ph idx="1"/>
          </p:nvPr>
        </p:nvSpPr>
        <p:spPr>
          <a:xfrm>
            <a:off x="720437" y="1700463"/>
            <a:ext cx="10622628" cy="2696998"/>
          </a:xfrm>
        </p:spPr>
        <p:txBody>
          <a:bodyPr/>
          <a:lstStyle/>
          <a:p>
            <a:pPr marL="514350" indent="-514350">
              <a:spcBef>
                <a:spcPts val="1200"/>
              </a:spcBef>
              <a:buSzPct val="100000"/>
              <a:buFont typeface="+mj-lt"/>
              <a:buAutoNum type="arabicPeriod"/>
            </a:pPr>
            <a:r>
              <a:rPr lang="zh-CN" altLang="en-US" dirty="0"/>
              <a:t>以健康为中心，社区为范围，家庭为单位</a:t>
            </a:r>
          </a:p>
          <a:p>
            <a:pPr marL="514350" indent="-514350">
              <a:spcBef>
                <a:spcPts val="1200"/>
              </a:spcBef>
              <a:buSzPct val="100000"/>
              <a:buFont typeface="+mj-lt"/>
              <a:buAutoNum type="arabicPeriod"/>
            </a:pPr>
            <a:r>
              <a:rPr lang="zh-CN" altLang="en-US" dirty="0">
                <a:solidFill>
                  <a:srgbClr val="C00000"/>
                </a:solidFill>
              </a:rPr>
              <a:t>“六位一体”：</a:t>
            </a:r>
            <a:r>
              <a:rPr lang="zh-CN" altLang="en-US" dirty="0"/>
              <a:t>健康教育、预防、保健、康复、计划生育技术服务和一般常见病、多发病的诊疗服务</a:t>
            </a:r>
          </a:p>
        </p:txBody>
      </p:sp>
    </p:spTree>
  </p:cSld>
  <p:clrMapOvr>
    <a:masterClrMapping/>
  </p:clrMapOvr>
  <p:transition spd="slow">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0436" y="2150075"/>
            <a:ext cx="11042073" cy="7385921"/>
          </a:xfrm>
        </p:spPr>
        <p:txBody>
          <a:bodyPr/>
          <a:lstStyle/>
          <a:p>
            <a:pPr>
              <a:spcBef>
                <a:spcPts val="1800"/>
              </a:spcBef>
            </a:pPr>
            <a:r>
              <a:rPr lang="zh-CN" altLang="en-US" dirty="0"/>
              <a:t>基层医疗卫生机构主要提供预防、保健、健康教育、疾病管理，为居民建立健康档案，常见病、多发病的诊疗以及部分疾病的康复、护理，接收医院转诊患者，向医院转诊超出自身服务能力的患者等基本医疗卫生服务</a:t>
            </a:r>
          </a:p>
          <a:p>
            <a:pPr>
              <a:spcBef>
                <a:spcPts val="1800"/>
              </a:spcBef>
            </a:pPr>
            <a:r>
              <a:rPr lang="zh-CN" altLang="en-US" dirty="0"/>
              <a:t>十八大以来，在市委市政府坚强领导下，北京市积极推进基层卫生事业改革发展，基层卫生分级诊疗成效显著，服务体系日趋完备，资源布局更加合理，服务模式不断创新服务能力明显提升</a:t>
            </a:r>
          </a:p>
        </p:txBody>
      </p:sp>
      <p:sp>
        <p:nvSpPr>
          <p:cNvPr id="5" name="标题 4"/>
          <p:cNvSpPr>
            <a:spLocks noGrp="1"/>
          </p:cNvSpPr>
          <p:nvPr>
            <p:ph type="title"/>
          </p:nvPr>
        </p:nvSpPr>
        <p:spPr/>
        <p:txBody>
          <a:bodyPr/>
          <a:lstStyle/>
          <a:p>
            <a:r>
              <a:rPr lang="zh-CN" altLang="en-US" dirty="0"/>
              <a:t>（三）社区卫生十年成效</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文本框 3"/>
          <p:cNvSpPr txBox="1">
            <a:spLocks noChangeArrowheads="1"/>
          </p:cNvSpPr>
          <p:nvPr/>
        </p:nvSpPr>
        <p:spPr bwMode="auto">
          <a:xfrm>
            <a:off x="889398" y="1078884"/>
            <a:ext cx="10869465" cy="2127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a:lnSpc>
                <a:spcPct val="120000"/>
              </a:lnSpc>
            </a:pPr>
            <a:r>
              <a:rPr lang="en-US" altLang="zh-CN" sz="2800" b="1" dirty="0">
                <a:latin typeface="+mn-ea"/>
                <a:ea typeface="+mn-ea"/>
              </a:rPr>
              <a:t>       2021</a:t>
            </a:r>
            <a:r>
              <a:rPr lang="zh-CN" altLang="en-US" sz="2800" b="1" dirty="0">
                <a:latin typeface="+mn-ea"/>
                <a:ea typeface="+mn-ea"/>
              </a:rPr>
              <a:t>年5月19日是第十一个“世界家庭医生日”，来自国家、北京市卫健委领导、北京市16个区卫生健康委及社区卫生服务管理中心主管领导、300多家医疗卫生机构的全科医生和签约居民以及相关各界和外省市同行们汇聚北京，庆祝这个具有特殊意义的节日</a:t>
            </a:r>
          </a:p>
        </p:txBody>
      </p:sp>
      <p:pic>
        <p:nvPicPr>
          <p:cNvPr id="39939" name="图片 1" descr="微信图片_20210521093025"/>
          <p:cNvPicPr preferRelativeResize="0">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3959" y="6571467"/>
            <a:ext cx="4680000" cy="2880000"/>
          </a:xfrm>
          <a:prstGeom prst="rect">
            <a:avLst/>
          </a:prstGeom>
          <a:noFill/>
          <a:ln>
            <a:noFill/>
          </a:ln>
          <a:effectLst>
            <a:softEdge rad="508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图片 2" descr="微信图片_20210521093004"/>
          <p:cNvPicPr preferRelativeResize="0">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3959" y="3408114"/>
            <a:ext cx="4680000" cy="2880000"/>
          </a:xfrm>
          <a:prstGeom prst="rect">
            <a:avLst/>
          </a:prstGeom>
          <a:noFill/>
          <a:ln>
            <a:noFill/>
          </a:ln>
          <a:effectLst>
            <a:softEdge rad="508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图片 3" descr="微信图片_20210521093020"/>
          <p:cNvPicPr preferRelativeResize="0">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48720" y="3408114"/>
            <a:ext cx="4680000" cy="2880000"/>
          </a:xfrm>
          <a:prstGeom prst="rect">
            <a:avLst/>
          </a:prstGeom>
          <a:noFill/>
          <a:ln>
            <a:noFill/>
          </a:ln>
          <a:effectLst>
            <a:softEdge rad="508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图片 4" descr="微信图片_20210521094024"/>
          <p:cNvPicPr preferRelativeResize="0">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48720" y="6571467"/>
            <a:ext cx="4680000" cy="2880000"/>
          </a:xfrm>
          <a:prstGeom prst="rect">
            <a:avLst/>
          </a:prstGeom>
          <a:noFill/>
          <a:ln>
            <a:noFill/>
          </a:ln>
          <a:effectLst>
            <a:softEdge rad="508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基层卫生服务网络更加完善</a:t>
            </a:r>
          </a:p>
        </p:txBody>
      </p:sp>
      <p:sp>
        <p:nvSpPr>
          <p:cNvPr id="5" name="内容占位符 4"/>
          <p:cNvSpPr>
            <a:spLocks noGrp="1"/>
          </p:cNvSpPr>
          <p:nvPr>
            <p:ph idx="1"/>
          </p:nvPr>
        </p:nvSpPr>
        <p:spPr/>
        <p:txBody>
          <a:bodyPr/>
          <a:lstStyle/>
          <a:p>
            <a:r>
              <a:rPr lang="zh-CN" altLang="en-US" dirty="0">
                <a:solidFill>
                  <a:srgbClr val="C00000"/>
                </a:solidFill>
              </a:rPr>
              <a:t>出台新的社区卫生服务机构规划与建设标准</a:t>
            </a:r>
            <a:r>
              <a:rPr lang="zh-CN" altLang="en-US" dirty="0"/>
              <a:t>，原则上按照每个街道（乡镇）设</a:t>
            </a:r>
            <a:r>
              <a:rPr lang="en-US" altLang="zh-CN" dirty="0"/>
              <a:t>1</a:t>
            </a:r>
            <a:r>
              <a:rPr lang="zh-CN" altLang="en-US" dirty="0"/>
              <a:t>所社区卫生服务中心，城区每</a:t>
            </a:r>
            <a:r>
              <a:rPr lang="en-US" altLang="zh-CN" dirty="0"/>
              <a:t>2</a:t>
            </a:r>
            <a:r>
              <a:rPr lang="zh-CN" altLang="en-US" dirty="0"/>
              <a:t>个社区或步行</a:t>
            </a:r>
            <a:r>
              <a:rPr lang="en-US" altLang="zh-CN" dirty="0"/>
              <a:t>15</a:t>
            </a:r>
            <a:r>
              <a:rPr lang="zh-CN" altLang="en-US" dirty="0"/>
              <a:t>分钟配备</a:t>
            </a:r>
            <a:r>
              <a:rPr lang="en-US" altLang="zh-CN" dirty="0"/>
              <a:t>1</a:t>
            </a:r>
            <a:r>
              <a:rPr lang="zh-CN" altLang="en-US" dirty="0"/>
              <a:t>个社区卫生服务站、郊区以行政村为范围设置村卫生室（社区卫生服务站）并结合实际开展巡诊或邻村服务。实施标准化建设，提升设备配备标准，增加机构建筑面积。截至</a:t>
            </a:r>
            <a:r>
              <a:rPr lang="en-US" altLang="zh-CN" dirty="0"/>
              <a:t>2021</a:t>
            </a:r>
            <a:r>
              <a:rPr lang="zh-CN" altLang="en-US" dirty="0"/>
              <a:t>年，全市社区卫生服务中心（站）</a:t>
            </a:r>
            <a:r>
              <a:rPr lang="en-US" altLang="zh-CN" dirty="0"/>
              <a:t>2111</a:t>
            </a:r>
            <a:r>
              <a:rPr lang="zh-CN" altLang="en-US" dirty="0"/>
              <a:t>个，比</a:t>
            </a:r>
            <a:r>
              <a:rPr lang="en-US" altLang="zh-CN" dirty="0"/>
              <a:t>2012</a:t>
            </a:r>
            <a:r>
              <a:rPr lang="zh-CN" altLang="en-US" dirty="0"/>
              <a:t>年增加</a:t>
            </a:r>
            <a:r>
              <a:rPr lang="en-US" altLang="zh-CN" dirty="0"/>
              <a:t>214</a:t>
            </a:r>
            <a:r>
              <a:rPr lang="zh-CN" altLang="en-US" dirty="0"/>
              <a:t>个，全市基本实现步行</a:t>
            </a:r>
            <a:r>
              <a:rPr lang="en-US" altLang="zh-CN" dirty="0"/>
              <a:t>15-30</a:t>
            </a:r>
            <a:r>
              <a:rPr lang="zh-CN" altLang="en-US" dirty="0"/>
              <a:t>分钟可及社区卫生服务</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基层卫生服务模式逐步转变</a:t>
            </a:r>
          </a:p>
        </p:txBody>
      </p:sp>
      <p:sp>
        <p:nvSpPr>
          <p:cNvPr id="5" name="内容占位符 4"/>
          <p:cNvSpPr>
            <a:spLocks noGrp="1"/>
          </p:cNvSpPr>
          <p:nvPr>
            <p:ph idx="1"/>
          </p:nvPr>
        </p:nvSpPr>
        <p:spPr>
          <a:xfrm>
            <a:off x="720437" y="1700463"/>
            <a:ext cx="11279058" cy="7835534"/>
          </a:xfrm>
        </p:spPr>
        <p:txBody>
          <a:bodyPr/>
          <a:lstStyle/>
          <a:p>
            <a:pPr marL="0" indent="0">
              <a:spcBef>
                <a:spcPts val="600"/>
              </a:spcBef>
              <a:buNone/>
            </a:pPr>
            <a:r>
              <a:rPr lang="zh-CN" altLang="en-US" sz="3600" dirty="0">
                <a:solidFill>
                  <a:srgbClr val="C00000"/>
                </a:solidFill>
              </a:rPr>
              <a:t>    一是全面推广家庭医生签约服务</a:t>
            </a:r>
            <a:endParaRPr lang="en-US" altLang="zh-CN" sz="3600" dirty="0">
              <a:solidFill>
                <a:srgbClr val="C00000"/>
              </a:solidFill>
            </a:endParaRPr>
          </a:p>
          <a:p>
            <a:pPr>
              <a:spcBef>
                <a:spcPts val="600"/>
              </a:spcBef>
              <a:buFont typeface="Wingdings" panose="05000000000000000000" pitchFamily="2" charset="2"/>
              <a:buChar char="ü"/>
            </a:pPr>
            <a:r>
              <a:rPr lang="zh-CN" altLang="en-US" sz="3000" dirty="0"/>
              <a:t>将传统生物医学模式逐步转向现代生物心理社会医学模式</a:t>
            </a:r>
            <a:endParaRPr lang="en-US" altLang="zh-CN" sz="3000" dirty="0"/>
          </a:p>
          <a:p>
            <a:pPr>
              <a:spcBef>
                <a:spcPts val="600"/>
              </a:spcBef>
              <a:buFont typeface="Wingdings" panose="05000000000000000000" pitchFamily="2" charset="2"/>
              <a:buChar char="ü"/>
            </a:pPr>
            <a:r>
              <a:rPr lang="zh-CN" altLang="en-US" sz="3000" dirty="0"/>
              <a:t>以家庭医生签约服务为抓手</a:t>
            </a:r>
            <a:endParaRPr lang="en-US" altLang="zh-CN" sz="3000" dirty="0"/>
          </a:p>
          <a:p>
            <a:pPr>
              <a:spcBef>
                <a:spcPts val="600"/>
              </a:spcBef>
              <a:buFont typeface="Wingdings" panose="05000000000000000000" pitchFamily="2" charset="2"/>
              <a:buChar char="ü"/>
            </a:pPr>
            <a:r>
              <a:rPr lang="zh-CN" altLang="en-US" sz="3000" dirty="0"/>
              <a:t>以儿童、孕产妇、残疾人、老年人、慢性病患者等为重点人群</a:t>
            </a:r>
            <a:endParaRPr lang="en-US" altLang="zh-CN" sz="3000" dirty="0"/>
          </a:p>
          <a:p>
            <a:pPr>
              <a:spcBef>
                <a:spcPts val="600"/>
              </a:spcBef>
              <a:buFont typeface="Wingdings" panose="05000000000000000000" pitchFamily="2" charset="2"/>
              <a:buChar char="ü"/>
            </a:pPr>
            <a:r>
              <a:rPr lang="zh-CN" altLang="en-US" sz="3000" dirty="0"/>
              <a:t>深入践行生命全周期健康管理理念，为居民提供方便、可及、连续、有效的基本医疗和公共卫生服务</a:t>
            </a:r>
            <a:endParaRPr lang="en-US" altLang="zh-CN" sz="3000" dirty="0"/>
          </a:p>
          <a:p>
            <a:pPr>
              <a:spcBef>
                <a:spcPts val="600"/>
              </a:spcBef>
              <a:buFont typeface="Wingdings" panose="05000000000000000000" pitchFamily="2" charset="2"/>
              <a:buChar char="ü"/>
            </a:pPr>
            <a:r>
              <a:rPr lang="zh-CN" altLang="en-US" sz="3000" spc="-150" dirty="0"/>
              <a:t>同时，根据签约居民需求提供个性化服务，提升签约居民获得感</a:t>
            </a:r>
            <a:endParaRPr lang="en-US" altLang="zh-CN" sz="3000" spc="-150" dirty="0"/>
          </a:p>
          <a:p>
            <a:pPr>
              <a:spcBef>
                <a:spcPts val="600"/>
              </a:spcBef>
            </a:pPr>
            <a:r>
              <a:rPr lang="zh-CN" altLang="en-US" sz="3000" spc="-150" dirty="0"/>
              <a:t>十年来，全市家庭医生团队从最初的</a:t>
            </a:r>
            <a:r>
              <a:rPr lang="en-US" altLang="zh-CN" sz="3000" spc="-150" dirty="0"/>
              <a:t>3097</a:t>
            </a:r>
            <a:r>
              <a:rPr lang="zh-CN" altLang="en-US" sz="3000" spc="-150" dirty="0"/>
              <a:t>个壮大到现在的</a:t>
            </a:r>
            <a:r>
              <a:rPr lang="en-US" altLang="zh-CN" sz="3000" spc="-150" dirty="0"/>
              <a:t>5743</a:t>
            </a:r>
            <a:r>
              <a:rPr lang="zh-CN" altLang="en-US" sz="3000" spc="-150" dirty="0"/>
              <a:t>个，为</a:t>
            </a:r>
            <a:r>
              <a:rPr lang="en-US" altLang="zh-CN" sz="3000" spc="-150" dirty="0"/>
              <a:t>825</a:t>
            </a:r>
            <a:r>
              <a:rPr lang="zh-CN" altLang="en-US" sz="3000" spc="-150" dirty="0"/>
              <a:t>万名居民提供家庭医生签约服务，重点人群签约率达</a:t>
            </a:r>
            <a:r>
              <a:rPr lang="en-US" altLang="zh-CN" sz="3000" spc="-150" dirty="0"/>
              <a:t>90%</a:t>
            </a:r>
            <a:r>
              <a:rPr lang="zh-CN" altLang="en-US" sz="3000" spc="-150" dirty="0"/>
              <a:t>以上调查显示，</a:t>
            </a:r>
            <a:r>
              <a:rPr lang="en-US" altLang="zh-CN" sz="3000" spc="-150" dirty="0"/>
              <a:t>2022</a:t>
            </a:r>
            <a:r>
              <a:rPr lang="zh-CN" altLang="en-US" sz="3000" spc="-150" dirty="0"/>
              <a:t>年上半年签约服务满意度为</a:t>
            </a:r>
            <a:r>
              <a:rPr lang="en-US" altLang="zh-CN" sz="3000" spc="-150" dirty="0"/>
              <a:t>87%</a:t>
            </a:r>
            <a:r>
              <a:rPr lang="zh-CN" altLang="en-US" sz="3000" spc="-150" dirty="0"/>
              <a:t>，满意度稳步提升</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基层卫生服务模式逐步转变</a:t>
            </a:r>
          </a:p>
        </p:txBody>
      </p:sp>
      <p:sp>
        <p:nvSpPr>
          <p:cNvPr id="5" name="内容占位符 4"/>
          <p:cNvSpPr>
            <a:spLocks noGrp="1"/>
          </p:cNvSpPr>
          <p:nvPr>
            <p:ph idx="1"/>
          </p:nvPr>
        </p:nvSpPr>
        <p:spPr/>
        <p:txBody>
          <a:bodyPr/>
          <a:lstStyle/>
          <a:p>
            <a:pPr marL="0" indent="0">
              <a:spcBef>
                <a:spcPts val="1200"/>
              </a:spcBef>
              <a:buNone/>
            </a:pPr>
            <a:r>
              <a:rPr lang="zh-CN" altLang="en-US" sz="3600" dirty="0">
                <a:solidFill>
                  <a:srgbClr val="C00000"/>
                </a:solidFill>
              </a:rPr>
              <a:t>   二是吸引居民基层首诊</a:t>
            </a:r>
            <a:endParaRPr lang="en-US" altLang="zh-CN" sz="3600" dirty="0">
              <a:solidFill>
                <a:srgbClr val="C00000"/>
              </a:solidFill>
            </a:endParaRPr>
          </a:p>
          <a:p>
            <a:pPr>
              <a:spcBef>
                <a:spcPts val="1200"/>
              </a:spcBef>
              <a:buFont typeface="Wingdings" panose="05000000000000000000" pitchFamily="2" charset="2"/>
              <a:buChar char="ü"/>
            </a:pPr>
            <a:r>
              <a:rPr lang="zh-CN" altLang="en-US" sz="3000" dirty="0"/>
              <a:t>降低基层就医门槛，推行“先诊疗后结算”服务，方便患者就医</a:t>
            </a:r>
            <a:endParaRPr lang="en-US" altLang="zh-CN" sz="3000" dirty="0"/>
          </a:p>
          <a:p>
            <a:pPr>
              <a:spcBef>
                <a:spcPts val="1200"/>
              </a:spcBef>
              <a:buFont typeface="Wingdings" panose="05000000000000000000" pitchFamily="2" charset="2"/>
              <a:buChar char="ü"/>
            </a:pPr>
            <a:r>
              <a:rPr lang="zh-CN" altLang="en-US" sz="3000" dirty="0"/>
              <a:t>免除老年人在社区卫生服务机构就诊普通医师医事服务费个人自付部分金额，体现优老和分级诊疗引导政策</a:t>
            </a:r>
            <a:endParaRPr lang="en-US" altLang="zh-CN" sz="3000" dirty="0"/>
          </a:p>
          <a:p>
            <a:pPr>
              <a:spcBef>
                <a:spcPts val="1200"/>
              </a:spcBef>
              <a:buFont typeface="Wingdings" panose="05000000000000000000" pitchFamily="2" charset="2"/>
              <a:buChar char="ü"/>
            </a:pPr>
            <a:r>
              <a:rPr lang="zh-CN" altLang="en-US" sz="3000" dirty="0"/>
              <a:t>最大限度满足居民用药需求</a:t>
            </a:r>
            <a:endParaRPr lang="en-US" altLang="zh-CN" sz="3000" dirty="0"/>
          </a:p>
          <a:p>
            <a:pPr>
              <a:spcBef>
                <a:spcPts val="1200"/>
              </a:spcBef>
              <a:buFont typeface="Wingdings" panose="05000000000000000000" pitchFamily="2" charset="2"/>
              <a:buChar char="ü"/>
            </a:pPr>
            <a:r>
              <a:rPr lang="zh-CN" altLang="en-US" sz="3000" dirty="0"/>
              <a:t>加强医疗机构间慢病用药衔接，对诊断明确的高血压、糖尿病、脑卒中、冠心病及慢阻肺患者执行长期处方管理</a:t>
            </a:r>
            <a:endParaRPr lang="en-US" altLang="zh-CN" sz="3000" dirty="0"/>
          </a:p>
          <a:p>
            <a:pPr>
              <a:spcBef>
                <a:spcPts val="1200"/>
              </a:spcBef>
            </a:pPr>
            <a:r>
              <a:rPr lang="zh-CN" altLang="en-US" sz="3000" dirty="0"/>
              <a:t>截至目前，提供长期处方服务</a:t>
            </a:r>
            <a:r>
              <a:rPr lang="en-US" altLang="zh-CN" sz="3000" dirty="0"/>
              <a:t>636</a:t>
            </a:r>
            <a:r>
              <a:rPr lang="zh-CN" altLang="en-US" sz="3000" dirty="0"/>
              <a:t>万人次</a:t>
            </a:r>
            <a:endParaRPr lang="en-US" altLang="zh-CN" sz="30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基层卫生服务模式逐步转变</a:t>
            </a:r>
          </a:p>
        </p:txBody>
      </p:sp>
      <p:sp>
        <p:nvSpPr>
          <p:cNvPr id="5" name="内容占位符 4"/>
          <p:cNvSpPr>
            <a:spLocks noGrp="1"/>
          </p:cNvSpPr>
          <p:nvPr>
            <p:ph idx="1"/>
          </p:nvPr>
        </p:nvSpPr>
        <p:spPr>
          <a:xfrm>
            <a:off x="720436" y="1700463"/>
            <a:ext cx="10669459" cy="7835534"/>
          </a:xfrm>
        </p:spPr>
        <p:txBody>
          <a:bodyPr/>
          <a:lstStyle/>
          <a:p>
            <a:pPr marL="0" indent="0">
              <a:buNone/>
            </a:pPr>
            <a:r>
              <a:rPr lang="zh-CN" altLang="en-US" sz="3600" dirty="0">
                <a:solidFill>
                  <a:srgbClr val="C00000"/>
                </a:solidFill>
              </a:rPr>
              <a:t>    三是建立山区常态巡诊服务模式</a:t>
            </a:r>
            <a:endParaRPr lang="en-US" altLang="zh-CN" sz="3600" dirty="0">
              <a:solidFill>
                <a:srgbClr val="C00000"/>
              </a:solidFill>
            </a:endParaRPr>
          </a:p>
          <a:p>
            <a:pPr>
              <a:spcBef>
                <a:spcPts val="1200"/>
              </a:spcBef>
              <a:buFont typeface="Wingdings" panose="05000000000000000000" pitchFamily="2" charset="2"/>
              <a:buChar char="ü"/>
            </a:pPr>
            <a:r>
              <a:rPr lang="zh-CN" altLang="en-US" sz="3000" dirty="0"/>
              <a:t>为使医疗资源匮乏的山区居民得到连续不断的医疗卫生服务</a:t>
            </a:r>
            <a:r>
              <a:rPr lang="en-US" altLang="zh-CN" sz="3000" dirty="0"/>
              <a:t>2018</a:t>
            </a:r>
            <a:r>
              <a:rPr lang="zh-CN" altLang="en-US" sz="3000" dirty="0"/>
              <a:t>年我委建立农村地区巡诊工作机制，即由乡镇社区卫生服务中心或区属医疗机构，对人口过少、面临搬迁或暂时难以配置医疗资源的偏远山区，每周定期开展巡诊服务，为山区百姓送医送药入村进户</a:t>
            </a:r>
            <a:endParaRPr lang="en-US" altLang="zh-CN" sz="3000" dirty="0"/>
          </a:p>
          <a:p>
            <a:pPr>
              <a:spcBef>
                <a:spcPts val="1200"/>
              </a:spcBef>
            </a:pPr>
            <a:r>
              <a:rPr lang="zh-CN" altLang="en-US" sz="3000" dirty="0"/>
              <a:t>截至</a:t>
            </a:r>
            <a:r>
              <a:rPr lang="en-US" altLang="zh-CN" sz="3000" dirty="0"/>
              <a:t>2021</a:t>
            </a:r>
            <a:r>
              <a:rPr lang="zh-CN" altLang="en-US" sz="3000" dirty="0"/>
              <a:t>年，各远郊区共开展入村巡诊服务约</a:t>
            </a:r>
            <a:r>
              <a:rPr lang="en-US" altLang="zh-CN" sz="3000" dirty="0"/>
              <a:t>3</a:t>
            </a:r>
            <a:r>
              <a:rPr lang="zh-CN" altLang="en-US" sz="3000" dirty="0"/>
              <a:t>万场次受益群众达</a:t>
            </a:r>
            <a:r>
              <a:rPr lang="en-US" altLang="zh-CN" sz="3000" dirty="0"/>
              <a:t>40</a:t>
            </a:r>
            <a:r>
              <a:rPr lang="zh-CN" altLang="en-US" sz="3000" dirty="0"/>
              <a:t>余万人次</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基层卫生服务能力持续加强</a:t>
            </a:r>
          </a:p>
        </p:txBody>
      </p:sp>
      <p:sp>
        <p:nvSpPr>
          <p:cNvPr id="5" name="内容占位符 4"/>
          <p:cNvSpPr>
            <a:spLocks noGrp="1"/>
          </p:cNvSpPr>
          <p:nvPr>
            <p:ph idx="1"/>
          </p:nvPr>
        </p:nvSpPr>
        <p:spPr/>
        <p:txBody>
          <a:bodyPr/>
          <a:lstStyle/>
          <a:p>
            <a:pPr marL="0" indent="0" algn="ctr">
              <a:spcBef>
                <a:spcPts val="1800"/>
              </a:spcBef>
              <a:buNone/>
            </a:pPr>
            <a:r>
              <a:rPr lang="zh-CN" altLang="en-US" dirty="0"/>
              <a:t> </a:t>
            </a:r>
            <a:r>
              <a:rPr lang="zh-CN" altLang="en-US" sz="3600" dirty="0">
                <a:solidFill>
                  <a:srgbClr val="C00000"/>
                </a:solidFill>
              </a:rPr>
              <a:t>社区卫生十年成效</a:t>
            </a:r>
          </a:p>
          <a:p>
            <a:pPr marL="0" indent="0">
              <a:spcBef>
                <a:spcPts val="1800"/>
              </a:spcBef>
              <a:buNone/>
            </a:pPr>
            <a:r>
              <a:rPr lang="zh-CN" altLang="en-US" dirty="0"/>
              <a:t>    </a:t>
            </a:r>
            <a:r>
              <a:rPr lang="zh-CN" altLang="en-US" dirty="0">
                <a:solidFill>
                  <a:srgbClr val="C00000"/>
                </a:solidFill>
              </a:rPr>
              <a:t>一是基层卫生人才队伍持续增长并不断优化</a:t>
            </a:r>
            <a:endParaRPr lang="en-US" altLang="zh-CN" dirty="0">
              <a:solidFill>
                <a:srgbClr val="C00000"/>
              </a:solidFill>
            </a:endParaRPr>
          </a:p>
          <a:p>
            <a:pPr>
              <a:spcBef>
                <a:spcPts val="1800"/>
              </a:spcBef>
              <a:buFont typeface="Wingdings" panose="05000000000000000000" pitchFamily="2" charset="2"/>
              <a:buChar char="ü"/>
            </a:pPr>
            <a:r>
              <a:rPr lang="zh-CN" altLang="en-US" dirty="0"/>
              <a:t>十年来，通过人才队伍“四个一批”（引进一批、培养一批、返聘一批、支援一批）建设，我市社区卫生人力资源总量持续增长，质量不断提高，人员配置结构得到优化</a:t>
            </a:r>
            <a:endParaRPr lang="en-US" altLang="zh-CN" dirty="0"/>
          </a:p>
          <a:p>
            <a:pPr>
              <a:spcBef>
                <a:spcPts val="1800"/>
              </a:spcBef>
              <a:buFont typeface="Wingdings" panose="05000000000000000000" pitchFamily="2" charset="2"/>
              <a:buChar char="ü"/>
            </a:pPr>
            <a:r>
              <a:rPr lang="zh-CN" altLang="en-US" dirty="0"/>
              <a:t>十年间，全市社区卫生服务机构拥有各类卫生技术人员总数由</a:t>
            </a:r>
            <a:r>
              <a:rPr lang="en-US" altLang="zh-CN" dirty="0"/>
              <a:t>2012</a:t>
            </a:r>
            <a:r>
              <a:rPr lang="zh-CN" altLang="en-US" dirty="0"/>
              <a:t>年的</a:t>
            </a:r>
            <a:r>
              <a:rPr lang="en-US" altLang="zh-CN" dirty="0"/>
              <a:t>24003</a:t>
            </a:r>
            <a:r>
              <a:rPr lang="zh-CN" altLang="en-US" dirty="0"/>
              <a:t>人增加至</a:t>
            </a:r>
            <a:r>
              <a:rPr lang="en-US" altLang="zh-CN" dirty="0"/>
              <a:t>34792</a:t>
            </a:r>
            <a:r>
              <a:rPr lang="zh-CN" altLang="en-US" dirty="0"/>
              <a:t>人，增加了</a:t>
            </a:r>
            <a:r>
              <a:rPr lang="en-US" altLang="zh-CN" dirty="0"/>
              <a:t>45%</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2147482623" descr="IMG_25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6259" y="4664866"/>
            <a:ext cx="7210425" cy="463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3"/>
          <p:cNvSpPr>
            <a:spLocks noGrp="1"/>
          </p:cNvSpPr>
          <p:nvPr>
            <p:ph type="title"/>
          </p:nvPr>
        </p:nvSpPr>
        <p:spPr>
          <a:xfrm>
            <a:off x="720436" y="514078"/>
            <a:ext cx="12706806" cy="1344933"/>
          </a:xfrm>
        </p:spPr>
        <p:txBody>
          <a:bodyPr>
            <a:noAutofit/>
          </a:bodyPr>
          <a:lstStyle/>
          <a:p>
            <a:r>
              <a:rPr lang="zh-CN" altLang="en-US" sz="3600" dirty="0"/>
              <a:t>中国共产党第二十次全国代表大会于</a:t>
            </a:r>
            <a:r>
              <a:rPr lang="en-US" altLang="zh-CN" sz="3600" dirty="0"/>
              <a:t>10</a:t>
            </a:r>
            <a:r>
              <a:rPr lang="zh-CN" altLang="en-US" sz="3600" dirty="0"/>
              <a:t>月</a:t>
            </a:r>
            <a:r>
              <a:rPr lang="en-US" altLang="zh-CN" sz="3600" dirty="0"/>
              <a:t>16</a:t>
            </a:r>
            <a:r>
              <a:rPr lang="zh-CN" altLang="en-US" sz="3600" dirty="0"/>
              <a:t>日至</a:t>
            </a:r>
            <a:r>
              <a:rPr lang="en-US" altLang="zh-CN" sz="3600" dirty="0"/>
              <a:t>22</a:t>
            </a:r>
            <a:r>
              <a:rPr lang="zh-CN" altLang="en-US" sz="3600" dirty="0"/>
              <a:t>日在北京举行</a:t>
            </a:r>
          </a:p>
        </p:txBody>
      </p:sp>
      <p:sp>
        <p:nvSpPr>
          <p:cNvPr id="6" name="内容占位符 5"/>
          <p:cNvSpPr>
            <a:spLocks noGrp="1"/>
          </p:cNvSpPr>
          <p:nvPr>
            <p:ph idx="1"/>
          </p:nvPr>
        </p:nvSpPr>
        <p:spPr>
          <a:xfrm>
            <a:off x="720436" y="2021305"/>
            <a:ext cx="11042073" cy="7514692"/>
          </a:xfrm>
        </p:spPr>
        <p:txBody>
          <a:bodyPr/>
          <a:lstStyle/>
          <a:p>
            <a:pPr marL="0" indent="0">
              <a:buNone/>
            </a:pPr>
            <a:r>
              <a:rPr lang="zh-CN" altLang="en-US" sz="3000" dirty="0"/>
              <a:t>        这是在全党全国各族人民迈上全面建设社会主义现代化国家新征程、向第二个百年奋斗目标进军的关键时刻召开的一次十分重要的大会，是一次高举旗帜、凝聚力量、团结奋进的大会</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基层卫生服务能力持续加强</a:t>
            </a:r>
          </a:p>
        </p:txBody>
      </p:sp>
      <p:sp>
        <p:nvSpPr>
          <p:cNvPr id="5" name="内容占位符 4"/>
          <p:cNvSpPr>
            <a:spLocks noGrp="1"/>
          </p:cNvSpPr>
          <p:nvPr>
            <p:ph idx="1"/>
          </p:nvPr>
        </p:nvSpPr>
        <p:spPr/>
        <p:txBody>
          <a:bodyPr/>
          <a:lstStyle/>
          <a:p>
            <a:pPr marL="0" indent="0" algn="ctr">
              <a:spcBef>
                <a:spcPts val="1800"/>
              </a:spcBef>
              <a:buNone/>
            </a:pPr>
            <a:r>
              <a:rPr lang="zh-CN" altLang="en-US" dirty="0"/>
              <a:t> </a:t>
            </a:r>
            <a:r>
              <a:rPr lang="zh-CN" altLang="en-US" sz="3600" dirty="0">
                <a:solidFill>
                  <a:srgbClr val="C00000"/>
                </a:solidFill>
              </a:rPr>
              <a:t>社区卫生十年成效</a:t>
            </a:r>
          </a:p>
          <a:p>
            <a:pPr marL="0" indent="0">
              <a:spcBef>
                <a:spcPts val="1800"/>
              </a:spcBef>
              <a:buNone/>
            </a:pPr>
            <a:r>
              <a:rPr lang="zh-CN" altLang="en-US" dirty="0"/>
              <a:t>    </a:t>
            </a:r>
            <a:r>
              <a:rPr lang="zh-CN" altLang="en-US" dirty="0">
                <a:solidFill>
                  <a:srgbClr val="C00000"/>
                </a:solidFill>
              </a:rPr>
              <a:t>二是基层卫生诊疗量和居民满意度逐年提升</a:t>
            </a:r>
            <a:endParaRPr lang="en-US" altLang="zh-CN" dirty="0">
              <a:solidFill>
                <a:srgbClr val="C00000"/>
              </a:solidFill>
            </a:endParaRPr>
          </a:p>
          <a:p>
            <a:pPr>
              <a:spcBef>
                <a:spcPts val="1800"/>
              </a:spcBef>
              <a:buFont typeface="Wingdings" panose="05000000000000000000" pitchFamily="2" charset="2"/>
              <a:buChar char="ü"/>
            </a:pPr>
            <a:r>
              <a:rPr lang="en-US" altLang="zh-CN" dirty="0"/>
              <a:t>2021</a:t>
            </a:r>
            <a:r>
              <a:rPr lang="zh-CN" altLang="en-US" dirty="0"/>
              <a:t>年，社区卫生服务机构诊疗人次比十年前增长</a:t>
            </a:r>
            <a:r>
              <a:rPr lang="en-US" altLang="zh-CN" dirty="0"/>
              <a:t>86%</a:t>
            </a:r>
            <a:r>
              <a:rPr lang="zh-CN" altLang="en-US" dirty="0"/>
              <a:t>，基层诊疗人次占比不断提高，呈现出三级医院门诊服务量向基层机构分流的良好态势</a:t>
            </a:r>
            <a:endParaRPr lang="en-US" altLang="zh-CN" dirty="0"/>
          </a:p>
          <a:p>
            <a:pPr>
              <a:spcBef>
                <a:spcPts val="1800"/>
              </a:spcBef>
              <a:buFont typeface="Wingdings" panose="05000000000000000000" pitchFamily="2" charset="2"/>
              <a:buChar char="ü"/>
            </a:pPr>
            <a:r>
              <a:rPr lang="zh-CN" altLang="en-US" dirty="0"/>
              <a:t>根据第三方调查，</a:t>
            </a:r>
            <a:r>
              <a:rPr lang="en-US" altLang="zh-CN" dirty="0"/>
              <a:t>2021</a:t>
            </a:r>
            <a:r>
              <a:rPr lang="zh-CN" altLang="en-US" dirty="0"/>
              <a:t>年居民社区卫生服务综合满意度为 </a:t>
            </a:r>
            <a:r>
              <a:rPr lang="en-US" altLang="zh-CN" dirty="0"/>
              <a:t>88%</a:t>
            </a:r>
            <a:r>
              <a:rPr lang="zh-CN" altLang="en-US" dirty="0"/>
              <a:t>，比</a:t>
            </a:r>
            <a:r>
              <a:rPr lang="en-US" altLang="zh-CN" dirty="0"/>
              <a:t>2012</a:t>
            </a:r>
            <a:r>
              <a:rPr lang="zh-CN" altLang="en-US" dirty="0"/>
              <a:t>年提高了</a:t>
            </a:r>
            <a:r>
              <a:rPr lang="en-US" altLang="zh-CN" dirty="0"/>
              <a:t>11</a:t>
            </a:r>
            <a:r>
              <a:rPr lang="zh-CN" altLang="en-US" dirty="0"/>
              <a:t>个百分点</a:t>
            </a:r>
          </a:p>
        </p:txBody>
      </p:sp>
    </p:spTree>
    <p:extLst>
      <p:ext uri="{BB962C8B-B14F-4D97-AF65-F5344CB8AC3E}">
        <p14:creationId xmlns:p14="http://schemas.microsoft.com/office/powerpoint/2010/main" val="19905591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基层卫生服务能力持续加强</a:t>
            </a:r>
          </a:p>
        </p:txBody>
      </p:sp>
      <p:sp>
        <p:nvSpPr>
          <p:cNvPr id="5" name="内容占位符 4"/>
          <p:cNvSpPr>
            <a:spLocks noGrp="1"/>
          </p:cNvSpPr>
          <p:nvPr>
            <p:ph idx="1"/>
          </p:nvPr>
        </p:nvSpPr>
        <p:spPr/>
        <p:txBody>
          <a:bodyPr/>
          <a:lstStyle/>
          <a:p>
            <a:pPr marL="0" indent="0" algn="ctr">
              <a:spcBef>
                <a:spcPts val="1800"/>
              </a:spcBef>
              <a:buNone/>
            </a:pPr>
            <a:r>
              <a:rPr lang="zh-CN" altLang="en-US" dirty="0"/>
              <a:t> </a:t>
            </a:r>
            <a:r>
              <a:rPr lang="zh-CN" altLang="en-US" sz="3600" dirty="0">
                <a:solidFill>
                  <a:srgbClr val="C00000"/>
                </a:solidFill>
              </a:rPr>
              <a:t>社区卫生十年成效</a:t>
            </a:r>
          </a:p>
          <a:p>
            <a:pPr marL="0" indent="0">
              <a:spcBef>
                <a:spcPts val="1800"/>
              </a:spcBef>
              <a:buNone/>
            </a:pPr>
            <a:r>
              <a:rPr lang="zh-CN" altLang="en-US" dirty="0"/>
              <a:t>    </a:t>
            </a:r>
            <a:r>
              <a:rPr lang="zh-CN" altLang="en-US" dirty="0">
                <a:solidFill>
                  <a:srgbClr val="C00000"/>
                </a:solidFill>
              </a:rPr>
              <a:t>三是基层医疗机构能力标准不断提高</a:t>
            </a:r>
            <a:endParaRPr lang="en-US" altLang="zh-CN" dirty="0">
              <a:solidFill>
                <a:srgbClr val="C00000"/>
              </a:solidFill>
            </a:endParaRPr>
          </a:p>
          <a:p>
            <a:pPr>
              <a:spcBef>
                <a:spcPts val="1800"/>
              </a:spcBef>
              <a:buFont typeface="Wingdings" panose="05000000000000000000" pitchFamily="2" charset="2"/>
              <a:buChar char="ü"/>
            </a:pPr>
            <a:r>
              <a:rPr lang="zh-CN" altLang="en-US" dirty="0"/>
              <a:t>积极参加国家卫生健康委组织开展的“创建示范社区卫生服务中心”“群众满意的乡镇卫生院”“优质服务基层行”等活动开展社区医院建设，基层基础设施条件不断改善，设施设备提档升级，服务环境更加温馨</a:t>
            </a:r>
            <a:endParaRPr lang="en-US" altLang="zh-CN" dirty="0"/>
          </a:p>
          <a:p>
            <a:pPr>
              <a:spcBef>
                <a:spcPts val="1800"/>
              </a:spcBef>
              <a:buFont typeface="Wingdings" panose="05000000000000000000" pitchFamily="2" charset="2"/>
              <a:buChar char="ü"/>
            </a:pPr>
            <a:r>
              <a:rPr lang="zh-CN" altLang="en-US" dirty="0"/>
              <a:t>截至目前，全市</a:t>
            </a:r>
            <a:r>
              <a:rPr lang="en-US" altLang="zh-CN" dirty="0"/>
              <a:t>120</a:t>
            </a:r>
            <a:r>
              <a:rPr lang="zh-CN" altLang="en-US" dirty="0"/>
              <a:t>家社区卫生中心达到推荐标准、</a:t>
            </a:r>
            <a:r>
              <a:rPr lang="en-US" altLang="zh-CN" dirty="0"/>
              <a:t>160</a:t>
            </a:r>
            <a:r>
              <a:rPr lang="zh-CN" altLang="en-US" dirty="0"/>
              <a:t>家达到基本标准，建成</a:t>
            </a:r>
            <a:r>
              <a:rPr lang="en-US" altLang="zh-CN" dirty="0"/>
              <a:t>22</a:t>
            </a:r>
            <a:r>
              <a:rPr lang="zh-CN" altLang="en-US" dirty="0"/>
              <a:t>家社区医院，建立</a:t>
            </a:r>
            <a:r>
              <a:rPr lang="en-US" altLang="zh-CN" dirty="0"/>
              <a:t>180</a:t>
            </a:r>
            <a:r>
              <a:rPr lang="zh-CN" altLang="en-US" dirty="0"/>
              <a:t>余个国家级或市级临床重点专科基层服务点</a:t>
            </a:r>
          </a:p>
        </p:txBody>
      </p:sp>
    </p:spTree>
    <p:extLst>
      <p:ext uri="{BB962C8B-B14F-4D97-AF65-F5344CB8AC3E}">
        <p14:creationId xmlns:p14="http://schemas.microsoft.com/office/powerpoint/2010/main" val="1696390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基层卫生服务手段不断创新</a:t>
            </a:r>
          </a:p>
        </p:txBody>
      </p:sp>
      <p:sp>
        <p:nvSpPr>
          <p:cNvPr id="5" name="内容占位符 4"/>
          <p:cNvSpPr>
            <a:spLocks noGrp="1"/>
          </p:cNvSpPr>
          <p:nvPr>
            <p:ph idx="1"/>
          </p:nvPr>
        </p:nvSpPr>
        <p:spPr>
          <a:xfrm>
            <a:off x="720436" y="1700463"/>
            <a:ext cx="10685501" cy="7835534"/>
          </a:xfrm>
        </p:spPr>
        <p:txBody>
          <a:bodyPr/>
          <a:lstStyle/>
          <a:p>
            <a:pPr>
              <a:spcBef>
                <a:spcPts val="1200"/>
              </a:spcBef>
            </a:pPr>
            <a:r>
              <a:rPr lang="zh-CN" altLang="en-US" sz="3000" dirty="0">
                <a:solidFill>
                  <a:srgbClr val="C00000"/>
                </a:solidFill>
              </a:rPr>
              <a:t>一是推动电子健康档案、电子病历和医学影像信息互联共享</a:t>
            </a:r>
            <a:r>
              <a:rPr lang="zh-CN" altLang="en-US" sz="3000" dirty="0"/>
              <a:t>开展社区卫生服务机构检验检查结果线上查询，方便居民了解自身健康状况，促进自身健康管理</a:t>
            </a:r>
          </a:p>
          <a:p>
            <a:pPr>
              <a:spcBef>
                <a:spcPts val="1200"/>
              </a:spcBef>
            </a:pPr>
            <a:r>
              <a:rPr lang="zh-CN" altLang="en-US" sz="3000" dirty="0">
                <a:solidFill>
                  <a:srgbClr val="C00000"/>
                </a:solidFill>
              </a:rPr>
              <a:t>二是在社区卫生服务中心和乡镇卫生院推广微信、支付宝等第三方移动支付服务，方便患者便捷结算</a:t>
            </a:r>
            <a:endParaRPr lang="zh-CN" altLang="en-US" sz="3000" dirty="0"/>
          </a:p>
          <a:p>
            <a:pPr>
              <a:spcBef>
                <a:spcPts val="1200"/>
              </a:spcBef>
            </a:pPr>
            <a:r>
              <a:rPr lang="zh-CN" altLang="en-US" sz="3000" dirty="0">
                <a:solidFill>
                  <a:srgbClr val="C00000"/>
                </a:solidFill>
              </a:rPr>
              <a:t>三是提供儿童预防接种分时段预约服务，逐步实现网上预约减少居民排队等候时间，方便儿童预防接种</a:t>
            </a:r>
            <a:endParaRPr lang="zh-CN" altLang="en-US" sz="3000" dirty="0"/>
          </a:p>
          <a:p>
            <a:pPr>
              <a:spcBef>
                <a:spcPts val="1200"/>
              </a:spcBef>
            </a:pPr>
            <a:r>
              <a:rPr lang="zh-CN" altLang="en-US" sz="3000" dirty="0">
                <a:solidFill>
                  <a:srgbClr val="C00000"/>
                </a:solidFill>
              </a:rPr>
              <a:t>四是深入探索“互联网</a:t>
            </a:r>
            <a:r>
              <a:rPr lang="en-US" altLang="zh-CN" sz="3000" dirty="0">
                <a:solidFill>
                  <a:srgbClr val="C00000"/>
                </a:solidFill>
              </a:rPr>
              <a:t>+</a:t>
            </a:r>
            <a:r>
              <a:rPr lang="zh-CN" altLang="en-US" sz="3000" dirty="0">
                <a:solidFill>
                  <a:srgbClr val="C00000"/>
                </a:solidFill>
              </a:rPr>
              <a:t>家庭医生签约服务”</a:t>
            </a:r>
            <a:r>
              <a:rPr lang="zh-CN" altLang="en-US" sz="3000" dirty="0"/>
              <a:t>，推广智能化慢病管理平台、临床辅助决策支持系统及手机移动端应用，提升服务能力</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公共卫生均等化再上新水平</a:t>
            </a:r>
          </a:p>
        </p:txBody>
      </p:sp>
      <p:sp>
        <p:nvSpPr>
          <p:cNvPr id="7" name="内容占位符 6"/>
          <p:cNvSpPr>
            <a:spLocks noGrp="1"/>
          </p:cNvSpPr>
          <p:nvPr>
            <p:ph idx="1"/>
          </p:nvPr>
        </p:nvSpPr>
        <p:spPr>
          <a:xfrm>
            <a:off x="720436" y="1700463"/>
            <a:ext cx="11375311" cy="7835534"/>
          </a:xfrm>
        </p:spPr>
        <p:txBody>
          <a:bodyPr/>
          <a:lstStyle/>
          <a:p>
            <a:pPr>
              <a:spcBef>
                <a:spcPts val="1200"/>
              </a:spcBef>
            </a:pPr>
            <a:r>
              <a:rPr lang="zh-CN" altLang="en-US" sz="3000" dirty="0"/>
              <a:t>十年来，</a:t>
            </a:r>
            <a:r>
              <a:rPr lang="zh-CN" altLang="en-US" sz="3000" dirty="0">
                <a:solidFill>
                  <a:srgbClr val="C00000"/>
                </a:solidFill>
              </a:rPr>
              <a:t>北京市基本公共卫生服务项目从</a:t>
            </a:r>
            <a:r>
              <a:rPr lang="en-US" altLang="zh-CN" sz="3000" dirty="0">
                <a:solidFill>
                  <a:srgbClr val="C00000"/>
                </a:solidFill>
              </a:rPr>
              <a:t>12</a:t>
            </a:r>
            <a:r>
              <a:rPr lang="zh-CN" altLang="en-US" sz="3000" dirty="0">
                <a:solidFill>
                  <a:srgbClr val="C00000"/>
                </a:solidFill>
              </a:rPr>
              <a:t>项增加到</a:t>
            </a:r>
            <a:r>
              <a:rPr lang="en-US" altLang="zh-CN" sz="3000" dirty="0">
                <a:solidFill>
                  <a:srgbClr val="C00000"/>
                </a:solidFill>
              </a:rPr>
              <a:t>28</a:t>
            </a:r>
            <a:r>
              <a:rPr lang="zh-CN" altLang="en-US" sz="3000" dirty="0">
                <a:solidFill>
                  <a:srgbClr val="C00000"/>
                </a:solidFill>
              </a:rPr>
              <a:t>项</a:t>
            </a:r>
            <a:r>
              <a:rPr lang="zh-CN" altLang="en-US" sz="3000" dirty="0"/>
              <a:t>，惠及人群不断扩大，人均基本公共卫生经费一直高于国家标准，卫生经济效益指标、社会效益指标、可持续发展指标与居民满意度均呈现逐年向好的趋势</a:t>
            </a:r>
          </a:p>
          <a:p>
            <a:pPr>
              <a:spcBef>
                <a:spcPts val="1200"/>
              </a:spcBef>
            </a:pPr>
            <a:r>
              <a:rPr lang="zh-CN" altLang="en-US" sz="3000" dirty="0"/>
              <a:t>全市社区卫生服务机构管理慢性病人总数由</a:t>
            </a:r>
            <a:r>
              <a:rPr lang="en-US" altLang="zh-CN" sz="3000" dirty="0"/>
              <a:t>2012</a:t>
            </a:r>
            <a:r>
              <a:rPr lang="zh-CN" altLang="en-US" sz="3000" dirty="0"/>
              <a:t>年的</a:t>
            </a:r>
            <a:r>
              <a:rPr lang="en-US" altLang="zh-CN" sz="3000" dirty="0"/>
              <a:t>274</a:t>
            </a:r>
            <a:r>
              <a:rPr lang="zh-CN" altLang="en-US" sz="3000" dirty="0"/>
              <a:t>万人提高到</a:t>
            </a:r>
            <a:r>
              <a:rPr lang="en-US" altLang="zh-CN" sz="3000" dirty="0"/>
              <a:t>389</a:t>
            </a:r>
            <a:r>
              <a:rPr lang="zh-CN" altLang="en-US" sz="3000" dirty="0"/>
              <a:t>万人，为符合优待政策的老年人免费体检累计</a:t>
            </a:r>
            <a:r>
              <a:rPr lang="en-US" altLang="zh-CN" sz="3000" dirty="0"/>
              <a:t>539</a:t>
            </a:r>
            <a:r>
              <a:rPr lang="zh-CN" altLang="en-US" sz="3000" dirty="0"/>
              <a:t>万人次</a:t>
            </a:r>
          </a:p>
          <a:p>
            <a:pPr>
              <a:spcBef>
                <a:spcPts val="1200"/>
              </a:spcBef>
            </a:pPr>
            <a:r>
              <a:rPr lang="zh-CN" altLang="en-US" sz="3000" dirty="0"/>
              <a:t>实施慢性病防治</a:t>
            </a:r>
            <a:r>
              <a:rPr lang="zh-CN" altLang="en-US" sz="3000" dirty="0">
                <a:solidFill>
                  <a:srgbClr val="C00000"/>
                </a:solidFill>
              </a:rPr>
              <a:t>“家庭保健员计划”</a:t>
            </a:r>
            <a:r>
              <a:rPr lang="zh-CN" altLang="en-US" sz="3000" dirty="0"/>
              <a:t>，推动居民健康观念与健康生活方式的形成，</a:t>
            </a:r>
            <a:r>
              <a:rPr lang="zh-CN" altLang="en-US" sz="3000" dirty="0">
                <a:solidFill>
                  <a:srgbClr val="C00000"/>
                </a:solidFill>
              </a:rPr>
              <a:t>提升居民慢性病防治中的主观能动作用和自我健康管理水平</a:t>
            </a:r>
            <a:r>
              <a:rPr lang="zh-CN" altLang="en-US" sz="3000" dirty="0"/>
              <a:t>，搭建社区卫生服务机构与居民相互交流的平台。目前全市累计培养家庭保健员</a:t>
            </a:r>
            <a:r>
              <a:rPr lang="en-US" altLang="zh-CN" sz="3000" dirty="0"/>
              <a:t>21.2</a:t>
            </a:r>
            <a:r>
              <a:rPr lang="zh-CN" altLang="en-US" sz="3000" dirty="0"/>
              <a:t>万名</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疫情防控基层卫生立新功</a:t>
            </a:r>
          </a:p>
        </p:txBody>
      </p:sp>
      <p:sp>
        <p:nvSpPr>
          <p:cNvPr id="6" name="内容占位符 5"/>
          <p:cNvSpPr>
            <a:spLocks noGrp="1"/>
          </p:cNvSpPr>
          <p:nvPr>
            <p:ph idx="1"/>
          </p:nvPr>
        </p:nvSpPr>
        <p:spPr/>
        <p:txBody>
          <a:bodyPr/>
          <a:lstStyle/>
          <a:p>
            <a:pPr>
              <a:spcBef>
                <a:spcPts val="1200"/>
              </a:spcBef>
            </a:pPr>
            <a:r>
              <a:rPr lang="zh-CN" altLang="en-US" sz="3000" dirty="0"/>
              <a:t>在抗击新冠肺炎疫情中，全市社区卫生服务机构按照党中央提出的“疫情要防住、经济要稳住、发展要安全”要求，一手抓疫情防控，一手抓基层医疗卫生服务，为全市疫情防控工作作出了巨大努力</a:t>
            </a:r>
          </a:p>
          <a:p>
            <a:pPr>
              <a:spcBef>
                <a:spcPts val="1200"/>
              </a:spcBef>
            </a:pPr>
            <a:r>
              <a:rPr lang="zh-CN" altLang="en-US" sz="3000" dirty="0">
                <a:solidFill>
                  <a:srgbClr val="C00000"/>
                </a:solidFill>
              </a:rPr>
              <a:t>一是发挥“哨点”作用</a:t>
            </a:r>
            <a:r>
              <a:rPr lang="zh-CN" altLang="en-US" sz="3000" dirty="0"/>
              <a:t>，做好发热患者筛查工作。落实首诊负责制，采集患者完整信息，了解流行病学史，及时将疑似患者就近转至发热门诊，做到早发现与早报告</a:t>
            </a:r>
          </a:p>
          <a:p>
            <a:pPr>
              <a:spcBef>
                <a:spcPts val="1200"/>
              </a:spcBef>
            </a:pPr>
            <a:r>
              <a:rPr lang="zh-CN" altLang="en-US" sz="3000" dirty="0">
                <a:solidFill>
                  <a:srgbClr val="C00000"/>
                </a:solidFill>
              </a:rPr>
              <a:t>二是承担社区疫情防控责任</a:t>
            </a:r>
            <a:r>
              <a:rPr lang="zh-CN" altLang="en-US" sz="3000" dirty="0"/>
              <a:t>。承担核酸采样、区域人员筛查、居家监测和健康随访，配合疾控机构开展流行病调查等工作</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疫情防控基层卫生立新功</a:t>
            </a:r>
          </a:p>
        </p:txBody>
      </p:sp>
      <p:sp>
        <p:nvSpPr>
          <p:cNvPr id="6" name="内容占位符 5"/>
          <p:cNvSpPr>
            <a:spLocks noGrp="1"/>
          </p:cNvSpPr>
          <p:nvPr>
            <p:ph idx="1"/>
          </p:nvPr>
        </p:nvSpPr>
        <p:spPr/>
        <p:txBody>
          <a:bodyPr/>
          <a:lstStyle/>
          <a:p>
            <a:r>
              <a:rPr lang="zh-CN" altLang="en-US" sz="3000" dirty="0">
                <a:solidFill>
                  <a:srgbClr val="C00000"/>
                </a:solidFill>
              </a:rPr>
              <a:t>三是负责封管控区（中高风险区）医疗服务保障</a:t>
            </a:r>
            <a:r>
              <a:rPr lang="zh-CN" altLang="en-US" sz="3000" dirty="0"/>
              <a:t>。全科医生通过代开药、线上复诊、临时购药、送药上门等多种服务方式，满足封管控社区（中高风险区）居民就医用药需求</a:t>
            </a:r>
          </a:p>
          <a:p>
            <a:r>
              <a:rPr lang="zh-CN" altLang="en-US" sz="3000" dirty="0">
                <a:solidFill>
                  <a:srgbClr val="C00000"/>
                </a:solidFill>
              </a:rPr>
              <a:t>四是承担辖区居民新冠疫苗接种工作</a:t>
            </a:r>
            <a:r>
              <a:rPr lang="zh-CN" altLang="en-US" sz="3000" dirty="0"/>
              <a:t>。加强宣传教育，引导居民主动接种疫苗，为辖区居民提供常疫苗接种服务</a:t>
            </a:r>
          </a:p>
          <a:p>
            <a:r>
              <a:rPr lang="zh-CN" altLang="en-US" sz="3000" dirty="0">
                <a:solidFill>
                  <a:srgbClr val="C00000"/>
                </a:solidFill>
              </a:rPr>
              <a:t>五是开展疫情防控知识宣传普及</a:t>
            </a:r>
            <a:r>
              <a:rPr lang="zh-CN" altLang="en-US" sz="3000" dirty="0"/>
              <a:t>。发挥熟悉居民基本情况的优势，加强疫情防控和健康知识普及，引导群众落实好戴口罩、勤洗手、少聚集、常通风、保持社交距离等防控要求</a:t>
            </a:r>
          </a:p>
          <a:p>
            <a:r>
              <a:rPr lang="zh-CN" altLang="en-US" sz="3000" dirty="0">
                <a:solidFill>
                  <a:srgbClr val="C00000"/>
                </a:solidFill>
              </a:rPr>
              <a:t>六是做好社区居民日常健康管理服务</a:t>
            </a:r>
            <a:r>
              <a:rPr lang="zh-CN" altLang="en-US" sz="3000" dirty="0"/>
              <a:t>。提供健康咨询、慢病随访等服务，重点做好老年人、高血压和糖尿病患者等精准管理和服务，提供精准健康管理</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7108" name="图片 3" descr="微信图片_202105210931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8156" y="2412775"/>
            <a:ext cx="4996982" cy="334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内容占位符 3"/>
          <p:cNvSpPr>
            <a:spLocks noGrp="1"/>
          </p:cNvSpPr>
          <p:nvPr>
            <p:ph idx="1"/>
          </p:nvPr>
        </p:nvSpPr>
        <p:spPr>
          <a:xfrm>
            <a:off x="720435" y="1973179"/>
            <a:ext cx="11535733" cy="7562818"/>
          </a:xfrm>
        </p:spPr>
        <p:txBody>
          <a:bodyPr/>
          <a:lstStyle/>
          <a:p>
            <a:pPr marL="0" indent="0">
              <a:spcBef>
                <a:spcPts val="1800"/>
              </a:spcBef>
              <a:buNone/>
            </a:pPr>
            <a:r>
              <a:rPr lang="zh-CN" altLang="en-US" dirty="0"/>
              <a:t>        新冠疫情发生以来，至</a:t>
            </a:r>
            <a:r>
              <a:rPr lang="en-US" altLang="zh-CN" dirty="0"/>
              <a:t>2022</a:t>
            </a:r>
            <a:r>
              <a:rPr lang="zh-CN" altLang="en-US" dirty="0"/>
              <a:t>年</a:t>
            </a:r>
            <a:endParaRPr lang="en-US" altLang="zh-CN" dirty="0"/>
          </a:p>
          <a:p>
            <a:pPr marL="0" indent="0">
              <a:spcBef>
                <a:spcPts val="1800"/>
              </a:spcBef>
              <a:buNone/>
            </a:pPr>
            <a:r>
              <a:rPr lang="en-US" altLang="zh-CN" dirty="0"/>
              <a:t>8</a:t>
            </a:r>
            <a:r>
              <a:rPr lang="zh-CN" altLang="en-US" dirty="0"/>
              <a:t>月社区卫生服务机构累计完成</a:t>
            </a:r>
            <a:endParaRPr lang="en-US" altLang="zh-CN" dirty="0"/>
          </a:p>
          <a:p>
            <a:pPr marL="720090">
              <a:spcBef>
                <a:spcPts val="1800"/>
              </a:spcBef>
            </a:pPr>
            <a:r>
              <a:rPr lang="zh-CN" altLang="en-US" sz="2800" dirty="0"/>
              <a:t>疫苗接种</a:t>
            </a:r>
            <a:r>
              <a:rPr lang="en-US" altLang="zh-CN" sz="2800" dirty="0"/>
              <a:t>5715</a:t>
            </a:r>
            <a:r>
              <a:rPr lang="zh-CN" altLang="en-US" sz="2800" dirty="0"/>
              <a:t>万人次</a:t>
            </a:r>
            <a:endParaRPr lang="en-US" altLang="zh-CN" sz="2800" dirty="0"/>
          </a:p>
          <a:p>
            <a:pPr marL="720090">
              <a:spcBef>
                <a:spcPts val="1800"/>
              </a:spcBef>
            </a:pPr>
            <a:r>
              <a:rPr lang="zh-CN" altLang="en-US" sz="2800" dirty="0"/>
              <a:t>参加疫苗接种工作医务人员</a:t>
            </a:r>
            <a:r>
              <a:rPr lang="en-US" altLang="zh-CN" sz="2800" dirty="0"/>
              <a:t>159</a:t>
            </a:r>
            <a:r>
              <a:rPr lang="zh-CN" altLang="en-US" sz="2800" dirty="0"/>
              <a:t>万人次</a:t>
            </a:r>
            <a:endParaRPr lang="en-US" altLang="zh-CN" sz="2800" dirty="0"/>
          </a:p>
          <a:p>
            <a:pPr marL="720090">
              <a:spcBef>
                <a:spcPts val="1800"/>
              </a:spcBef>
            </a:pPr>
            <a:r>
              <a:rPr lang="zh-CN" altLang="en-US" sz="2800" spc="-150" dirty="0"/>
              <a:t>管理密切接触者及高风险人员 </a:t>
            </a:r>
            <a:r>
              <a:rPr lang="en-US" altLang="zh-CN" sz="2800" spc="-150" dirty="0"/>
              <a:t>151</a:t>
            </a:r>
            <a:r>
              <a:rPr lang="zh-CN" altLang="en-US" sz="2800" spc="-150" dirty="0"/>
              <a:t>万人</a:t>
            </a:r>
            <a:endParaRPr lang="en-US" altLang="zh-CN" sz="2800" spc="-150" dirty="0"/>
          </a:p>
          <a:p>
            <a:pPr marL="720090">
              <a:spcBef>
                <a:spcPts val="1800"/>
              </a:spcBef>
            </a:pPr>
            <a:r>
              <a:rPr lang="zh-CN" altLang="en-US" sz="2800" dirty="0"/>
              <a:t>对集中、居家隔离人员进行医学观察</a:t>
            </a:r>
            <a:r>
              <a:rPr lang="en-US" altLang="zh-CN" sz="2800" dirty="0"/>
              <a:t>1033</a:t>
            </a:r>
            <a:r>
              <a:rPr lang="zh-CN" altLang="en-US" sz="2800" dirty="0"/>
              <a:t>万人次</a:t>
            </a:r>
            <a:endParaRPr lang="en-US" altLang="zh-CN" sz="2800" dirty="0"/>
          </a:p>
          <a:p>
            <a:pPr marL="720090">
              <a:spcBef>
                <a:spcPts val="1800"/>
              </a:spcBef>
            </a:pPr>
            <a:r>
              <a:rPr lang="zh-CN" altLang="en-US" sz="2800" dirty="0"/>
              <a:t>对</a:t>
            </a:r>
            <a:r>
              <a:rPr lang="en-US" altLang="zh-CN" sz="2800" dirty="0"/>
              <a:t>254</a:t>
            </a:r>
            <a:r>
              <a:rPr lang="zh-CN" altLang="en-US" sz="2800" dirty="0"/>
              <a:t>万名购买“四类药品”人员进行健康追访</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市社管中心赴社区、村卫生室督导疫情防控</a:t>
            </a:r>
          </a:p>
        </p:txBody>
      </p:sp>
      <p:pic>
        <p:nvPicPr>
          <p:cNvPr id="48131" name="图片 1" descr="微信图片_202106041439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3674" y="3120907"/>
            <a:ext cx="5955820" cy="446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内容占位符 3"/>
          <p:cNvSpPr>
            <a:spLocks noGrp="1"/>
          </p:cNvSpPr>
          <p:nvPr>
            <p:ph idx="1"/>
          </p:nvPr>
        </p:nvSpPr>
        <p:spPr>
          <a:xfrm>
            <a:off x="928982" y="3120907"/>
            <a:ext cx="4878259" cy="6415089"/>
          </a:xfrm>
        </p:spPr>
        <p:txBody>
          <a:bodyPr/>
          <a:lstStyle/>
          <a:p>
            <a:pPr marL="0" indent="0">
              <a:buNone/>
            </a:pPr>
            <a:r>
              <a:rPr lang="zh-CN" altLang="en-US" dirty="0"/>
              <a:t>冰天雪地开始，沙尘天结束，两周</a:t>
            </a:r>
            <a:r>
              <a:rPr lang="en-US" altLang="zh-CN" dirty="0"/>
              <a:t>9</a:t>
            </a:r>
            <a:r>
              <a:rPr lang="zh-CN" altLang="en-US" dirty="0"/>
              <a:t>个涉农区，</a:t>
            </a:r>
            <a:r>
              <a:rPr lang="en-US" altLang="zh-CN" dirty="0"/>
              <a:t>34</a:t>
            </a:r>
            <a:r>
              <a:rPr lang="zh-CN" altLang="en-US" dirty="0"/>
              <a:t>个乡镇，</a:t>
            </a:r>
            <a:r>
              <a:rPr lang="en-US" altLang="zh-CN" dirty="0"/>
              <a:t>88</a:t>
            </a:r>
            <a:r>
              <a:rPr lang="zh-CN" altLang="en-US" dirty="0"/>
              <a:t>个行政村，行程近</a:t>
            </a:r>
            <a:r>
              <a:rPr lang="en-US" altLang="zh-CN" dirty="0"/>
              <a:t>2000</a:t>
            </a:r>
            <a:r>
              <a:rPr lang="zh-CN" altLang="en-US" dirty="0"/>
              <a:t>公里，村级卫生机构督导，有感动、有思考、有振奋。为市社管点赞！</a:t>
            </a:r>
          </a:p>
          <a:p>
            <a:pPr marL="0" indent="0">
              <a:buNone/>
            </a:pP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6" name="图片 7" descr="微信图片_20210604150002"/>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0122" y="1524732"/>
            <a:ext cx="5040000" cy="3420000"/>
          </a:xfrm>
          <a:prstGeom prst="rect">
            <a:avLst/>
          </a:prstGeom>
          <a:noFill/>
          <a:ln>
            <a:noFill/>
          </a:ln>
          <a:effectLst>
            <a:softEdge rad="508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图片 8" descr="微信图片_20210604145958"/>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122" y="5395523"/>
            <a:ext cx="5040000" cy="3420000"/>
          </a:xfrm>
          <a:prstGeom prst="rect">
            <a:avLst/>
          </a:prstGeom>
          <a:noFill/>
          <a:ln>
            <a:noFill/>
          </a:ln>
          <a:effectLst>
            <a:softEdge rad="508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8" name="图片 9" descr="微信图片_20210604145947"/>
          <p:cNvPicPr preferRelativeResize="0">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11704" y="1524733"/>
            <a:ext cx="5040000" cy="3420000"/>
          </a:xfrm>
          <a:prstGeom prst="rect">
            <a:avLst/>
          </a:prstGeom>
          <a:noFill/>
          <a:ln>
            <a:noFill/>
          </a:ln>
          <a:effectLst>
            <a:softEdge rad="508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图片 10" descr="微信图片_20210604145955"/>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1704" y="5395523"/>
            <a:ext cx="5040000" cy="3420000"/>
          </a:xfrm>
          <a:prstGeom prst="rect">
            <a:avLst/>
          </a:prstGeom>
          <a:noFill/>
          <a:ln>
            <a:noFill/>
          </a:ln>
          <a:effectLst>
            <a:softEdge rad="508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21970" y="1904294"/>
            <a:ext cx="4841925" cy="6480000"/>
          </a:xfrm>
          <a:prstGeom prst="rect">
            <a:avLst/>
          </a:prstGeom>
          <a:noFill/>
          <a:ln>
            <a:noFill/>
          </a:ln>
          <a:effectLst>
            <a:softEdge rad="1524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79" name="图片 2" descr="微信图片_202106041439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7608" y="1904294"/>
            <a:ext cx="5300504" cy="6480000"/>
          </a:xfrm>
          <a:prstGeom prst="rect">
            <a:avLst/>
          </a:prstGeom>
          <a:noFill/>
          <a:ln>
            <a:noFill/>
          </a:ln>
          <a:effectLst>
            <a:softEdge rad="1524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96110" y="1160384"/>
            <a:ext cx="3597593" cy="442913"/>
            <a:chOff x="4003" y="1596"/>
            <a:chExt cx="4682" cy="618"/>
          </a:xfrm>
        </p:grpSpPr>
        <p:sp>
          <p:nvSpPr>
            <p:cNvPr id="14" name="直接连接符 13"/>
            <p:cNvSpPr/>
            <p:nvPr/>
          </p:nvSpPr>
          <p:spPr>
            <a:xfrm>
              <a:off x="4003" y="1596"/>
              <a:ext cx="4682"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15" name="直接连接符 14"/>
            <p:cNvSpPr/>
            <p:nvPr/>
          </p:nvSpPr>
          <p:spPr>
            <a:xfrm>
              <a:off x="5086" y="1917"/>
              <a:ext cx="3486"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16" name="直接连接符 15"/>
            <p:cNvSpPr/>
            <p:nvPr/>
          </p:nvSpPr>
          <p:spPr>
            <a:xfrm>
              <a:off x="5946" y="2214"/>
              <a:ext cx="2513"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grpSp>
      <p:grpSp>
        <p:nvGrpSpPr>
          <p:cNvPr id="27" name="组合 26"/>
          <p:cNvGrpSpPr/>
          <p:nvPr/>
        </p:nvGrpSpPr>
        <p:grpSpPr>
          <a:xfrm flipH="1">
            <a:off x="8282798" y="1160384"/>
            <a:ext cx="3597593" cy="442913"/>
            <a:chOff x="4003" y="1596"/>
            <a:chExt cx="4682" cy="618"/>
          </a:xfrm>
        </p:grpSpPr>
        <p:sp>
          <p:nvSpPr>
            <p:cNvPr id="28" name="直接连接符 27"/>
            <p:cNvSpPr/>
            <p:nvPr/>
          </p:nvSpPr>
          <p:spPr>
            <a:xfrm>
              <a:off x="4003" y="1596"/>
              <a:ext cx="4682"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29" name="直接连接符 28"/>
            <p:cNvSpPr/>
            <p:nvPr/>
          </p:nvSpPr>
          <p:spPr>
            <a:xfrm>
              <a:off x="5086" y="1917"/>
              <a:ext cx="3486"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30" name="直接连接符 29"/>
            <p:cNvSpPr/>
            <p:nvPr/>
          </p:nvSpPr>
          <p:spPr>
            <a:xfrm>
              <a:off x="5946" y="2214"/>
              <a:ext cx="2513"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grpSp>
      <p:sp>
        <p:nvSpPr>
          <p:cNvPr id="34" name="五边形 33"/>
          <p:cNvSpPr/>
          <p:nvPr/>
        </p:nvSpPr>
        <p:spPr bwMode="auto">
          <a:xfrm>
            <a:off x="669090" y="2281571"/>
            <a:ext cx="5832119" cy="567385"/>
          </a:xfrm>
          <a:prstGeom prst="homePlate">
            <a:avLst/>
          </a:prstGeom>
          <a:gradFill>
            <a:gsLst>
              <a:gs pos="0">
                <a:srgbClr val="F1321A"/>
              </a:gs>
              <a:gs pos="59000">
                <a:srgbClr val="B31D24"/>
              </a:gs>
            </a:gsLst>
            <a:lin ang="16200000" scaled="0"/>
          </a:gradFill>
          <a:ln>
            <a:solidFill>
              <a:srgbClr val="B31D2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3200" noProof="1">
              <a:latin typeface="+mn-ea"/>
            </a:endParaRPr>
          </a:p>
        </p:txBody>
      </p:sp>
      <p:sp>
        <p:nvSpPr>
          <p:cNvPr id="2" name="五边形 1"/>
          <p:cNvSpPr/>
          <p:nvPr/>
        </p:nvSpPr>
        <p:spPr bwMode="auto">
          <a:xfrm>
            <a:off x="669090" y="3131334"/>
            <a:ext cx="1433044" cy="883087"/>
          </a:xfrm>
          <a:prstGeom prst="homePlate">
            <a:avLst/>
          </a:prstGeom>
          <a:gradFill>
            <a:gsLst>
              <a:gs pos="0">
                <a:srgbClr val="F1321A"/>
              </a:gs>
              <a:gs pos="59000">
                <a:srgbClr val="B31D24"/>
              </a:gs>
            </a:gsLst>
            <a:lin ang="16200000" scaled="0"/>
          </a:gradFill>
          <a:ln>
            <a:solidFill>
              <a:srgbClr val="B31D2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3200" noProof="1">
              <a:latin typeface="+mn-ea"/>
            </a:endParaRPr>
          </a:p>
        </p:txBody>
      </p:sp>
      <p:sp>
        <p:nvSpPr>
          <p:cNvPr id="3" name="五边形 2"/>
          <p:cNvSpPr/>
          <p:nvPr/>
        </p:nvSpPr>
        <p:spPr bwMode="auto">
          <a:xfrm>
            <a:off x="669090" y="4507265"/>
            <a:ext cx="1433044" cy="883087"/>
          </a:xfrm>
          <a:prstGeom prst="homePlate">
            <a:avLst/>
          </a:prstGeom>
          <a:gradFill>
            <a:gsLst>
              <a:gs pos="0">
                <a:srgbClr val="F1321A"/>
              </a:gs>
              <a:gs pos="59000">
                <a:srgbClr val="B31D24"/>
              </a:gs>
            </a:gsLst>
            <a:lin ang="16200000" scaled="0"/>
          </a:gradFill>
          <a:ln>
            <a:solidFill>
              <a:srgbClr val="B31D2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3200" noProof="1">
              <a:latin typeface="+mn-ea"/>
            </a:endParaRPr>
          </a:p>
        </p:txBody>
      </p:sp>
      <p:sp>
        <p:nvSpPr>
          <p:cNvPr id="4" name="五边形 3"/>
          <p:cNvSpPr/>
          <p:nvPr/>
        </p:nvSpPr>
        <p:spPr bwMode="auto">
          <a:xfrm>
            <a:off x="669090" y="5971412"/>
            <a:ext cx="1433044" cy="883087"/>
          </a:xfrm>
          <a:prstGeom prst="homePlate">
            <a:avLst/>
          </a:prstGeom>
          <a:gradFill>
            <a:gsLst>
              <a:gs pos="0">
                <a:srgbClr val="F1321A"/>
              </a:gs>
              <a:gs pos="59000">
                <a:srgbClr val="B31D24"/>
              </a:gs>
            </a:gsLst>
            <a:lin ang="16200000" scaled="0"/>
          </a:gradFill>
          <a:ln>
            <a:solidFill>
              <a:srgbClr val="B31D2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3200" noProof="1">
              <a:latin typeface="+mn-ea"/>
            </a:endParaRPr>
          </a:p>
        </p:txBody>
      </p:sp>
      <p:sp>
        <p:nvSpPr>
          <p:cNvPr id="5" name="五边形 4"/>
          <p:cNvSpPr/>
          <p:nvPr/>
        </p:nvSpPr>
        <p:spPr bwMode="auto">
          <a:xfrm>
            <a:off x="669090" y="7757704"/>
            <a:ext cx="1433044" cy="883087"/>
          </a:xfrm>
          <a:prstGeom prst="homePlate">
            <a:avLst/>
          </a:prstGeom>
          <a:gradFill>
            <a:gsLst>
              <a:gs pos="0">
                <a:srgbClr val="F1321A"/>
              </a:gs>
              <a:gs pos="59000">
                <a:srgbClr val="B31D24"/>
              </a:gs>
            </a:gsLst>
            <a:lin ang="16200000" scaled="0"/>
          </a:gradFill>
          <a:ln>
            <a:solidFill>
              <a:srgbClr val="B31D2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3200" noProof="1">
              <a:latin typeface="+mn-ea"/>
            </a:endParaRPr>
          </a:p>
        </p:txBody>
      </p:sp>
      <p:sp>
        <p:nvSpPr>
          <p:cNvPr id="10253" name="文本框 54"/>
          <p:cNvSpPr txBox="1">
            <a:spLocks noChangeArrowheads="1"/>
          </p:cNvSpPr>
          <p:nvPr/>
        </p:nvSpPr>
        <p:spPr bwMode="auto">
          <a:xfrm>
            <a:off x="2368908" y="3190089"/>
            <a:ext cx="9453168" cy="645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nSpc>
                <a:spcPct val="130000"/>
              </a:lnSpc>
            </a:pPr>
            <a:r>
              <a:rPr lang="zh-CN" altLang="en-US" sz="3000" b="1" dirty="0">
                <a:latin typeface="+mn-ea"/>
                <a:ea typeface="+mn-ea"/>
                <a:sym typeface="微软雅黑" panose="020B0503020204020204" pitchFamily="34" charset="-122"/>
              </a:rPr>
              <a:t>大会召开的时间节点和时代背景非常重要而特殊</a:t>
            </a:r>
          </a:p>
        </p:txBody>
      </p:sp>
      <p:sp>
        <p:nvSpPr>
          <p:cNvPr id="10254" name="文本框 5"/>
          <p:cNvSpPr txBox="1">
            <a:spLocks noChangeArrowheads="1"/>
          </p:cNvSpPr>
          <p:nvPr/>
        </p:nvSpPr>
        <p:spPr bwMode="auto">
          <a:xfrm>
            <a:off x="2368908" y="4625653"/>
            <a:ext cx="9453168" cy="645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nSpc>
                <a:spcPct val="130000"/>
              </a:lnSpc>
            </a:pPr>
            <a:r>
              <a:rPr lang="zh-CN" altLang="en-US" sz="3000" b="1" dirty="0">
                <a:latin typeface="+mn-ea"/>
                <a:ea typeface="+mn-ea"/>
                <a:sym typeface="微软雅黑" panose="020B0503020204020204" pitchFamily="34" charset="-122"/>
              </a:rPr>
              <a:t>党的二十大彰显了</a:t>
            </a:r>
            <a:r>
              <a:rPr lang="en-US" altLang="zh-CN" sz="3000" b="1" dirty="0">
                <a:latin typeface="+mn-ea"/>
                <a:ea typeface="+mn-ea"/>
                <a:sym typeface="微软雅黑" panose="020B0503020204020204" pitchFamily="34" charset="-122"/>
              </a:rPr>
              <a:t>“</a:t>
            </a:r>
            <a:r>
              <a:rPr lang="zh-CN" altLang="en-US" sz="3000" b="1" dirty="0">
                <a:latin typeface="+mn-ea"/>
                <a:ea typeface="+mn-ea"/>
                <a:sym typeface="微软雅黑" panose="020B0503020204020204" pitchFamily="34" charset="-122"/>
              </a:rPr>
              <a:t>两个确立</a:t>
            </a:r>
            <a:r>
              <a:rPr lang="en-US" altLang="zh-CN" sz="3000" b="1" dirty="0">
                <a:latin typeface="+mn-ea"/>
                <a:ea typeface="+mn-ea"/>
                <a:sym typeface="微软雅黑" panose="020B0503020204020204" pitchFamily="34" charset="-122"/>
              </a:rPr>
              <a:t>”</a:t>
            </a:r>
            <a:r>
              <a:rPr lang="zh-CN" altLang="en-US" sz="3000" b="1" dirty="0">
                <a:latin typeface="+mn-ea"/>
                <a:ea typeface="+mn-ea"/>
                <a:sym typeface="微软雅黑" panose="020B0503020204020204" pitchFamily="34" charset="-122"/>
              </a:rPr>
              <a:t>的决定性意义</a:t>
            </a:r>
          </a:p>
        </p:txBody>
      </p:sp>
      <p:sp>
        <p:nvSpPr>
          <p:cNvPr id="10255" name="文本框 7"/>
          <p:cNvSpPr txBox="1">
            <a:spLocks noChangeArrowheads="1"/>
          </p:cNvSpPr>
          <p:nvPr/>
        </p:nvSpPr>
        <p:spPr bwMode="auto">
          <a:xfrm>
            <a:off x="2309710" y="5838993"/>
            <a:ext cx="9453168" cy="1245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nSpc>
                <a:spcPct val="130000"/>
              </a:lnSpc>
            </a:pPr>
            <a:r>
              <a:rPr lang="zh-CN" altLang="en-US" sz="3000" b="1" dirty="0">
                <a:latin typeface="+mn-ea"/>
                <a:ea typeface="+mn-ea"/>
                <a:sym typeface="微软雅黑" panose="020B0503020204020204" pitchFamily="34" charset="-122"/>
              </a:rPr>
              <a:t>党的二十大取得了一系列具有长期指导意义的重大理论和实践创新成果</a:t>
            </a:r>
          </a:p>
        </p:txBody>
      </p:sp>
      <p:sp>
        <p:nvSpPr>
          <p:cNvPr id="10256" name="文本框 8"/>
          <p:cNvSpPr txBox="1">
            <a:spLocks noChangeArrowheads="1"/>
          </p:cNvSpPr>
          <p:nvPr/>
        </p:nvSpPr>
        <p:spPr bwMode="auto">
          <a:xfrm>
            <a:off x="2295103" y="7576176"/>
            <a:ext cx="9453168" cy="1245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nSpc>
                <a:spcPct val="130000"/>
              </a:lnSpc>
            </a:pPr>
            <a:r>
              <a:rPr lang="zh-CN" altLang="en-US" sz="3000" b="1" dirty="0">
                <a:latin typeface="+mn-ea"/>
                <a:ea typeface="+mn-ea"/>
                <a:sym typeface="微软雅黑" panose="020B0503020204020204" pitchFamily="34" charset="-122"/>
              </a:rPr>
              <a:t>党的二十大科学回答了</a:t>
            </a:r>
            <a:r>
              <a:rPr lang="en-US" altLang="zh-CN" sz="3000" b="1" dirty="0">
                <a:latin typeface="+mn-ea"/>
                <a:ea typeface="+mn-ea"/>
                <a:sym typeface="微软雅黑" panose="020B0503020204020204" pitchFamily="34" charset="-122"/>
              </a:rPr>
              <a:t>“</a:t>
            </a:r>
            <a:r>
              <a:rPr lang="zh-CN" altLang="en-US" sz="3000" b="1" dirty="0">
                <a:latin typeface="+mn-ea"/>
                <a:ea typeface="+mn-ea"/>
                <a:sym typeface="微软雅黑" panose="020B0503020204020204" pitchFamily="34" charset="-122"/>
              </a:rPr>
              <a:t>以党的自我革命引领社会革命</a:t>
            </a:r>
            <a:r>
              <a:rPr lang="en-US" altLang="zh-CN" sz="3000" b="1" dirty="0">
                <a:latin typeface="+mn-ea"/>
                <a:ea typeface="+mn-ea"/>
                <a:sym typeface="微软雅黑" panose="020B0503020204020204" pitchFamily="34" charset="-122"/>
              </a:rPr>
              <a:t>”</a:t>
            </a:r>
            <a:r>
              <a:rPr lang="zh-CN" altLang="en-US" sz="3000" b="1" dirty="0">
                <a:latin typeface="+mn-ea"/>
                <a:ea typeface="+mn-ea"/>
                <a:sym typeface="微软雅黑" panose="020B0503020204020204" pitchFamily="34" charset="-122"/>
              </a:rPr>
              <a:t>这一重大历史命题　</a:t>
            </a:r>
          </a:p>
        </p:txBody>
      </p:sp>
      <p:sp>
        <p:nvSpPr>
          <p:cNvPr id="10257" name="文本框 60"/>
          <p:cNvSpPr txBox="1">
            <a:spLocks noChangeArrowheads="1"/>
          </p:cNvSpPr>
          <p:nvPr/>
        </p:nvSpPr>
        <p:spPr bwMode="auto">
          <a:xfrm>
            <a:off x="496110" y="3297077"/>
            <a:ext cx="1533757" cy="64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r>
              <a:rPr lang="en-US" altLang="zh-CN" sz="3200" b="1">
                <a:solidFill>
                  <a:schemeClr val="bg1"/>
                </a:solidFill>
                <a:latin typeface="+mn-ea"/>
                <a:ea typeface="+mn-ea"/>
                <a:sym typeface="微软雅黑" panose="020B0503020204020204" pitchFamily="34" charset="-122"/>
              </a:rPr>
              <a:t>01</a:t>
            </a:r>
          </a:p>
        </p:txBody>
      </p:sp>
      <p:sp>
        <p:nvSpPr>
          <p:cNvPr id="10258" name="文本框 9"/>
          <p:cNvSpPr txBox="1">
            <a:spLocks noChangeArrowheads="1"/>
          </p:cNvSpPr>
          <p:nvPr/>
        </p:nvSpPr>
        <p:spPr bwMode="auto">
          <a:xfrm>
            <a:off x="496110" y="4672131"/>
            <a:ext cx="1533757" cy="64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r>
              <a:rPr lang="en-US" altLang="zh-CN" sz="3200" b="1">
                <a:solidFill>
                  <a:schemeClr val="bg1"/>
                </a:solidFill>
                <a:latin typeface="+mn-ea"/>
                <a:ea typeface="+mn-ea"/>
                <a:sym typeface="微软雅黑" panose="020B0503020204020204" pitchFamily="34" charset="-122"/>
              </a:rPr>
              <a:t>02</a:t>
            </a:r>
          </a:p>
        </p:txBody>
      </p:sp>
      <p:sp>
        <p:nvSpPr>
          <p:cNvPr id="10259" name="文本框 10"/>
          <p:cNvSpPr txBox="1">
            <a:spLocks noChangeArrowheads="1"/>
          </p:cNvSpPr>
          <p:nvPr/>
        </p:nvSpPr>
        <p:spPr bwMode="auto">
          <a:xfrm>
            <a:off x="496110" y="6138032"/>
            <a:ext cx="1533757" cy="64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r>
              <a:rPr lang="en-US" altLang="zh-CN" sz="3200" b="1">
                <a:solidFill>
                  <a:schemeClr val="bg1"/>
                </a:solidFill>
                <a:latin typeface="+mn-ea"/>
                <a:ea typeface="+mn-ea"/>
                <a:sym typeface="微软雅黑" panose="020B0503020204020204" pitchFamily="34" charset="-122"/>
              </a:rPr>
              <a:t>03</a:t>
            </a:r>
          </a:p>
        </p:txBody>
      </p:sp>
      <p:sp>
        <p:nvSpPr>
          <p:cNvPr id="10260" name="文本框 11"/>
          <p:cNvSpPr txBox="1">
            <a:spLocks noChangeArrowheads="1"/>
          </p:cNvSpPr>
          <p:nvPr/>
        </p:nvSpPr>
        <p:spPr bwMode="auto">
          <a:xfrm>
            <a:off x="496110" y="7923447"/>
            <a:ext cx="1533757" cy="64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r>
              <a:rPr lang="en-US" altLang="zh-CN" sz="3200" b="1">
                <a:solidFill>
                  <a:schemeClr val="bg1"/>
                </a:solidFill>
                <a:latin typeface="+mn-ea"/>
                <a:ea typeface="+mn-ea"/>
                <a:sym typeface="微软雅黑" panose="020B0503020204020204" pitchFamily="34" charset="-122"/>
              </a:rPr>
              <a:t>04</a:t>
            </a:r>
          </a:p>
        </p:txBody>
      </p:sp>
      <p:sp>
        <p:nvSpPr>
          <p:cNvPr id="6" name="标题 5"/>
          <p:cNvSpPr>
            <a:spLocks noGrp="1"/>
          </p:cNvSpPr>
          <p:nvPr>
            <p:ph type="title"/>
          </p:nvPr>
        </p:nvSpPr>
        <p:spPr>
          <a:xfrm>
            <a:off x="789353" y="690216"/>
            <a:ext cx="10797796" cy="1344933"/>
          </a:xfrm>
        </p:spPr>
        <p:txBody>
          <a:bodyPr/>
          <a:lstStyle/>
          <a:p>
            <a:pPr marL="0" algn="ctr"/>
            <a:r>
              <a:rPr lang="zh-CN" altLang="en-US" dirty="0"/>
              <a:t>重大意义</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回顾历史，展望未来，更加自信</a:t>
            </a:r>
          </a:p>
        </p:txBody>
      </p:sp>
      <p:sp>
        <p:nvSpPr>
          <p:cNvPr id="3" name="内容占位符 2"/>
          <p:cNvSpPr>
            <a:spLocks noGrp="1"/>
          </p:cNvSpPr>
          <p:nvPr>
            <p:ph idx="1"/>
          </p:nvPr>
        </p:nvSpPr>
        <p:spPr/>
        <p:txBody>
          <a:bodyPr/>
          <a:lstStyle/>
          <a:p>
            <a:pPr marL="514350" indent="-514350">
              <a:lnSpc>
                <a:spcPct val="140000"/>
              </a:lnSpc>
              <a:buSzPct val="100000"/>
              <a:buFont typeface="+mj-lt"/>
              <a:buAutoNum type="arabicPeriod"/>
            </a:pPr>
            <a:r>
              <a:rPr lang="zh-CN" altLang="en-US" sz="3000" dirty="0">
                <a:solidFill>
                  <a:srgbClr val="C00000"/>
                </a:solidFill>
              </a:rPr>
              <a:t>道路自信</a:t>
            </a:r>
            <a:r>
              <a:rPr lang="zh-CN" altLang="en-US" sz="3000" dirty="0"/>
              <a:t>在开辟了中国历史新纪元，实现国家独立、人民解放的基础上，开创了中国特色社会主义道路，实现中华民族伟大复兴的宏伟事业</a:t>
            </a:r>
          </a:p>
          <a:p>
            <a:pPr marL="514350" indent="-514350">
              <a:lnSpc>
                <a:spcPct val="140000"/>
              </a:lnSpc>
              <a:buSzPct val="100000"/>
              <a:buFont typeface="+mj-lt"/>
              <a:buAutoNum type="arabicPeriod"/>
            </a:pPr>
            <a:r>
              <a:rPr lang="zh-CN" altLang="en-US" sz="3000" dirty="0">
                <a:solidFill>
                  <a:srgbClr val="C00000"/>
                </a:solidFill>
              </a:rPr>
              <a:t>理论自信</a:t>
            </a:r>
            <a:r>
              <a:rPr lang="zh-CN" altLang="en-US" sz="3000" dirty="0"/>
              <a:t>发展了马列主义、毛泽东思想，创立中国特色社会主义理论体系，习近平新时代中国社会主义思想</a:t>
            </a:r>
          </a:p>
          <a:p>
            <a:pPr marL="514350" indent="-514350">
              <a:lnSpc>
                <a:spcPct val="140000"/>
              </a:lnSpc>
              <a:buSzPct val="100000"/>
              <a:buFont typeface="+mj-lt"/>
              <a:buAutoNum type="arabicPeriod"/>
            </a:pPr>
            <a:r>
              <a:rPr lang="zh-CN" altLang="en-US" sz="3000" dirty="0">
                <a:solidFill>
                  <a:srgbClr val="C00000"/>
                </a:solidFill>
              </a:rPr>
              <a:t>制度自信</a:t>
            </a:r>
            <a:r>
              <a:rPr lang="zh-CN" altLang="en-US" sz="3000" dirty="0"/>
              <a:t>走中国特色社会主义政治发展道路，建立社会主义法治国家，实行依法治国方略，实现了民族团结和国家空前统一（法律体系基本完成、社会稳定、安居乐业）</a:t>
            </a:r>
          </a:p>
          <a:p>
            <a:pPr marL="514350" indent="-514350">
              <a:lnSpc>
                <a:spcPct val="140000"/>
              </a:lnSpc>
              <a:buSzPct val="100000"/>
              <a:buFont typeface="+mj-lt"/>
              <a:buAutoNum type="arabicPeriod"/>
            </a:pPr>
            <a:r>
              <a:rPr lang="zh-CN" altLang="en-US" sz="3000" dirty="0">
                <a:solidFill>
                  <a:srgbClr val="C00000"/>
                </a:solidFill>
              </a:rPr>
              <a:t>文化自信</a:t>
            </a:r>
            <a:r>
              <a:rPr lang="zh-CN" altLang="en-US" sz="3000" dirty="0"/>
              <a:t>发展了社会主义文化科技事业，建设社会主义精神文明（创新驱动发展战略大力实施，创新型国家建设成果丰硕，天宫、悟空、墨子、蛟龙、大飞机、天眼（FAST）等重大科技成果相继问世.....）</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915479" y="2413302"/>
            <a:ext cx="11243570" cy="6916365"/>
          </a:xfrm>
        </p:spPr>
        <p:txBody>
          <a:bodyPr/>
          <a:lstStyle/>
          <a:p>
            <a:pPr marL="0" indent="0">
              <a:buNone/>
            </a:pPr>
            <a:r>
              <a:rPr lang="zh-CN" altLang="en-US" sz="3400" dirty="0">
                <a:solidFill>
                  <a:srgbClr val="C00000"/>
                </a:solidFill>
              </a:rPr>
              <a:t>       我</a:t>
            </a:r>
            <a:r>
              <a:rPr lang="zh-CN" altLang="en-US" sz="3400" spc="-150" dirty="0">
                <a:solidFill>
                  <a:srgbClr val="C00000"/>
                </a:solidFill>
              </a:rPr>
              <a:t>们党的一百年，是矢志践行初心使命的一百年，是筚路蓝缕奠基立业的一百年，是创造辉煌开辟未来的一百年</a:t>
            </a:r>
          </a:p>
          <a:p>
            <a:pPr marL="0" indent="0">
              <a:buNone/>
            </a:pPr>
            <a:r>
              <a:rPr lang="zh-CN" altLang="en-US" sz="3400" dirty="0">
                <a:solidFill>
                  <a:srgbClr val="C00000"/>
                </a:solidFill>
              </a:rPr>
              <a:t>        中华民族迎来了从站起来、富起来到强起来的伟大飞跃！中国特色社会主义迎来了从创立、发展到完善的伟大飞跃！中国人民迎来了从温饱不足到小康富裕的伟大飞跃！中华民族正以崭新姿态屹立于世界的东方！</a:t>
            </a:r>
          </a:p>
        </p:txBody>
      </p:sp>
      <p:sp>
        <p:nvSpPr>
          <p:cNvPr id="3" name="标题 2"/>
          <p:cNvSpPr>
            <a:spLocks noGrp="1"/>
          </p:cNvSpPr>
          <p:nvPr>
            <p:ph type="title"/>
          </p:nvPr>
        </p:nvSpPr>
        <p:spPr/>
        <p:txBody>
          <a:bodyPr/>
          <a:lstStyle/>
          <a:p>
            <a:r>
              <a:rPr lang="zh-CN" altLang="en-US" dirty="0"/>
              <a:t>结  论</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克服存在不足困难和挑战</a:t>
            </a:r>
          </a:p>
        </p:txBody>
      </p:sp>
      <p:sp>
        <p:nvSpPr>
          <p:cNvPr id="5" name="内容占位符 4"/>
          <p:cNvSpPr>
            <a:spLocks noGrp="1"/>
          </p:cNvSpPr>
          <p:nvPr>
            <p:ph idx="1"/>
          </p:nvPr>
        </p:nvSpPr>
        <p:spPr/>
        <p:txBody>
          <a:bodyPr/>
          <a:lstStyle/>
          <a:p>
            <a:pPr>
              <a:lnSpc>
                <a:spcPct val="135000"/>
              </a:lnSpc>
              <a:buFont typeface="Wingdings" panose="05000000000000000000" pitchFamily="2" charset="2"/>
              <a:buChar char="ü"/>
            </a:pPr>
            <a:r>
              <a:rPr lang="zh-CN" altLang="en-US" sz="2800" spc="-150" dirty="0">
                <a:solidFill>
                  <a:srgbClr val="C00000"/>
                </a:solidFill>
              </a:rPr>
              <a:t>发展</a:t>
            </a:r>
            <a:r>
              <a:rPr lang="zh-CN" altLang="en-US" sz="2800" spc="-150" dirty="0"/>
              <a:t>不平衡不充分的一些突出问题尚未解决，发展质量和效益还不高创新能力不够强，实体经济水平有待提高，生态环境保护任重道远</a:t>
            </a:r>
          </a:p>
          <a:p>
            <a:pPr>
              <a:lnSpc>
                <a:spcPct val="135000"/>
              </a:lnSpc>
              <a:buFont typeface="Wingdings" panose="05000000000000000000" pitchFamily="2" charset="2"/>
              <a:buChar char="ü"/>
            </a:pPr>
            <a:r>
              <a:rPr lang="zh-CN" altLang="en-US" sz="2800" spc="-150" dirty="0">
                <a:solidFill>
                  <a:srgbClr val="C00000"/>
                </a:solidFill>
              </a:rPr>
              <a:t>民生</a:t>
            </a:r>
            <a:r>
              <a:rPr lang="zh-CN" altLang="en-US" sz="2800" spc="-150" dirty="0"/>
              <a:t>领域还有不少短板，群众在就业、教育医疗、居住、养老等方面面临不少难题</a:t>
            </a:r>
          </a:p>
          <a:p>
            <a:pPr>
              <a:lnSpc>
                <a:spcPct val="135000"/>
              </a:lnSpc>
              <a:buFont typeface="Wingdings" panose="05000000000000000000" pitchFamily="2" charset="2"/>
              <a:buChar char="ü"/>
            </a:pPr>
            <a:r>
              <a:rPr lang="zh-CN" altLang="en-US" sz="2800" spc="-150" dirty="0"/>
              <a:t>社会</a:t>
            </a:r>
            <a:r>
              <a:rPr lang="zh-CN" altLang="en-US" sz="2800" spc="-150" dirty="0">
                <a:solidFill>
                  <a:srgbClr val="C00000"/>
                </a:solidFill>
              </a:rPr>
              <a:t>文明</a:t>
            </a:r>
            <a:r>
              <a:rPr lang="zh-CN" altLang="en-US" sz="2800" spc="-150" dirty="0"/>
              <a:t>水平尚需提高</a:t>
            </a:r>
          </a:p>
          <a:p>
            <a:pPr>
              <a:lnSpc>
                <a:spcPct val="135000"/>
              </a:lnSpc>
              <a:buFont typeface="Wingdings" panose="05000000000000000000" pitchFamily="2" charset="2"/>
              <a:buChar char="ü"/>
            </a:pPr>
            <a:r>
              <a:rPr lang="zh-CN" altLang="en-US" sz="2800" spc="-150" dirty="0"/>
              <a:t>社会</a:t>
            </a:r>
            <a:r>
              <a:rPr lang="zh-CN" altLang="en-US" sz="2800" spc="-150" dirty="0">
                <a:solidFill>
                  <a:srgbClr val="C00000"/>
                </a:solidFill>
              </a:rPr>
              <a:t>矛盾和问题</a:t>
            </a:r>
            <a:r>
              <a:rPr lang="zh-CN" altLang="en-US" sz="2800" spc="-150" dirty="0"/>
              <a:t>交织叠加，全面依法治国任务依然繁重，国家治理体系和治理能力有待加强</a:t>
            </a:r>
          </a:p>
          <a:p>
            <a:pPr>
              <a:lnSpc>
                <a:spcPct val="135000"/>
              </a:lnSpc>
              <a:buFont typeface="Wingdings" panose="05000000000000000000" pitchFamily="2" charset="2"/>
              <a:buChar char="ü"/>
            </a:pPr>
            <a:r>
              <a:rPr lang="zh-CN" altLang="en-US" sz="2800" spc="-150" dirty="0">
                <a:solidFill>
                  <a:srgbClr val="C00000"/>
                </a:solidFill>
              </a:rPr>
              <a:t>意识形态</a:t>
            </a:r>
            <a:r>
              <a:rPr lang="zh-CN" altLang="en-US" sz="2800" spc="-150" dirty="0"/>
              <a:t>领域斗争依然复杂，国家安全面临新情况</a:t>
            </a:r>
          </a:p>
          <a:p>
            <a:pPr>
              <a:lnSpc>
                <a:spcPct val="135000"/>
              </a:lnSpc>
              <a:buFont typeface="Wingdings" panose="05000000000000000000" pitchFamily="2" charset="2"/>
              <a:buChar char="ü"/>
            </a:pPr>
            <a:r>
              <a:rPr lang="zh-CN" altLang="en-US" sz="2800" spc="-150" dirty="0"/>
              <a:t>一些改革部署和重大政策措施需要进一步落实</a:t>
            </a:r>
          </a:p>
          <a:p>
            <a:pPr>
              <a:lnSpc>
                <a:spcPct val="135000"/>
              </a:lnSpc>
              <a:buFont typeface="Wingdings" panose="05000000000000000000" pitchFamily="2" charset="2"/>
              <a:buChar char="ü"/>
            </a:pPr>
            <a:r>
              <a:rPr lang="zh-CN" altLang="en-US" sz="2800" spc="-150" dirty="0">
                <a:solidFill>
                  <a:srgbClr val="C00000"/>
                </a:solidFill>
              </a:rPr>
              <a:t>党的建设</a:t>
            </a:r>
            <a:r>
              <a:rPr lang="zh-CN" altLang="en-US" sz="2800" spc="-150" dirty="0"/>
              <a:t>方面还存在不少薄弱环节。这些问题，必须着力加以解决</a:t>
            </a:r>
          </a:p>
          <a:p>
            <a:pPr>
              <a:lnSpc>
                <a:spcPct val="135000"/>
              </a:lnSpc>
            </a:pPr>
            <a:r>
              <a:rPr lang="zh-CN" altLang="en-US" sz="2800" spc="-150" dirty="0"/>
              <a:t>回顾历史不是为了从成功中寻求慰藉，更不是为了躺在功劳簿上、为回避今天面临的困难和问题寻找借口，而是为了总结历史经验、把握历史规律，增强开拓前进的勇气和力量</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从容应对挑战</a:t>
            </a:r>
          </a:p>
        </p:txBody>
      </p:sp>
      <p:sp>
        <p:nvSpPr>
          <p:cNvPr id="3" name="内容占位符 2"/>
          <p:cNvSpPr>
            <a:spLocks noGrp="1"/>
          </p:cNvSpPr>
          <p:nvPr>
            <p:ph idx="1"/>
          </p:nvPr>
        </p:nvSpPr>
        <p:spPr>
          <a:xfrm>
            <a:off x="720725" y="1700530"/>
            <a:ext cx="11057255" cy="7835265"/>
          </a:xfrm>
        </p:spPr>
        <p:txBody>
          <a:bodyPr/>
          <a:lstStyle/>
          <a:p>
            <a:pPr>
              <a:spcBef>
                <a:spcPts val="1200"/>
              </a:spcBef>
            </a:pPr>
            <a:r>
              <a:rPr lang="zh-CN" altLang="en-US" dirty="0"/>
              <a:t>面对百年未有之大变局，不稳定性不确定性更加突出，霸权主义、逆全球化思潮正在发酵，保护主义的负面效应日益显现，“黑天鹅”“灰犀牛”不时冒头。在前进的道路上还会出现更严峻的挑战...</a:t>
            </a:r>
          </a:p>
          <a:p>
            <a:pPr>
              <a:spcBef>
                <a:spcPts val="1200"/>
              </a:spcBef>
            </a:pPr>
            <a:r>
              <a:rPr lang="zh-CN" altLang="en-US" dirty="0"/>
              <a:t>从国内来看，经济转型升级仍处于爬坡过坎期，发展面临的矛盾和问题发生深刻变化，各种风险挑战前所未有</a:t>
            </a:r>
          </a:p>
          <a:p>
            <a:pPr>
              <a:spcBef>
                <a:spcPts val="1200"/>
              </a:spcBef>
            </a:pPr>
            <a:r>
              <a:rPr lang="zh-CN" altLang="en-US" dirty="0"/>
              <a:t>党面临的</a:t>
            </a:r>
            <a:r>
              <a:rPr lang="en-US" altLang="zh-CN" dirty="0"/>
              <a:t> </a:t>
            </a:r>
            <a:r>
              <a:rPr lang="zh-CN" altLang="en-US" dirty="0"/>
              <a:t>“</a:t>
            </a:r>
            <a:r>
              <a:rPr lang="en-US" altLang="zh-CN" dirty="0"/>
              <a:t> </a:t>
            </a:r>
            <a:r>
              <a:rPr lang="zh-CN" altLang="en-US" dirty="0"/>
              <a:t>四大危险</a:t>
            </a:r>
            <a:r>
              <a:rPr lang="en-US" altLang="zh-CN" dirty="0"/>
              <a:t> </a:t>
            </a:r>
            <a:r>
              <a:rPr lang="zh-CN" altLang="en-US" dirty="0"/>
              <a:t>”“</a:t>
            </a:r>
            <a:r>
              <a:rPr lang="en-US" altLang="zh-CN" dirty="0"/>
              <a:t> </a:t>
            </a:r>
            <a:r>
              <a:rPr lang="zh-CN" altLang="en-US" dirty="0"/>
              <a:t>四大考验</a:t>
            </a:r>
            <a:r>
              <a:rPr lang="en-US" altLang="zh-CN" dirty="0"/>
              <a:t> </a:t>
            </a:r>
            <a:r>
              <a:rPr lang="zh-CN" altLang="en-US" dirty="0"/>
              <a:t>”</a:t>
            </a:r>
            <a:r>
              <a:rPr lang="en-US" altLang="zh-CN" dirty="0"/>
              <a:t> </a:t>
            </a:r>
            <a:r>
              <a:rPr lang="zh-CN" altLang="en-US" dirty="0"/>
              <a:t>，提高领导水平和执政能力，提高党的建设科学化水平</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高质量基层卫生服务的特征</a:t>
            </a:r>
          </a:p>
        </p:txBody>
      </p:sp>
      <p:sp>
        <p:nvSpPr>
          <p:cNvPr id="3" name="内容占位符 2"/>
          <p:cNvSpPr>
            <a:spLocks noGrp="1"/>
          </p:cNvSpPr>
          <p:nvPr>
            <p:ph idx="1"/>
          </p:nvPr>
        </p:nvSpPr>
        <p:spPr>
          <a:xfrm>
            <a:off x="720436" y="2224215"/>
            <a:ext cx="11042073" cy="7311781"/>
          </a:xfrm>
        </p:spPr>
        <p:txBody>
          <a:bodyPr/>
          <a:lstStyle/>
          <a:p>
            <a:pPr marL="720090" indent="0">
              <a:lnSpc>
                <a:spcPct val="200000"/>
              </a:lnSpc>
              <a:buNone/>
            </a:pPr>
            <a:r>
              <a:rPr lang="zh-CN" altLang="en-US" sz="3600" dirty="0">
                <a:solidFill>
                  <a:srgbClr val="C00000"/>
                </a:solidFill>
              </a:rPr>
              <a:t>服务环境    </a:t>
            </a:r>
            <a:r>
              <a:rPr lang="zh-CN" altLang="en-US" sz="3600" dirty="0"/>
              <a:t>干净、整洁、舒适、温馨</a:t>
            </a:r>
          </a:p>
          <a:p>
            <a:pPr marL="720090" indent="0">
              <a:lnSpc>
                <a:spcPct val="200000"/>
              </a:lnSpc>
              <a:buNone/>
            </a:pPr>
            <a:r>
              <a:rPr lang="zh-CN" altLang="en-US" sz="3600" dirty="0">
                <a:solidFill>
                  <a:srgbClr val="C00000"/>
                </a:solidFill>
              </a:rPr>
              <a:t>服务功能    </a:t>
            </a:r>
            <a:r>
              <a:rPr lang="zh-CN" altLang="en-US" sz="3600" dirty="0"/>
              <a:t>医疗、公卫、药品检查、检验</a:t>
            </a:r>
          </a:p>
          <a:p>
            <a:pPr marL="720090" indent="0">
              <a:lnSpc>
                <a:spcPct val="200000"/>
              </a:lnSpc>
              <a:buNone/>
            </a:pPr>
            <a:r>
              <a:rPr lang="zh-CN" altLang="en-US" sz="3600" dirty="0">
                <a:solidFill>
                  <a:srgbClr val="C00000"/>
                </a:solidFill>
              </a:rPr>
              <a:t>服务模式    </a:t>
            </a:r>
            <a:r>
              <a:rPr lang="zh-CN" altLang="en-US" sz="3600" dirty="0"/>
              <a:t>全人管理、连续性服务</a:t>
            </a:r>
          </a:p>
          <a:p>
            <a:pPr marL="720090" indent="0">
              <a:lnSpc>
                <a:spcPct val="200000"/>
              </a:lnSpc>
              <a:buNone/>
            </a:pPr>
            <a:r>
              <a:rPr lang="zh-CN" altLang="en-US" sz="3600" dirty="0">
                <a:solidFill>
                  <a:srgbClr val="C00000"/>
                </a:solidFill>
              </a:rPr>
              <a:t>服务体验    </a:t>
            </a:r>
            <a:r>
              <a:rPr lang="zh-CN" altLang="en-US" sz="3600" dirty="0"/>
              <a:t>便捷、人性、精准</a:t>
            </a:r>
          </a:p>
          <a:p>
            <a:pPr marL="720090" indent="0">
              <a:lnSpc>
                <a:spcPct val="200000"/>
              </a:lnSpc>
              <a:buNone/>
            </a:pPr>
            <a:r>
              <a:rPr lang="zh-CN" altLang="en-US" sz="3600" dirty="0">
                <a:solidFill>
                  <a:srgbClr val="C00000"/>
                </a:solidFill>
              </a:rPr>
              <a:t>质量安全    </a:t>
            </a:r>
            <a:r>
              <a:rPr lang="zh-CN" altLang="en-US" sz="3600" dirty="0"/>
              <a:t>规范、科学</a:t>
            </a:r>
          </a:p>
          <a:p>
            <a:pPr marL="720090" indent="0">
              <a:lnSpc>
                <a:spcPct val="200000"/>
              </a:lnSpc>
              <a:buNone/>
            </a:pPr>
            <a:r>
              <a:rPr lang="zh-CN" altLang="en-US" sz="3600" dirty="0">
                <a:solidFill>
                  <a:srgbClr val="C00000"/>
                </a:solidFill>
              </a:rPr>
              <a:t>服务费用    </a:t>
            </a:r>
            <a:r>
              <a:rPr lang="zh-CN" altLang="en-US" sz="3600" dirty="0"/>
              <a:t>经济、适度</a:t>
            </a:r>
          </a:p>
          <a:p>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0436" y="1381329"/>
            <a:ext cx="11042073" cy="8053616"/>
          </a:xfrm>
        </p:spPr>
        <p:txBody>
          <a:bodyPr>
            <a:normAutofit/>
          </a:bodyPr>
          <a:lstStyle/>
          <a:p>
            <a:pPr marL="0" indent="0">
              <a:spcBef>
                <a:spcPts val="1200"/>
              </a:spcBef>
              <a:buNone/>
            </a:pPr>
            <a:r>
              <a:rPr lang="zh-CN" altLang="en-US" dirty="0"/>
              <a:t>        </a:t>
            </a:r>
            <a:r>
              <a:rPr lang="zh-CN" altLang="en-US" dirty="0">
                <a:solidFill>
                  <a:srgbClr val="C00000"/>
                </a:solidFill>
                <a:latin typeface="思源黑体"/>
              </a:rPr>
              <a:t>坚持知行合一，把党的二十大决策部署贯彻落实到推动新时代首都社区卫生高质量发展中去</a:t>
            </a:r>
          </a:p>
          <a:p>
            <a:pPr marL="0" indent="0">
              <a:spcBef>
                <a:spcPts val="1200"/>
              </a:spcBef>
              <a:buNone/>
            </a:pPr>
            <a:r>
              <a:rPr lang="zh-CN" altLang="en-US" dirty="0"/>
              <a:t>        党的二十大报告以较大篇幅系统勾勒了全面建设社会主义现代化国家的基本目标、战略步骤、重大原则和具体实践指明了全面建设社会主义现代化国家的行动方向、行动路径</a:t>
            </a:r>
          </a:p>
          <a:p>
            <a:pPr marL="0" indent="0">
              <a:spcBef>
                <a:spcPts val="1200"/>
              </a:spcBef>
              <a:buNone/>
            </a:pPr>
            <a:r>
              <a:rPr lang="zh-CN" altLang="en-US" dirty="0"/>
              <a:t>        下一步，我们社区卫生工作者将坚持以习近平新时代中国特色社会主义思想为指导，</a:t>
            </a:r>
            <a:r>
              <a:rPr lang="zh-CN" altLang="en-US" spc="-150" dirty="0"/>
              <a:t>按照北京市“十四五”规划及</a:t>
            </a:r>
            <a:r>
              <a:rPr lang="en-US" altLang="zh-CN" spc="-150" dirty="0"/>
              <a:t>2035</a:t>
            </a:r>
            <a:r>
              <a:rPr lang="zh-CN" altLang="en-US" spc="-150" dirty="0"/>
              <a:t>远景目标的有关要求，持续完善服务体系，壮大人才队伍，深化服务内涵，不断提高居民满意度，依靠教育、科技、人才，努力推动社区卫生事业实现高质量发展</a:t>
            </a:r>
          </a:p>
          <a:p>
            <a:pPr marL="0" indent="0">
              <a:spcBef>
                <a:spcPts val="1200"/>
              </a:spcBef>
              <a:buNone/>
            </a:pP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51" name="图片 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275" y="438945"/>
            <a:ext cx="2774157" cy="277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1271881" y="3744727"/>
            <a:ext cx="10089184" cy="1862048"/>
          </a:xfrm>
          <a:prstGeom prst="rect">
            <a:avLst/>
          </a:prstGeom>
          <a:noFill/>
        </p:spPr>
        <p:txBody>
          <a:bodyPr wrap="square">
            <a:spAutoFit/>
          </a:bodyPr>
          <a:lstStyle>
            <a:defPPr>
              <a:defRPr lang="zh-CN"/>
            </a:defPPr>
            <a:lvl1pPr algn="ctr" defTabSz="914400">
              <a:defRPr sz="13800">
                <a:gradFill>
                  <a:gsLst>
                    <a:gs pos="92000">
                      <a:srgbClr val="E9080B"/>
                    </a:gs>
                    <a:gs pos="75000">
                      <a:srgbClr val="DE0000"/>
                    </a:gs>
                    <a:gs pos="0">
                      <a:srgbClr val="581C1C"/>
                    </a:gs>
                  </a:gsLst>
                  <a:lin ang="16200000" scaled="1"/>
                </a:gradFill>
                <a:latin typeface="汉仪许静行楷简" charset="-122"/>
                <a:ea typeface="汉仪许静行楷简" charset="-122"/>
                <a:cs typeface="汉仪旗黑-55简" charset="-128"/>
              </a:defRPr>
            </a:lvl1pPr>
            <a:lvl2pPr defTabSz="914400"/>
            <a:lvl3pPr defTabSz="914400"/>
            <a:lvl4pPr defTabSz="914400"/>
            <a:lvl5pPr defTabSz="914400"/>
            <a:lvl6pPr defTabSz="914400"/>
            <a:lvl7pPr defTabSz="914400"/>
            <a:lvl8pPr defTabSz="914400"/>
            <a:lvl9pPr defTabSz="914400"/>
          </a:lstStyle>
          <a:p>
            <a:pPr fontAlgn="auto">
              <a:buFontTx/>
              <a:buNone/>
            </a:pPr>
            <a:r>
              <a:rPr lang="zh-CN" altLang="en-US" sz="11500" b="1" noProof="1">
                <a:gradFill flip="none" rotWithShape="1">
                  <a:gsLst>
                    <a:gs pos="0">
                      <a:srgbClr val="F53E21"/>
                    </a:gs>
                    <a:gs pos="94000">
                      <a:srgbClr val="B31D24"/>
                    </a:gs>
                  </a:gsLst>
                  <a:lin ang="5400000" scaled="1"/>
                  <a:tileRect/>
                </a:gradFill>
                <a:latin typeface="华文新魏" panose="02010800040101010101" pitchFamily="2" charset="-122"/>
                <a:ea typeface="华文新魏" panose="02010800040101010101" pitchFamily="2" charset="-122"/>
                <a:cs typeface="思源黑体 CN Normal" panose="020B0400000000000000" charset="-122"/>
                <a:sym typeface="+mn-ea"/>
              </a:rPr>
              <a:t>感谢您的聆听</a:t>
            </a:r>
          </a:p>
        </p:txBody>
      </p:sp>
      <p:sp>
        <p:nvSpPr>
          <p:cNvPr id="57354" name="文本框 109"/>
          <p:cNvSpPr txBox="1">
            <a:spLocks noChangeArrowheads="1"/>
          </p:cNvSpPr>
          <p:nvPr/>
        </p:nvSpPr>
        <p:spPr bwMode="auto">
          <a:xfrm>
            <a:off x="1144693" y="6527611"/>
            <a:ext cx="5171780" cy="838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50000"/>
              </a:lnSpc>
            </a:pPr>
            <a:r>
              <a:rPr lang="zh-CN" altLang="en-US" sz="3600" b="1" dirty="0">
                <a:latin typeface="+mn-ea"/>
                <a:ea typeface="+mn-ea"/>
              </a:rPr>
              <a:t>演讲人：张向东</a:t>
            </a:r>
          </a:p>
        </p:txBody>
      </p:sp>
      <p:sp>
        <p:nvSpPr>
          <p:cNvPr id="57355" name="文本框 85"/>
          <p:cNvSpPr txBox="1">
            <a:spLocks noChangeArrowheads="1"/>
          </p:cNvSpPr>
          <p:nvPr/>
        </p:nvSpPr>
        <p:spPr bwMode="auto">
          <a:xfrm>
            <a:off x="6180973" y="6527611"/>
            <a:ext cx="5171781" cy="838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50000"/>
              </a:lnSpc>
            </a:pPr>
            <a:r>
              <a:rPr lang="zh-CN" altLang="en-US" sz="3600" b="1" dirty="0">
                <a:latin typeface="+mn-ea"/>
                <a:ea typeface="+mn-ea"/>
              </a:rPr>
              <a:t>汇报时间：</a:t>
            </a:r>
            <a:r>
              <a:rPr lang="en-US" altLang="zh-CN" sz="3600" b="1" dirty="0">
                <a:latin typeface="+mn-ea"/>
                <a:ea typeface="+mn-ea"/>
              </a:rPr>
              <a:t>2022</a:t>
            </a:r>
            <a:r>
              <a:rPr lang="zh-CN" altLang="en-US" sz="3600" b="1" dirty="0">
                <a:latin typeface="+mn-ea"/>
                <a:ea typeface="+mn-ea"/>
              </a:rPr>
              <a:t>年</a:t>
            </a:r>
            <a:r>
              <a:rPr lang="en-US" altLang="zh-CN" sz="3600" b="1" dirty="0">
                <a:latin typeface="+mn-ea"/>
                <a:ea typeface="+mn-ea"/>
              </a:rPr>
              <a:t>11</a:t>
            </a:r>
            <a:r>
              <a:rPr lang="zh-CN" altLang="en-US" sz="3600" b="1" dirty="0">
                <a:latin typeface="+mn-ea"/>
                <a:ea typeface="+mn-ea"/>
              </a:rPr>
              <a:t>月</a:t>
            </a:r>
          </a:p>
        </p:txBody>
      </p:sp>
      <p:grpSp>
        <p:nvGrpSpPr>
          <p:cNvPr id="6" name="组合 5"/>
          <p:cNvGrpSpPr/>
          <p:nvPr/>
        </p:nvGrpSpPr>
        <p:grpSpPr>
          <a:xfrm>
            <a:off x="2757128" y="2101613"/>
            <a:ext cx="973455" cy="180023"/>
            <a:chOff x="4003" y="1596"/>
            <a:chExt cx="4682" cy="321"/>
          </a:xfrm>
        </p:grpSpPr>
        <p:sp>
          <p:nvSpPr>
            <p:cNvPr id="7" name="直接连接符 6"/>
            <p:cNvSpPr/>
            <p:nvPr/>
          </p:nvSpPr>
          <p:spPr>
            <a:xfrm>
              <a:off x="4003" y="1596"/>
              <a:ext cx="4682"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8" name="直接连接符 7"/>
            <p:cNvSpPr/>
            <p:nvPr/>
          </p:nvSpPr>
          <p:spPr>
            <a:xfrm>
              <a:off x="5086" y="1917"/>
              <a:ext cx="3486"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grpSp>
      <p:sp>
        <p:nvSpPr>
          <p:cNvPr id="10" name="文本框 7"/>
          <p:cNvSpPr txBox="1">
            <a:spLocks noChangeArrowheads="1"/>
          </p:cNvSpPr>
          <p:nvPr/>
        </p:nvSpPr>
        <p:spPr bwMode="auto">
          <a:xfrm>
            <a:off x="3664063" y="1725191"/>
            <a:ext cx="5255420" cy="75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50000"/>
              </a:lnSpc>
            </a:pPr>
            <a:r>
              <a:rPr lang="zh-CN" altLang="en-US" sz="3200" b="1" dirty="0">
                <a:solidFill>
                  <a:srgbClr val="BD2224"/>
                </a:solidFill>
                <a:latin typeface="+mn-ea"/>
                <a:ea typeface="+mn-ea"/>
              </a:rPr>
              <a:t>永远跟党走  奋进新征程</a:t>
            </a:r>
          </a:p>
        </p:txBody>
      </p:sp>
      <p:grpSp>
        <p:nvGrpSpPr>
          <p:cNvPr id="11" name="组合 10"/>
          <p:cNvGrpSpPr/>
          <p:nvPr/>
        </p:nvGrpSpPr>
        <p:grpSpPr>
          <a:xfrm flipH="1">
            <a:off x="8852168" y="2101613"/>
            <a:ext cx="973455" cy="180023"/>
            <a:chOff x="4003" y="1596"/>
            <a:chExt cx="4682" cy="321"/>
          </a:xfrm>
        </p:grpSpPr>
        <p:sp>
          <p:nvSpPr>
            <p:cNvPr id="12" name="直接连接符 11"/>
            <p:cNvSpPr/>
            <p:nvPr/>
          </p:nvSpPr>
          <p:spPr>
            <a:xfrm>
              <a:off x="4003" y="1596"/>
              <a:ext cx="4682"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13" name="直接连接符 12"/>
            <p:cNvSpPr/>
            <p:nvPr/>
          </p:nvSpPr>
          <p:spPr>
            <a:xfrm>
              <a:off x="5086" y="1917"/>
              <a:ext cx="3486"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0436" y="957263"/>
            <a:ext cx="11042073" cy="8477681"/>
          </a:xfrm>
        </p:spPr>
        <p:txBody>
          <a:bodyPr/>
          <a:lstStyle/>
          <a:p>
            <a:pPr marL="0" indent="0">
              <a:spcBef>
                <a:spcPts val="1200"/>
              </a:spcBef>
              <a:buNone/>
            </a:pPr>
            <a:r>
              <a:rPr lang="zh-CN" altLang="en-US" sz="2800" dirty="0"/>
              <a:t>        大会高举中国特色社会主义伟大旗帜，坚持马克思列宁主义、毛泽东思想、邓小平理论、“三个代表”重要思想、科学发展观，全面贯彻习近平新时代中国特色社会主义思想，分析了国际国内形势，提出了党的二十大主题，回顾总结了过去</a:t>
            </a:r>
            <a:r>
              <a:rPr lang="en-US" altLang="zh-CN" sz="2800" dirty="0"/>
              <a:t>5</a:t>
            </a:r>
            <a:r>
              <a:rPr lang="zh-CN" altLang="en-US" sz="2800" dirty="0"/>
              <a:t>年的工作和新时代</a:t>
            </a:r>
            <a:r>
              <a:rPr lang="en-US" altLang="zh-CN" sz="2800" dirty="0"/>
              <a:t>10</a:t>
            </a:r>
            <a:r>
              <a:rPr lang="zh-CN" altLang="en-US" sz="2800" dirty="0"/>
              <a:t>年的伟大变革，阐述了开辟马克思主义中国化时代化新境界、中国式现代化的中国特色和本质要求等重大问题，对全面建设社会主义现代化国家、全面推进中华民族伟大复兴进行了战略谋划，对统筹推进“五位一体”总体布局、协调推进“四个全面”战略布局作出了全面部署</a:t>
            </a:r>
          </a:p>
          <a:p>
            <a:pPr marL="0" indent="0">
              <a:spcBef>
                <a:spcPts val="1200"/>
              </a:spcBef>
              <a:buNone/>
            </a:pPr>
            <a:r>
              <a:rPr lang="zh-CN" altLang="en-US" sz="2800" dirty="0"/>
              <a:t>        </a:t>
            </a:r>
            <a:r>
              <a:rPr lang="zh-CN" altLang="en-US" sz="2800" dirty="0">
                <a:solidFill>
                  <a:srgbClr val="C00000"/>
                </a:solidFill>
              </a:rPr>
              <a:t>大会批准了习近平同志代表十九届中央委员会所作的</a:t>
            </a:r>
            <a:r>
              <a:rPr lang="en-US" altLang="zh-CN" sz="2800" dirty="0">
                <a:solidFill>
                  <a:srgbClr val="C00000"/>
                </a:solidFill>
              </a:rPr>
              <a:t>《</a:t>
            </a:r>
            <a:r>
              <a:rPr lang="zh-CN" altLang="en-US" sz="2800" dirty="0">
                <a:solidFill>
                  <a:srgbClr val="C00000"/>
                </a:solidFill>
              </a:rPr>
              <a:t>高举中国特色社会主义伟大旗帜，为全面建设社会主义现代化国家而团结奋斗</a:t>
            </a:r>
            <a:r>
              <a:rPr lang="en-US" altLang="zh-CN" sz="2800" dirty="0">
                <a:solidFill>
                  <a:srgbClr val="C00000"/>
                </a:solidFill>
              </a:rPr>
              <a:t>》</a:t>
            </a:r>
            <a:r>
              <a:rPr lang="zh-CN" altLang="en-US" sz="2800" dirty="0">
                <a:solidFill>
                  <a:srgbClr val="C00000"/>
                </a:solidFill>
              </a:rPr>
              <a:t>的报告，批准了十九届中央纪律检查委员会的工作报告，审议通过了</a:t>
            </a:r>
            <a:r>
              <a:rPr lang="en-US" altLang="zh-CN" sz="2800" dirty="0">
                <a:solidFill>
                  <a:srgbClr val="C00000"/>
                </a:solidFill>
              </a:rPr>
              <a:t>《</a:t>
            </a:r>
            <a:r>
              <a:rPr lang="zh-CN" altLang="en-US" sz="2800" dirty="0">
                <a:solidFill>
                  <a:srgbClr val="C00000"/>
                </a:solidFill>
              </a:rPr>
              <a:t>中国共产党章程（修正案）</a:t>
            </a:r>
            <a:r>
              <a:rPr lang="en-US" altLang="zh-CN" sz="2800" dirty="0">
                <a:solidFill>
                  <a:srgbClr val="C00000"/>
                </a:solidFill>
              </a:rPr>
              <a:t>》</a:t>
            </a:r>
            <a:r>
              <a:rPr lang="zh-CN" altLang="en-US" sz="2800" dirty="0">
                <a:solidFill>
                  <a:srgbClr val="C00000"/>
                </a:solidFill>
              </a:rPr>
              <a:t>，选举产生了新一届中央委员会和中央纪律检查委员会</a:t>
            </a:r>
          </a:p>
          <a:p>
            <a:pPr marL="0" indent="0">
              <a:spcBef>
                <a:spcPts val="1200"/>
              </a:spcBef>
              <a:buNone/>
            </a:pPr>
            <a:endParaRPr lang="zh-CN" alt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0436" y="957263"/>
            <a:ext cx="11042073" cy="8477681"/>
          </a:xfrm>
        </p:spPr>
        <p:txBody>
          <a:bodyPr/>
          <a:lstStyle/>
          <a:p>
            <a:pPr>
              <a:spcBef>
                <a:spcPts val="1200"/>
              </a:spcBef>
            </a:pPr>
            <a:r>
              <a:rPr lang="zh-CN" altLang="en-US" sz="2800" dirty="0"/>
              <a:t>习近平同志的报告，深刻阐释了新时代坚持和发展中国特色社会主义的一系列重大理论和实践问题，描绘了全面建设社会主义现代化国家、全面推进中华民族伟大复兴的宏伟蓝图，为新时代新征程党和国家事业发展、实现第二个百年奋斗目标指明了前进方向、确立了行动指南，是党和人民智慧的结晶，是党团结带领全国各族人民夺取中国特色社会主义新胜利的政治宣言和行动纲领，是马克思主义的纲领性文献</a:t>
            </a:r>
          </a:p>
          <a:p>
            <a:pPr>
              <a:spcBef>
                <a:spcPts val="1200"/>
              </a:spcBef>
            </a:pPr>
            <a:r>
              <a:rPr lang="en-US" altLang="zh-CN" sz="2800" dirty="0">
                <a:solidFill>
                  <a:srgbClr val="C00000"/>
                </a:solidFill>
              </a:rPr>
              <a:t>《</a:t>
            </a:r>
            <a:r>
              <a:rPr lang="zh-CN" altLang="en-US" sz="2800" dirty="0">
                <a:solidFill>
                  <a:srgbClr val="C00000"/>
                </a:solidFill>
              </a:rPr>
              <a:t>中国共产党章程（修正案）</a:t>
            </a:r>
            <a:r>
              <a:rPr lang="en-US" altLang="zh-CN" sz="2800" dirty="0">
                <a:solidFill>
                  <a:srgbClr val="C00000"/>
                </a:solidFill>
              </a:rPr>
              <a:t>》</a:t>
            </a:r>
            <a:r>
              <a:rPr lang="zh-CN" altLang="en-US" sz="2800" dirty="0">
                <a:solidFill>
                  <a:srgbClr val="C00000"/>
                </a:solidFill>
              </a:rPr>
              <a:t>体现了党的十九大以来党的理论创新、实践创新、制度创新成果</a:t>
            </a:r>
            <a:r>
              <a:rPr lang="zh-CN" altLang="en-US" sz="2800" dirty="0"/>
              <a:t>，体现了党的二十大报告确定的重要思想、重要观点、重大战略、重大举措，对坚持和加强党的全面领导、坚定不移推进全面从严治党、坚持和完善党的建设、推进党的自我革命提出了明确要求</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0436" y="957263"/>
            <a:ext cx="11042073" cy="8477681"/>
          </a:xfrm>
        </p:spPr>
        <p:txBody>
          <a:bodyPr/>
          <a:lstStyle/>
          <a:p>
            <a:pPr marL="0" indent="0">
              <a:spcBef>
                <a:spcPts val="1200"/>
              </a:spcBef>
              <a:buNone/>
            </a:pPr>
            <a:r>
              <a:rPr lang="zh-CN" altLang="en-US" sz="2800" dirty="0"/>
              <a:t>        学习宣传贯彻党的二十大精神是当前和今后一个时期全党全国的</a:t>
            </a:r>
            <a:r>
              <a:rPr lang="zh-CN" altLang="en-US" sz="2800" dirty="0">
                <a:solidFill>
                  <a:srgbClr val="C00000"/>
                </a:solidFill>
              </a:rPr>
              <a:t>首要政治任务</a:t>
            </a:r>
            <a:r>
              <a:rPr lang="zh-CN" altLang="en-US" sz="2800" dirty="0"/>
              <a:t>，事关党和国家事业继往开来，事关中国特色社会主义前途命运，事关中华民族伟大复兴，对于动员全党全国各族人民更加紧密地团结在以习近平同志为核心的党中央周围，高举中国特色社会主义伟大旗帜，坚定道路自信、理论自信、制度自信、文化自信，为全面建设社会主义现代化国家、全面推进中华民族伟大复兴而团结奋斗，具有重大现实意义和深远历史意义</a:t>
            </a:r>
          </a:p>
        </p:txBody>
      </p:sp>
      <p:pic>
        <p:nvPicPr>
          <p:cNvPr id="2" name="图片 1"/>
          <p:cNvPicPr>
            <a:picLocks noChangeAspect="1"/>
          </p:cNvPicPr>
          <p:nvPr/>
        </p:nvPicPr>
        <p:blipFill>
          <a:blip r:embed="rId2"/>
          <a:srcRect l="312" t="8073" b="25884"/>
          <a:stretch>
            <a:fillRect/>
          </a:stretch>
        </p:blipFill>
        <p:spPr>
          <a:xfrm>
            <a:off x="2707221" y="5648052"/>
            <a:ext cx="7068502" cy="3512617"/>
          </a:xfrm>
          <a:prstGeom prst="round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flipH="1">
            <a:off x="7228088" y="2853531"/>
            <a:ext cx="3156587" cy="588645"/>
            <a:chOff x="4003" y="1596"/>
            <a:chExt cx="4682" cy="618"/>
          </a:xfrm>
        </p:grpSpPr>
        <p:sp>
          <p:nvSpPr>
            <p:cNvPr id="40" name="直接连接符 39"/>
            <p:cNvSpPr/>
            <p:nvPr/>
          </p:nvSpPr>
          <p:spPr>
            <a:xfrm>
              <a:off x="4003" y="1596"/>
              <a:ext cx="4682"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42" name="直接连接符 41"/>
            <p:cNvSpPr/>
            <p:nvPr/>
          </p:nvSpPr>
          <p:spPr>
            <a:xfrm>
              <a:off x="5086" y="1917"/>
              <a:ext cx="3486"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44" name="直接连接符 43"/>
            <p:cNvSpPr/>
            <p:nvPr/>
          </p:nvSpPr>
          <p:spPr>
            <a:xfrm>
              <a:off x="5946" y="2214"/>
              <a:ext cx="2513"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grpSp>
      <p:grpSp>
        <p:nvGrpSpPr>
          <p:cNvPr id="49" name="组合 48"/>
          <p:cNvGrpSpPr/>
          <p:nvPr/>
        </p:nvGrpSpPr>
        <p:grpSpPr>
          <a:xfrm>
            <a:off x="1982847" y="2853531"/>
            <a:ext cx="2977515" cy="588645"/>
            <a:chOff x="4003" y="1596"/>
            <a:chExt cx="4682" cy="618"/>
          </a:xfrm>
        </p:grpSpPr>
        <p:sp>
          <p:nvSpPr>
            <p:cNvPr id="50" name="直接连接符 49"/>
            <p:cNvSpPr/>
            <p:nvPr/>
          </p:nvSpPr>
          <p:spPr>
            <a:xfrm>
              <a:off x="4003" y="1596"/>
              <a:ext cx="4682"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51" name="直接连接符 50"/>
            <p:cNvSpPr/>
            <p:nvPr/>
          </p:nvSpPr>
          <p:spPr>
            <a:xfrm>
              <a:off x="5086" y="1917"/>
              <a:ext cx="3486"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sp>
          <p:nvSpPr>
            <p:cNvPr id="52" name="直接连接符 51"/>
            <p:cNvSpPr/>
            <p:nvPr/>
          </p:nvSpPr>
          <p:spPr>
            <a:xfrm>
              <a:off x="5946" y="2214"/>
              <a:ext cx="2513" cy="0"/>
            </a:xfrm>
            <a:prstGeom prst="line">
              <a:avLst/>
            </a:prstGeom>
            <a:ln w="19050">
              <a:gradFill>
                <a:gsLst>
                  <a:gs pos="0">
                    <a:srgbClr val="B91B22"/>
                  </a:gs>
                  <a:gs pos="100000">
                    <a:srgbClr val="EF1618"/>
                  </a:gs>
                </a:gsLst>
                <a:lin ang="10800000" scaled="1"/>
              </a:gradFill>
            </a:ln>
          </p:spPr>
          <p:style>
            <a:lnRef idx="1">
              <a:schemeClr val="accent1"/>
            </a:lnRef>
            <a:fillRef idx="0">
              <a:schemeClr val="accent1"/>
            </a:fillRef>
            <a:effectRef idx="0">
              <a:schemeClr val="accent1"/>
            </a:effectRef>
            <a:fontRef idx="minor">
              <a:schemeClr val="tx1"/>
            </a:fontRef>
          </p:style>
        </p:sp>
      </p:grpSp>
      <p:sp>
        <p:nvSpPr>
          <p:cNvPr id="2" name="文本框 1"/>
          <p:cNvSpPr txBox="1"/>
          <p:nvPr/>
        </p:nvSpPr>
        <p:spPr>
          <a:xfrm>
            <a:off x="3951810" y="2313188"/>
            <a:ext cx="4275773" cy="1631216"/>
          </a:xfrm>
          <a:prstGeom prst="rect">
            <a:avLst/>
          </a:prstGeom>
          <a:noFill/>
        </p:spPr>
        <p:txBody>
          <a:bodyPr>
            <a:spAutoFit/>
          </a:bodyPr>
          <a:lstStyle>
            <a:defPPr>
              <a:defRPr lang="zh-CN"/>
            </a:defPPr>
            <a:lvl1pPr algn="ctr" defTabSz="914400">
              <a:defRPr sz="13800">
                <a:gradFill>
                  <a:gsLst>
                    <a:gs pos="92000">
                      <a:srgbClr val="E9080B"/>
                    </a:gs>
                    <a:gs pos="75000">
                      <a:srgbClr val="DE0000"/>
                    </a:gs>
                    <a:gs pos="0">
                      <a:srgbClr val="581C1C"/>
                    </a:gs>
                  </a:gsLst>
                  <a:lin ang="16200000" scaled="1"/>
                </a:gradFill>
                <a:latin typeface="汉仪许静行楷简" charset="-122"/>
                <a:ea typeface="汉仪许静行楷简" charset="-122"/>
                <a:cs typeface="汉仪旗黑-55简" charset="-128"/>
              </a:defRPr>
            </a:lvl1pPr>
            <a:lvl2pPr defTabSz="914400"/>
            <a:lvl3pPr defTabSz="914400"/>
            <a:lvl4pPr defTabSz="914400"/>
            <a:lvl5pPr defTabSz="914400"/>
            <a:lvl6pPr defTabSz="914400"/>
            <a:lvl7pPr defTabSz="914400"/>
            <a:lvl8pPr defTabSz="914400"/>
            <a:lvl9pPr defTabSz="914400"/>
          </a:lstStyle>
          <a:p>
            <a:pPr fontAlgn="auto">
              <a:buFontTx/>
              <a:buNone/>
            </a:pPr>
            <a:r>
              <a:rPr lang="en-US" altLang="zh-CN" sz="10000" b="1" noProof="1">
                <a:gradFill flip="none" rotWithShape="1">
                  <a:gsLst>
                    <a:gs pos="0">
                      <a:srgbClr val="B31D24"/>
                    </a:gs>
                    <a:gs pos="100000">
                      <a:srgbClr val="EF351C"/>
                    </a:gs>
                  </a:gsLst>
                  <a:lin ang="5400000" scaled="1"/>
                  <a:tileRect/>
                </a:gradFill>
                <a:effectLst>
                  <a:outerShdw blurRad="38100" dist="38100" dir="2700000" algn="tl">
                    <a:srgbClr val="000000">
                      <a:alpha val="43137"/>
                    </a:srgbClr>
                  </a:outerShdw>
                </a:effectLst>
                <a:latin typeface="汉仪文黑-55简" panose="00020600040101010101" charset="-122"/>
                <a:ea typeface="汉仪文黑-55简" panose="00020600040101010101" charset="-122"/>
                <a:cs typeface="思源黑体 CN Normal" panose="020B0400000000000000" charset="-122"/>
                <a:sym typeface="+mn-ea"/>
              </a:rPr>
              <a:t>02</a:t>
            </a:r>
          </a:p>
        </p:txBody>
      </p:sp>
      <p:sp>
        <p:nvSpPr>
          <p:cNvPr id="7179" name="文本框 2"/>
          <p:cNvSpPr txBox="1">
            <a:spLocks noChangeArrowheads="1"/>
          </p:cNvSpPr>
          <p:nvPr/>
        </p:nvSpPr>
        <p:spPr bwMode="auto">
          <a:xfrm>
            <a:off x="1953464" y="4589859"/>
            <a:ext cx="8272463" cy="1872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a:defRPr>
                <a:solidFill>
                  <a:schemeClr val="tx1"/>
                </a:solidFill>
                <a:latin typeface="Calibri" panose="020F0502020204030204" pitchFamily="34" charset="0"/>
                <a:ea typeface="微软雅黑" panose="020B0503020204020204" pitchFamily="34" charset="-122"/>
              </a:defRPr>
            </a:lvl2pPr>
            <a:lvl3pPr>
              <a:defRPr>
                <a:solidFill>
                  <a:schemeClr val="tx1"/>
                </a:solidFill>
                <a:latin typeface="Calibri" panose="020F0502020204030204" pitchFamily="34" charset="0"/>
                <a:ea typeface="微软雅黑" panose="020B0503020204020204" pitchFamily="34" charset="-122"/>
              </a:defRPr>
            </a:lvl3pPr>
            <a:lvl4pPr>
              <a:defRPr>
                <a:solidFill>
                  <a:schemeClr val="tx1"/>
                </a:solidFill>
                <a:latin typeface="Calibri" panose="020F0502020204030204" pitchFamily="34" charset="0"/>
                <a:ea typeface="微软雅黑" panose="020B0503020204020204" pitchFamily="34" charset="-122"/>
              </a:defRPr>
            </a:lvl4pPr>
            <a:lvl5pPr>
              <a:defRPr>
                <a:solidFill>
                  <a:schemeClr val="tx1"/>
                </a:solidFill>
                <a:latin typeface="Calibri" panose="020F050202020403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25000"/>
              </a:lnSpc>
            </a:pPr>
            <a:r>
              <a:rPr lang="zh-CN" altLang="en-US" sz="4800" b="1" dirty="0">
                <a:solidFill>
                  <a:srgbClr val="C00000"/>
                </a:solidFill>
                <a:latin typeface="+mn-ea"/>
                <a:ea typeface="+mn-ea"/>
                <a:sym typeface="微软雅黑" panose="020B0503020204020204" pitchFamily="34" charset="-122"/>
              </a:rPr>
              <a:t>全面准确学习领会</a:t>
            </a:r>
            <a:endParaRPr lang="en-US" altLang="zh-CN" sz="4800" b="1" dirty="0">
              <a:solidFill>
                <a:srgbClr val="C00000"/>
              </a:solidFill>
              <a:latin typeface="+mn-ea"/>
              <a:ea typeface="+mn-ea"/>
              <a:sym typeface="微软雅黑" panose="020B0503020204020204" pitchFamily="34" charset="-122"/>
            </a:endParaRPr>
          </a:p>
          <a:p>
            <a:pPr algn="ctr">
              <a:lnSpc>
                <a:spcPct val="125000"/>
              </a:lnSpc>
            </a:pPr>
            <a:r>
              <a:rPr lang="zh-CN" altLang="en-US" sz="4800" b="1" dirty="0">
                <a:solidFill>
                  <a:srgbClr val="C00000"/>
                </a:solidFill>
                <a:latin typeface="+mn-ea"/>
                <a:ea typeface="+mn-ea"/>
                <a:sym typeface="微软雅黑" panose="020B0503020204020204" pitchFamily="34" charset="-122"/>
              </a:rPr>
              <a:t>党的二十大精神</a:t>
            </a:r>
          </a:p>
        </p:txBody>
      </p:sp>
      <p:sp>
        <p:nvSpPr>
          <p:cNvPr id="5" name="五角星 4"/>
          <p:cNvSpPr/>
          <p:nvPr/>
        </p:nvSpPr>
        <p:spPr>
          <a:xfrm>
            <a:off x="1289891" y="5022506"/>
            <a:ext cx="1007268" cy="1007270"/>
          </a:xfrm>
          <a:prstGeom prst="star5">
            <a:avLst/>
          </a:prstGeom>
          <a:gradFill>
            <a:gsLst>
              <a:gs pos="96000">
                <a:srgbClr val="F1321A"/>
              </a:gs>
              <a:gs pos="0">
                <a:srgbClr val="CE182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4050" noProof="1">
              <a:latin typeface="黑体" panose="02010609060101010101" charset="-122"/>
              <a:ea typeface="黑体" panose="02010609060101010101" charset="-122"/>
              <a:sym typeface="黑体" panose="02010609060101010101" charset="-122"/>
            </a:endParaRPr>
          </a:p>
        </p:txBody>
      </p:sp>
      <p:sp>
        <p:nvSpPr>
          <p:cNvPr id="6" name="五角星 5"/>
          <p:cNvSpPr/>
          <p:nvPr/>
        </p:nvSpPr>
        <p:spPr>
          <a:xfrm>
            <a:off x="9879850" y="5022506"/>
            <a:ext cx="1009650" cy="1007270"/>
          </a:xfrm>
          <a:prstGeom prst="star5">
            <a:avLst/>
          </a:prstGeom>
          <a:gradFill>
            <a:gsLst>
              <a:gs pos="96000">
                <a:srgbClr val="F1321A"/>
              </a:gs>
              <a:gs pos="0">
                <a:srgbClr val="CE182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4050" noProof="1">
              <a:latin typeface="黑体" panose="02010609060101010101" charset="-122"/>
              <a:ea typeface="黑体" panose="02010609060101010101" charset="-122"/>
              <a:sym typeface="黑体" panose="02010609060101010101"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f41b18e0-d0e9-4568-aa35-03f9908c24e1"/>
  <p:tag name="COMMONDATA" val="eyJoZGlkIjoiOTBmZmRhMjllOWYwODJkMGEyNWE5ZWE0YjBjMzcyMzk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Times New Roman"/>
        <a:ea typeface="微软雅黑"/>
        <a:cs typeface=""/>
      </a:majorFont>
      <a:minorFont>
        <a:latin typeface="Times New Roman"/>
        <a:ea typeface="等线"/>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1005</TotalTime>
  <Words>5791</Words>
  <Application>Microsoft Office PowerPoint</Application>
  <PresentationFormat>自定义</PresentationFormat>
  <Paragraphs>235</Paragraphs>
  <Slides>56</Slides>
  <Notes>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56</vt:i4>
      </vt:variant>
    </vt:vector>
  </HeadingPairs>
  <TitlesOfParts>
    <vt:vector size="68" baseType="lpstr">
      <vt:lpstr>等线</vt:lpstr>
      <vt:lpstr>方正小标宋_GBK</vt:lpstr>
      <vt:lpstr>汉仪文黑-55简</vt:lpstr>
      <vt:lpstr>黑体</vt:lpstr>
      <vt:lpstr>华文新魏</vt:lpstr>
      <vt:lpstr>思源黑体</vt:lpstr>
      <vt:lpstr>微软雅黑</vt:lpstr>
      <vt:lpstr>Arial</vt:lpstr>
      <vt:lpstr>Times New Roman</vt:lpstr>
      <vt:lpstr>Wingdings</vt:lpstr>
      <vt:lpstr>Wingdings 3</vt:lpstr>
      <vt:lpstr>Office 主题</vt:lpstr>
      <vt:lpstr>学习党的二十大精神 推动首都社区卫生事业高质量发展</vt:lpstr>
      <vt:lpstr>PowerPoint 演示文稿</vt:lpstr>
      <vt:lpstr>PowerPoint 演示文稿</vt:lpstr>
      <vt:lpstr>中国共产党第二十次全国代表大会于10月16日至22日在北京举行</vt:lpstr>
      <vt:lpstr>重大意义</vt:lpstr>
      <vt:lpstr>PowerPoint 演示文稿</vt:lpstr>
      <vt:lpstr>PowerPoint 演示文稿</vt:lpstr>
      <vt:lpstr>PowerPoint 演示文稿</vt:lpstr>
      <vt:lpstr>PowerPoint 演示文稿</vt:lpstr>
      <vt:lpstr>深刻领会党的二十大的主题</vt:lpstr>
      <vt:lpstr>深刻领会党的二十大的主题</vt:lpstr>
      <vt:lpstr>深刻领会党的二十大的主题</vt:lpstr>
      <vt:lpstr>深刻领会过去5年的工作和新时代10年的伟大变革</vt:lpstr>
      <vt:lpstr>深刻领会过去5年的工作和新时代10年的伟大变革</vt:lpstr>
      <vt:lpstr>深刻领会开辟马克思主义中国化时代化新境界</vt:lpstr>
      <vt:lpstr>深刻领会新时代新征程中国共产党的使命任务</vt:lpstr>
      <vt:lpstr>深刻领会中国式现代化的中国特色和本质要求</vt:lpstr>
      <vt:lpstr>深刻领会社会主义经济建设、政治建设、文化建设、社会建设、生态文明建设等方面的重大部署</vt:lpstr>
      <vt:lpstr>深刻领会社会主义经济建设、政治建设、文化建设、社会建设、生态文明建设等方面的重大部署</vt:lpstr>
      <vt:lpstr>PowerPoint 演示文稿</vt:lpstr>
      <vt:lpstr>党的二十大报告精髓要义的数字化表达</vt:lpstr>
      <vt:lpstr>“人民至上、生命至上”</vt:lpstr>
      <vt:lpstr>“坚持以人民为中心的发展思想”是根本立场</vt:lpstr>
      <vt:lpstr>“坚持以人民为中心的发展思想”是根本立场</vt:lpstr>
      <vt:lpstr>PowerPoint 演示文稿</vt:lpstr>
      <vt:lpstr>建设和管理好首都</vt:lpstr>
      <vt:lpstr>坚决做到“两个维护”</vt:lpstr>
      <vt:lpstr>推动新时代首都发展</vt:lpstr>
      <vt:lpstr>防范化解风险挑战</vt:lpstr>
      <vt:lpstr>我市社区卫生整体情况简介</vt:lpstr>
      <vt:lpstr>                  </vt:lpstr>
      <vt:lpstr>（二）主要功能</vt:lpstr>
      <vt:lpstr>（三）社区卫生十年成效</vt:lpstr>
      <vt:lpstr>PowerPoint 演示文稿</vt:lpstr>
      <vt:lpstr>基层卫生服务网络更加完善</vt:lpstr>
      <vt:lpstr>基层卫生服务模式逐步转变</vt:lpstr>
      <vt:lpstr>基层卫生服务模式逐步转变</vt:lpstr>
      <vt:lpstr>基层卫生服务模式逐步转变</vt:lpstr>
      <vt:lpstr>基层卫生服务能力持续加强</vt:lpstr>
      <vt:lpstr>基层卫生服务能力持续加强</vt:lpstr>
      <vt:lpstr>基层卫生服务能力持续加强</vt:lpstr>
      <vt:lpstr>基层卫生服务手段不断创新</vt:lpstr>
      <vt:lpstr>公共卫生均等化再上新水平</vt:lpstr>
      <vt:lpstr>疫情防控基层卫生立新功</vt:lpstr>
      <vt:lpstr>疫情防控基层卫生立新功</vt:lpstr>
      <vt:lpstr>PowerPoint 演示文稿</vt:lpstr>
      <vt:lpstr>市社管中心赴社区、村卫生室督导疫情防控</vt:lpstr>
      <vt:lpstr>PowerPoint 演示文稿</vt:lpstr>
      <vt:lpstr>PowerPoint 演示文稿</vt:lpstr>
      <vt:lpstr>回顾历史，展望未来，更加自信</vt:lpstr>
      <vt:lpstr>结  论</vt:lpstr>
      <vt:lpstr>克服存在不足困难和挑战</vt:lpstr>
      <vt:lpstr>从容应对挑战</vt:lpstr>
      <vt:lpstr>高质量基层卫生服务的特征</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学习党的二十大精神 推动首都社区卫生事业高质量发展</dc:title>
  <dc:creator>admin</dc:creator>
  <cp:lastModifiedBy>DYM</cp:lastModifiedBy>
  <cp:revision>5</cp:revision>
  <dcterms:created xsi:type="dcterms:W3CDTF">2022-11-22T06:24:00Z</dcterms:created>
  <dcterms:modified xsi:type="dcterms:W3CDTF">2022-11-23T04:28:23Z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D6716917EA214A80ADF40142D399B183</vt:lpwstr>
  </property>
  <property fmtid="{D5CDD505-2E9C-101B-9397-08002B2CF9AE}" pid="3" name="KSOProductBuildVer">
    <vt:lpwstr>2052-11.1.0.12763</vt:lpwstr>
  </property>
</Properties>
</file>