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436" r:id="rId2"/>
    <p:sldId id="257" r:id="rId3"/>
    <p:sldId id="440" r:id="rId4"/>
    <p:sldId id="381" r:id="rId5"/>
    <p:sldId id="382" r:id="rId6"/>
    <p:sldId id="371" r:id="rId7"/>
    <p:sldId id="383" r:id="rId8"/>
    <p:sldId id="388" r:id="rId9"/>
    <p:sldId id="390" r:id="rId10"/>
    <p:sldId id="392" r:id="rId11"/>
    <p:sldId id="401" r:id="rId12"/>
    <p:sldId id="403" r:id="rId13"/>
    <p:sldId id="404" r:id="rId14"/>
    <p:sldId id="434" r:id="rId15"/>
    <p:sldId id="405" r:id="rId16"/>
    <p:sldId id="400" r:id="rId17"/>
    <p:sldId id="406" r:id="rId18"/>
    <p:sldId id="407" r:id="rId19"/>
    <p:sldId id="373" r:id="rId20"/>
    <p:sldId id="374" r:id="rId21"/>
    <p:sldId id="435" r:id="rId22"/>
    <p:sldId id="437" r:id="rId23"/>
    <p:sldId id="408" r:id="rId24"/>
    <p:sldId id="409" r:id="rId25"/>
    <p:sldId id="412" r:id="rId26"/>
    <p:sldId id="414" r:id="rId27"/>
    <p:sldId id="413" r:id="rId28"/>
    <p:sldId id="415" r:id="rId29"/>
    <p:sldId id="416" r:id="rId30"/>
    <p:sldId id="417" r:id="rId31"/>
    <p:sldId id="427" r:id="rId32"/>
    <p:sldId id="429" r:id="rId33"/>
    <p:sldId id="419" r:id="rId34"/>
    <p:sldId id="420" r:id="rId35"/>
    <p:sldId id="421" r:id="rId36"/>
    <p:sldId id="422" r:id="rId37"/>
    <p:sldId id="438" r:id="rId38"/>
    <p:sldId id="441" r:id="rId39"/>
    <p:sldId id="442" r:id="rId40"/>
    <p:sldId id="362"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74" autoAdjust="0"/>
    <p:restoredTop sz="96197"/>
  </p:normalViewPr>
  <p:slideViewPr>
    <p:cSldViewPr snapToGrid="0">
      <p:cViewPr varScale="1">
        <p:scale>
          <a:sx n="86" d="100"/>
          <a:sy n="86" d="100"/>
        </p:scale>
        <p:origin x="398" y="62"/>
      </p:cViewPr>
      <p:guideLst>
        <p:guide orient="horz" pos="2160"/>
        <p:guide pos="384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AA61AC-EAC0-4519-BECD-71E7DD614381}" type="datetimeFigureOut">
              <a:rPr lang="zh-CN" altLang="en-US" smtClean="0"/>
              <a:pPr/>
              <a:t>2022/11/6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3173B0-BD9B-449B-B183-4C3A9969F372}" type="slidenum">
              <a:rPr lang="zh-CN" altLang="en-US" smtClean="0"/>
              <a:pPr/>
              <a:t>‹#›</a:t>
            </a:fld>
            <a:endParaRPr lang="zh-CN" altLang="en-US"/>
          </a:p>
        </p:txBody>
      </p:sp>
    </p:spTree>
    <p:extLst>
      <p:ext uri="{BB962C8B-B14F-4D97-AF65-F5344CB8AC3E}">
        <p14:creationId xmlns:p14="http://schemas.microsoft.com/office/powerpoint/2010/main" val="3616648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1F94F9-856E-41FE-ACEF-B406EEF736C1}" type="slidenum">
              <a:rPr lang="zh-CN" altLang="en-US" smtClean="0"/>
              <a:pPr/>
              <a:t>1</a:t>
            </a:fld>
            <a:endParaRPr lang="zh-CN" altLang="en-US"/>
          </a:p>
        </p:txBody>
      </p:sp>
    </p:spTree>
    <p:extLst>
      <p:ext uri="{BB962C8B-B14F-4D97-AF65-F5344CB8AC3E}">
        <p14:creationId xmlns:p14="http://schemas.microsoft.com/office/powerpoint/2010/main" val="1254581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157C78-032D-4FD5-82EF-F987B6C3DB8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221F6F5-A0BC-412E-AADD-363F15BE87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65EC81E-AAAE-4675-BE78-C47A88F26A74}"/>
              </a:ext>
            </a:extLst>
          </p:cNvPr>
          <p:cNvSpPr>
            <a:spLocks noGrp="1"/>
          </p:cNvSpPr>
          <p:nvPr>
            <p:ph type="dt" sz="half" idx="10"/>
          </p:nvPr>
        </p:nvSpPr>
        <p:spPr/>
        <p:txBody>
          <a:bodyPr/>
          <a:lstStyle/>
          <a:p>
            <a:fld id="{CA4FEA82-AE07-40DF-980E-41DC73210C94}" type="datetimeFigureOut">
              <a:rPr lang="zh-CN" altLang="en-US" smtClean="0"/>
              <a:pPr/>
              <a:t>2022/11/6</a:t>
            </a:fld>
            <a:endParaRPr lang="zh-CN" altLang="en-US"/>
          </a:p>
        </p:txBody>
      </p:sp>
      <p:sp>
        <p:nvSpPr>
          <p:cNvPr id="5" name="页脚占位符 4">
            <a:extLst>
              <a:ext uri="{FF2B5EF4-FFF2-40B4-BE49-F238E27FC236}">
                <a16:creationId xmlns:a16="http://schemas.microsoft.com/office/drawing/2014/main" id="{B8F1600A-64DE-42B6-B1E7-7DF011F0BB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E2BBC22-2AC9-4F67-B5BD-63871BAB6355}"/>
              </a:ext>
            </a:extLst>
          </p:cNvPr>
          <p:cNvSpPr>
            <a:spLocks noGrp="1"/>
          </p:cNvSpPr>
          <p:nvPr>
            <p:ph type="sldNum" sz="quarter" idx="12"/>
          </p:nvPr>
        </p:nvSpPr>
        <p:spPr/>
        <p:txBody>
          <a:bodyPr/>
          <a:lstStyle/>
          <a:p>
            <a:fld id="{9EC066C4-CBF4-459A-8BA1-D3F60E204F6A}" type="slidenum">
              <a:rPr lang="zh-CN" altLang="en-US" smtClean="0"/>
              <a:pPr/>
              <a:t>‹#›</a:t>
            </a:fld>
            <a:endParaRPr lang="zh-CN" altLang="en-US"/>
          </a:p>
        </p:txBody>
      </p:sp>
    </p:spTree>
    <p:extLst>
      <p:ext uri="{BB962C8B-B14F-4D97-AF65-F5344CB8AC3E}">
        <p14:creationId xmlns:p14="http://schemas.microsoft.com/office/powerpoint/2010/main" val="128439825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28F852-ED63-42BC-B493-551F3CE5B4A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CD43027-70A3-4E1A-927A-E2DAD100361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CCAB9AD-DBAF-4DE9-9345-24ACF35A9BA7}"/>
              </a:ext>
            </a:extLst>
          </p:cNvPr>
          <p:cNvSpPr>
            <a:spLocks noGrp="1"/>
          </p:cNvSpPr>
          <p:nvPr>
            <p:ph type="dt" sz="half" idx="10"/>
          </p:nvPr>
        </p:nvSpPr>
        <p:spPr/>
        <p:txBody>
          <a:bodyPr/>
          <a:lstStyle/>
          <a:p>
            <a:fld id="{CA4FEA82-AE07-40DF-980E-41DC73210C94}" type="datetimeFigureOut">
              <a:rPr lang="zh-CN" altLang="en-US" smtClean="0"/>
              <a:pPr/>
              <a:t>2022/11/6</a:t>
            </a:fld>
            <a:endParaRPr lang="zh-CN" altLang="en-US"/>
          </a:p>
        </p:txBody>
      </p:sp>
      <p:sp>
        <p:nvSpPr>
          <p:cNvPr id="5" name="页脚占位符 4">
            <a:extLst>
              <a:ext uri="{FF2B5EF4-FFF2-40B4-BE49-F238E27FC236}">
                <a16:creationId xmlns:a16="http://schemas.microsoft.com/office/drawing/2014/main" id="{BFD23F9B-34C9-428A-B291-6DB1C5913A6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E2C20F-D3F7-44FA-A9F2-E105C3485AD1}"/>
              </a:ext>
            </a:extLst>
          </p:cNvPr>
          <p:cNvSpPr>
            <a:spLocks noGrp="1"/>
          </p:cNvSpPr>
          <p:nvPr>
            <p:ph type="sldNum" sz="quarter" idx="12"/>
          </p:nvPr>
        </p:nvSpPr>
        <p:spPr/>
        <p:txBody>
          <a:bodyPr/>
          <a:lstStyle/>
          <a:p>
            <a:fld id="{9EC066C4-CBF4-459A-8BA1-D3F60E204F6A}" type="slidenum">
              <a:rPr lang="zh-CN" altLang="en-US" smtClean="0"/>
              <a:pPr/>
              <a:t>‹#›</a:t>
            </a:fld>
            <a:endParaRPr lang="zh-CN" altLang="en-US"/>
          </a:p>
        </p:txBody>
      </p:sp>
    </p:spTree>
    <p:extLst>
      <p:ext uri="{BB962C8B-B14F-4D97-AF65-F5344CB8AC3E}">
        <p14:creationId xmlns:p14="http://schemas.microsoft.com/office/powerpoint/2010/main" val="308786830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2205683-E560-46BB-A9AD-A09D6273276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89A52D3-E81A-4AC7-BC96-A8D8AA79FCE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EB7AAED-6CDC-4F97-941F-893DFFB3B87B}"/>
              </a:ext>
            </a:extLst>
          </p:cNvPr>
          <p:cNvSpPr>
            <a:spLocks noGrp="1"/>
          </p:cNvSpPr>
          <p:nvPr>
            <p:ph type="dt" sz="half" idx="10"/>
          </p:nvPr>
        </p:nvSpPr>
        <p:spPr/>
        <p:txBody>
          <a:bodyPr/>
          <a:lstStyle/>
          <a:p>
            <a:fld id="{CA4FEA82-AE07-40DF-980E-41DC73210C94}" type="datetimeFigureOut">
              <a:rPr lang="zh-CN" altLang="en-US" smtClean="0"/>
              <a:pPr/>
              <a:t>2022/11/6</a:t>
            </a:fld>
            <a:endParaRPr lang="zh-CN" altLang="en-US"/>
          </a:p>
        </p:txBody>
      </p:sp>
      <p:sp>
        <p:nvSpPr>
          <p:cNvPr id="5" name="页脚占位符 4">
            <a:extLst>
              <a:ext uri="{FF2B5EF4-FFF2-40B4-BE49-F238E27FC236}">
                <a16:creationId xmlns:a16="http://schemas.microsoft.com/office/drawing/2014/main" id="{DB39E744-F3FB-4E3B-BAD3-D37C8AD4A9B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EBDC9A2-1B90-42D7-97E6-CE33A1EB34CC}"/>
              </a:ext>
            </a:extLst>
          </p:cNvPr>
          <p:cNvSpPr>
            <a:spLocks noGrp="1"/>
          </p:cNvSpPr>
          <p:nvPr>
            <p:ph type="sldNum" sz="quarter" idx="12"/>
          </p:nvPr>
        </p:nvSpPr>
        <p:spPr/>
        <p:txBody>
          <a:bodyPr/>
          <a:lstStyle/>
          <a:p>
            <a:fld id="{9EC066C4-CBF4-459A-8BA1-D3F60E204F6A}" type="slidenum">
              <a:rPr lang="zh-CN" altLang="en-US" smtClean="0"/>
              <a:pPr/>
              <a:t>‹#›</a:t>
            </a:fld>
            <a:endParaRPr lang="zh-CN" altLang="en-US"/>
          </a:p>
        </p:txBody>
      </p:sp>
    </p:spTree>
    <p:extLst>
      <p:ext uri="{BB962C8B-B14F-4D97-AF65-F5344CB8AC3E}">
        <p14:creationId xmlns:p14="http://schemas.microsoft.com/office/powerpoint/2010/main" val="22430419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F834DEF6-7023-3044-8B35-9BE0B2A96149}"/>
              </a:ext>
            </a:extLst>
          </p:cNvPr>
          <p:cNvSpPr/>
          <p:nvPr userDrawn="1"/>
        </p:nvSpPr>
        <p:spPr>
          <a:xfrm>
            <a:off x="243840" y="274320"/>
            <a:ext cx="11734800" cy="6339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77462589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3127EE-F08D-4234-9DD1-3131CBD2B3D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6753DBD-F1EF-4BBF-9A97-06D86757CDF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33DE7A0-DF60-4857-AD59-1ACC5FC35344}"/>
              </a:ext>
            </a:extLst>
          </p:cNvPr>
          <p:cNvSpPr>
            <a:spLocks noGrp="1"/>
          </p:cNvSpPr>
          <p:nvPr>
            <p:ph type="dt" sz="half" idx="10"/>
          </p:nvPr>
        </p:nvSpPr>
        <p:spPr/>
        <p:txBody>
          <a:bodyPr/>
          <a:lstStyle/>
          <a:p>
            <a:fld id="{CA4FEA82-AE07-40DF-980E-41DC73210C94}" type="datetimeFigureOut">
              <a:rPr lang="zh-CN" altLang="en-US" smtClean="0"/>
              <a:pPr/>
              <a:t>2022/11/6</a:t>
            </a:fld>
            <a:endParaRPr lang="zh-CN" altLang="en-US"/>
          </a:p>
        </p:txBody>
      </p:sp>
      <p:sp>
        <p:nvSpPr>
          <p:cNvPr id="5" name="页脚占位符 4">
            <a:extLst>
              <a:ext uri="{FF2B5EF4-FFF2-40B4-BE49-F238E27FC236}">
                <a16:creationId xmlns:a16="http://schemas.microsoft.com/office/drawing/2014/main" id="{4B0ACFF1-0109-43E1-AAEB-A35037E8BC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2F7E947-11D8-4E55-BB17-89B2F83A2CFB}"/>
              </a:ext>
            </a:extLst>
          </p:cNvPr>
          <p:cNvSpPr>
            <a:spLocks noGrp="1"/>
          </p:cNvSpPr>
          <p:nvPr>
            <p:ph type="sldNum" sz="quarter" idx="12"/>
          </p:nvPr>
        </p:nvSpPr>
        <p:spPr/>
        <p:txBody>
          <a:bodyPr/>
          <a:lstStyle/>
          <a:p>
            <a:fld id="{9EC066C4-CBF4-459A-8BA1-D3F60E204F6A}" type="slidenum">
              <a:rPr lang="zh-CN" altLang="en-US" smtClean="0"/>
              <a:pPr/>
              <a:t>‹#›</a:t>
            </a:fld>
            <a:endParaRPr lang="zh-CN" altLang="en-US"/>
          </a:p>
        </p:txBody>
      </p:sp>
    </p:spTree>
    <p:extLst>
      <p:ext uri="{BB962C8B-B14F-4D97-AF65-F5344CB8AC3E}">
        <p14:creationId xmlns:p14="http://schemas.microsoft.com/office/powerpoint/2010/main" val="36899552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2A4757-3321-419C-ADFB-16C06A7CBA7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E6388BD-13EE-437A-9450-D19F36DF4D0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06BA51A-E0BC-4C74-8FCF-F43037A0D42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7C63459-697E-45CF-B19D-D7D21FD50575}"/>
              </a:ext>
            </a:extLst>
          </p:cNvPr>
          <p:cNvSpPr>
            <a:spLocks noGrp="1"/>
          </p:cNvSpPr>
          <p:nvPr>
            <p:ph type="dt" sz="half" idx="10"/>
          </p:nvPr>
        </p:nvSpPr>
        <p:spPr/>
        <p:txBody>
          <a:bodyPr/>
          <a:lstStyle/>
          <a:p>
            <a:fld id="{CA4FEA82-AE07-40DF-980E-41DC73210C94}" type="datetimeFigureOut">
              <a:rPr lang="zh-CN" altLang="en-US" smtClean="0"/>
              <a:pPr/>
              <a:t>2022/11/6</a:t>
            </a:fld>
            <a:endParaRPr lang="zh-CN" altLang="en-US"/>
          </a:p>
        </p:txBody>
      </p:sp>
      <p:sp>
        <p:nvSpPr>
          <p:cNvPr id="6" name="页脚占位符 5">
            <a:extLst>
              <a:ext uri="{FF2B5EF4-FFF2-40B4-BE49-F238E27FC236}">
                <a16:creationId xmlns:a16="http://schemas.microsoft.com/office/drawing/2014/main" id="{D3F0A3DB-F9DE-484F-8357-382553C6775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7A2FF69-C0A3-472A-B81C-8539429719A4}"/>
              </a:ext>
            </a:extLst>
          </p:cNvPr>
          <p:cNvSpPr>
            <a:spLocks noGrp="1"/>
          </p:cNvSpPr>
          <p:nvPr>
            <p:ph type="sldNum" sz="quarter" idx="12"/>
          </p:nvPr>
        </p:nvSpPr>
        <p:spPr/>
        <p:txBody>
          <a:bodyPr/>
          <a:lstStyle/>
          <a:p>
            <a:fld id="{9EC066C4-CBF4-459A-8BA1-D3F60E204F6A}" type="slidenum">
              <a:rPr lang="zh-CN" altLang="en-US" smtClean="0"/>
              <a:pPr/>
              <a:t>‹#›</a:t>
            </a:fld>
            <a:endParaRPr lang="zh-CN" altLang="en-US"/>
          </a:p>
        </p:txBody>
      </p:sp>
    </p:spTree>
    <p:extLst>
      <p:ext uri="{BB962C8B-B14F-4D97-AF65-F5344CB8AC3E}">
        <p14:creationId xmlns:p14="http://schemas.microsoft.com/office/powerpoint/2010/main" val="7003048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485332-9FF0-4B47-AC98-EA4E47801F7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7368F68-B812-433D-BAF4-210D3A506E5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9FB5638-A81D-41A7-AF7D-4F2BA6EDE03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B7D7799-DFE5-445F-9A16-2C2ECDD1E2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8DA6F62C-A4AD-43DC-980B-2BAA8ED173F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24ADE4E-11F6-4E51-98B1-543CA48E442A}"/>
              </a:ext>
            </a:extLst>
          </p:cNvPr>
          <p:cNvSpPr>
            <a:spLocks noGrp="1"/>
          </p:cNvSpPr>
          <p:nvPr>
            <p:ph type="dt" sz="half" idx="10"/>
          </p:nvPr>
        </p:nvSpPr>
        <p:spPr/>
        <p:txBody>
          <a:bodyPr/>
          <a:lstStyle/>
          <a:p>
            <a:fld id="{CA4FEA82-AE07-40DF-980E-41DC73210C94}" type="datetimeFigureOut">
              <a:rPr lang="zh-CN" altLang="en-US" smtClean="0"/>
              <a:pPr/>
              <a:t>2022/11/6</a:t>
            </a:fld>
            <a:endParaRPr lang="zh-CN" altLang="en-US"/>
          </a:p>
        </p:txBody>
      </p:sp>
      <p:sp>
        <p:nvSpPr>
          <p:cNvPr id="8" name="页脚占位符 7">
            <a:extLst>
              <a:ext uri="{FF2B5EF4-FFF2-40B4-BE49-F238E27FC236}">
                <a16:creationId xmlns:a16="http://schemas.microsoft.com/office/drawing/2014/main" id="{DCC016EA-580D-48B4-AEF7-892851C3B25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542A151-EA7F-4CCD-AB6A-053652D4CAA7}"/>
              </a:ext>
            </a:extLst>
          </p:cNvPr>
          <p:cNvSpPr>
            <a:spLocks noGrp="1"/>
          </p:cNvSpPr>
          <p:nvPr>
            <p:ph type="sldNum" sz="quarter" idx="12"/>
          </p:nvPr>
        </p:nvSpPr>
        <p:spPr/>
        <p:txBody>
          <a:bodyPr/>
          <a:lstStyle/>
          <a:p>
            <a:fld id="{9EC066C4-CBF4-459A-8BA1-D3F60E204F6A}" type="slidenum">
              <a:rPr lang="zh-CN" altLang="en-US" smtClean="0"/>
              <a:pPr/>
              <a:t>‹#›</a:t>
            </a:fld>
            <a:endParaRPr lang="zh-CN" altLang="en-US"/>
          </a:p>
        </p:txBody>
      </p:sp>
    </p:spTree>
    <p:extLst>
      <p:ext uri="{BB962C8B-B14F-4D97-AF65-F5344CB8AC3E}">
        <p14:creationId xmlns:p14="http://schemas.microsoft.com/office/powerpoint/2010/main" val="77456328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6DFE0-D75B-4719-BD27-73C5FF1422B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79A83CE-C533-4B98-9C3D-B70B43889D6B}"/>
              </a:ext>
            </a:extLst>
          </p:cNvPr>
          <p:cNvSpPr>
            <a:spLocks noGrp="1"/>
          </p:cNvSpPr>
          <p:nvPr>
            <p:ph type="dt" sz="half" idx="10"/>
          </p:nvPr>
        </p:nvSpPr>
        <p:spPr/>
        <p:txBody>
          <a:bodyPr/>
          <a:lstStyle/>
          <a:p>
            <a:fld id="{CA4FEA82-AE07-40DF-980E-41DC73210C94}" type="datetimeFigureOut">
              <a:rPr lang="zh-CN" altLang="en-US" smtClean="0"/>
              <a:pPr/>
              <a:t>2022/11/6</a:t>
            </a:fld>
            <a:endParaRPr lang="zh-CN" altLang="en-US"/>
          </a:p>
        </p:txBody>
      </p:sp>
      <p:sp>
        <p:nvSpPr>
          <p:cNvPr id="4" name="页脚占位符 3">
            <a:extLst>
              <a:ext uri="{FF2B5EF4-FFF2-40B4-BE49-F238E27FC236}">
                <a16:creationId xmlns:a16="http://schemas.microsoft.com/office/drawing/2014/main" id="{09D75887-61ED-4D08-A8ED-38DEAA32239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75E6143-121D-401D-9CFB-8AB1A2410A4F}"/>
              </a:ext>
            </a:extLst>
          </p:cNvPr>
          <p:cNvSpPr>
            <a:spLocks noGrp="1"/>
          </p:cNvSpPr>
          <p:nvPr>
            <p:ph type="sldNum" sz="quarter" idx="12"/>
          </p:nvPr>
        </p:nvSpPr>
        <p:spPr/>
        <p:txBody>
          <a:bodyPr/>
          <a:lstStyle/>
          <a:p>
            <a:fld id="{9EC066C4-CBF4-459A-8BA1-D3F60E204F6A}" type="slidenum">
              <a:rPr lang="zh-CN" altLang="en-US" smtClean="0"/>
              <a:pPr/>
              <a:t>‹#›</a:t>
            </a:fld>
            <a:endParaRPr lang="zh-CN" altLang="en-US"/>
          </a:p>
        </p:txBody>
      </p:sp>
    </p:spTree>
    <p:extLst>
      <p:ext uri="{BB962C8B-B14F-4D97-AF65-F5344CB8AC3E}">
        <p14:creationId xmlns:p14="http://schemas.microsoft.com/office/powerpoint/2010/main" val="312343788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C2A8394-6737-4B29-B33C-D9446C651566}"/>
              </a:ext>
            </a:extLst>
          </p:cNvPr>
          <p:cNvSpPr>
            <a:spLocks noGrp="1"/>
          </p:cNvSpPr>
          <p:nvPr>
            <p:ph type="dt" sz="half" idx="10"/>
          </p:nvPr>
        </p:nvSpPr>
        <p:spPr/>
        <p:txBody>
          <a:bodyPr/>
          <a:lstStyle/>
          <a:p>
            <a:fld id="{CA4FEA82-AE07-40DF-980E-41DC73210C94}" type="datetimeFigureOut">
              <a:rPr lang="zh-CN" altLang="en-US" smtClean="0"/>
              <a:pPr/>
              <a:t>2022/11/6</a:t>
            </a:fld>
            <a:endParaRPr lang="zh-CN" altLang="en-US"/>
          </a:p>
        </p:txBody>
      </p:sp>
      <p:sp>
        <p:nvSpPr>
          <p:cNvPr id="3" name="页脚占位符 2">
            <a:extLst>
              <a:ext uri="{FF2B5EF4-FFF2-40B4-BE49-F238E27FC236}">
                <a16:creationId xmlns:a16="http://schemas.microsoft.com/office/drawing/2014/main" id="{4865D77D-55C7-450A-843A-06A0FCF6BCE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277A64C-BF3F-4155-A4D9-99CAABA79BEE}"/>
              </a:ext>
            </a:extLst>
          </p:cNvPr>
          <p:cNvSpPr>
            <a:spLocks noGrp="1"/>
          </p:cNvSpPr>
          <p:nvPr>
            <p:ph type="sldNum" sz="quarter" idx="12"/>
          </p:nvPr>
        </p:nvSpPr>
        <p:spPr/>
        <p:txBody>
          <a:bodyPr/>
          <a:lstStyle/>
          <a:p>
            <a:fld id="{9EC066C4-CBF4-459A-8BA1-D3F60E204F6A}" type="slidenum">
              <a:rPr lang="zh-CN" altLang="en-US" smtClean="0"/>
              <a:pPr/>
              <a:t>‹#›</a:t>
            </a:fld>
            <a:endParaRPr lang="zh-CN" altLang="en-US"/>
          </a:p>
        </p:txBody>
      </p:sp>
    </p:spTree>
    <p:extLst>
      <p:ext uri="{BB962C8B-B14F-4D97-AF65-F5344CB8AC3E}">
        <p14:creationId xmlns:p14="http://schemas.microsoft.com/office/powerpoint/2010/main" val="58829590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03FB4C-A316-4DC0-9CE7-5D9D679C3F9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CEA05EB-5DCD-4311-B169-28D9E36E2E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4312068-9AA1-4049-84E4-B7295907E5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A593A2F-EB9E-4F9D-96A8-AA078FFB667D}"/>
              </a:ext>
            </a:extLst>
          </p:cNvPr>
          <p:cNvSpPr>
            <a:spLocks noGrp="1"/>
          </p:cNvSpPr>
          <p:nvPr>
            <p:ph type="dt" sz="half" idx="10"/>
          </p:nvPr>
        </p:nvSpPr>
        <p:spPr/>
        <p:txBody>
          <a:bodyPr/>
          <a:lstStyle/>
          <a:p>
            <a:fld id="{CA4FEA82-AE07-40DF-980E-41DC73210C94}" type="datetimeFigureOut">
              <a:rPr lang="zh-CN" altLang="en-US" smtClean="0"/>
              <a:pPr/>
              <a:t>2022/11/6</a:t>
            </a:fld>
            <a:endParaRPr lang="zh-CN" altLang="en-US"/>
          </a:p>
        </p:txBody>
      </p:sp>
      <p:sp>
        <p:nvSpPr>
          <p:cNvPr id="6" name="页脚占位符 5">
            <a:extLst>
              <a:ext uri="{FF2B5EF4-FFF2-40B4-BE49-F238E27FC236}">
                <a16:creationId xmlns:a16="http://schemas.microsoft.com/office/drawing/2014/main" id="{265C03A9-A9B2-4A08-89C4-1EB4C0AC339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4F43B8D-88F8-456E-AD3A-AD81308A4D3E}"/>
              </a:ext>
            </a:extLst>
          </p:cNvPr>
          <p:cNvSpPr>
            <a:spLocks noGrp="1"/>
          </p:cNvSpPr>
          <p:nvPr>
            <p:ph type="sldNum" sz="quarter" idx="12"/>
          </p:nvPr>
        </p:nvSpPr>
        <p:spPr/>
        <p:txBody>
          <a:bodyPr/>
          <a:lstStyle/>
          <a:p>
            <a:fld id="{9EC066C4-CBF4-459A-8BA1-D3F60E204F6A}" type="slidenum">
              <a:rPr lang="zh-CN" altLang="en-US" smtClean="0"/>
              <a:pPr/>
              <a:t>‹#›</a:t>
            </a:fld>
            <a:endParaRPr lang="zh-CN" altLang="en-US"/>
          </a:p>
        </p:txBody>
      </p:sp>
    </p:spTree>
    <p:extLst>
      <p:ext uri="{BB962C8B-B14F-4D97-AF65-F5344CB8AC3E}">
        <p14:creationId xmlns:p14="http://schemas.microsoft.com/office/powerpoint/2010/main" val="332729063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901179-D93C-48A4-84B7-DF620E073C6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6CF6E17-2202-4F05-A6F5-58E64145C8E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8F5202F-C5B5-423C-AE77-1BDED39AAE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B36CD4F-47A6-44D6-9A4E-DFB7D5A632D1}"/>
              </a:ext>
            </a:extLst>
          </p:cNvPr>
          <p:cNvSpPr>
            <a:spLocks noGrp="1"/>
          </p:cNvSpPr>
          <p:nvPr>
            <p:ph type="dt" sz="half" idx="10"/>
          </p:nvPr>
        </p:nvSpPr>
        <p:spPr/>
        <p:txBody>
          <a:bodyPr/>
          <a:lstStyle/>
          <a:p>
            <a:fld id="{CA4FEA82-AE07-40DF-980E-41DC73210C94}" type="datetimeFigureOut">
              <a:rPr lang="zh-CN" altLang="en-US" smtClean="0"/>
              <a:pPr/>
              <a:t>2022/11/6</a:t>
            </a:fld>
            <a:endParaRPr lang="zh-CN" altLang="en-US"/>
          </a:p>
        </p:txBody>
      </p:sp>
      <p:sp>
        <p:nvSpPr>
          <p:cNvPr id="6" name="页脚占位符 5">
            <a:extLst>
              <a:ext uri="{FF2B5EF4-FFF2-40B4-BE49-F238E27FC236}">
                <a16:creationId xmlns:a16="http://schemas.microsoft.com/office/drawing/2014/main" id="{310CDF31-0E4B-4FE9-B26A-D218FDF36C6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5DC6E64-6886-46E2-AF23-1519BD3DEC94}"/>
              </a:ext>
            </a:extLst>
          </p:cNvPr>
          <p:cNvSpPr>
            <a:spLocks noGrp="1"/>
          </p:cNvSpPr>
          <p:nvPr>
            <p:ph type="sldNum" sz="quarter" idx="12"/>
          </p:nvPr>
        </p:nvSpPr>
        <p:spPr/>
        <p:txBody>
          <a:bodyPr/>
          <a:lstStyle/>
          <a:p>
            <a:fld id="{9EC066C4-CBF4-459A-8BA1-D3F60E204F6A}" type="slidenum">
              <a:rPr lang="zh-CN" altLang="en-US" smtClean="0"/>
              <a:pPr/>
              <a:t>‹#›</a:t>
            </a:fld>
            <a:endParaRPr lang="zh-CN" altLang="en-US"/>
          </a:p>
        </p:txBody>
      </p:sp>
    </p:spTree>
    <p:extLst>
      <p:ext uri="{BB962C8B-B14F-4D97-AF65-F5344CB8AC3E}">
        <p14:creationId xmlns:p14="http://schemas.microsoft.com/office/powerpoint/2010/main" val="242356250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160645F-4892-4F44-BDE5-ECF2D30119E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CFA141A-FC7F-478F-A23F-74255C90B4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167F04C-59E0-4F46-A67F-92218769C7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4FEA82-AE07-40DF-980E-41DC73210C94}" type="datetimeFigureOut">
              <a:rPr lang="zh-CN" altLang="en-US" smtClean="0"/>
              <a:pPr/>
              <a:t>2022/11/6</a:t>
            </a:fld>
            <a:endParaRPr lang="zh-CN" altLang="en-US"/>
          </a:p>
        </p:txBody>
      </p:sp>
      <p:sp>
        <p:nvSpPr>
          <p:cNvPr id="5" name="页脚占位符 4">
            <a:extLst>
              <a:ext uri="{FF2B5EF4-FFF2-40B4-BE49-F238E27FC236}">
                <a16:creationId xmlns:a16="http://schemas.microsoft.com/office/drawing/2014/main" id="{E1E1A5C3-5F4B-48FC-8EC8-FCB0B66632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BC32D03-C752-4DAB-B120-A8C294B73FF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C066C4-CBF4-459A-8BA1-D3F60E204F6A}" type="slidenum">
              <a:rPr lang="zh-CN" altLang="en-US" smtClean="0"/>
              <a:pPr/>
              <a:t>‹#›</a:t>
            </a:fld>
            <a:endParaRPr lang="zh-CN" altLang="en-US"/>
          </a:p>
        </p:txBody>
      </p:sp>
    </p:spTree>
    <p:extLst>
      <p:ext uri="{BB962C8B-B14F-4D97-AF65-F5344CB8AC3E}">
        <p14:creationId xmlns:p14="http://schemas.microsoft.com/office/powerpoint/2010/main" val="2553049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4.xml"/><Relationship Id="rId7" Type="http://schemas.openxmlformats.org/officeDocument/2006/relationships/tags" Target="../tags/tag18.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9"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hyperlink" Target="e1d571b5ea81e17fbbcbfa0c18471ccc.mp4"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hyperlink" Target="5bff27d2296f46d3b0235867483893b3.mp4" TargetMode="External"/><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49.png"/><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50.jpe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51.jpe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52.jpeg"/></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hyperlink" Target="&#36229;&#29123;&#21490;&#35799;&#65281;8&#20998;&#38047;&#30475;&#23436;&#20013;&#22269;&#36817;&#20195;&#21490;&#65281;.mp4"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9"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3100939ceec838591937e5eff2fee677.mp4" TargetMode="External"/><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hyperlink" Target="3994e1a949c325be0133653641f2539b.mp4" TargetMode="External"/><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hyperlink" Target="e3cad5bea8a73d76936257590c5d4ef3.mp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53420"/>
            <a:ext cx="12192000" cy="3310128"/>
          </a:xfrm>
          <a:prstGeom prst="rect">
            <a:avLst/>
          </a:prstGeom>
        </p:spPr>
      </p:pic>
      <p:sp>
        <p:nvSpPr>
          <p:cNvPr id="17" name="文本框 16">
            <a:extLst>
              <a:ext uri="{FF2B5EF4-FFF2-40B4-BE49-F238E27FC236}">
                <a16:creationId xmlns:a16="http://schemas.microsoft.com/office/drawing/2014/main" id="{C0FA3A63-D478-4404-B957-4618AF8A2ED5}"/>
              </a:ext>
            </a:extLst>
          </p:cNvPr>
          <p:cNvSpPr txBox="1"/>
          <p:nvPr/>
        </p:nvSpPr>
        <p:spPr>
          <a:xfrm>
            <a:off x="2117729" y="367977"/>
            <a:ext cx="2683349" cy="1107996"/>
          </a:xfrm>
          <a:prstGeom prst="rect">
            <a:avLst/>
          </a:prstGeom>
          <a:noFill/>
        </p:spPr>
        <p:txBody>
          <a:bodyPr wrap="square" rtlCol="0">
            <a:spAutoFit/>
          </a:bodyPr>
          <a:lstStyle/>
          <a:p>
            <a:pPr algn="dist" defTabSz="1218682" eaLnBrk="0" fontAlgn="base" hangingPunct="0">
              <a:spcBef>
                <a:spcPct val="0"/>
              </a:spcBef>
              <a:spcAft>
                <a:spcPct val="0"/>
              </a:spcAft>
              <a:defRPr/>
            </a:pPr>
            <a:r>
              <a:rPr lang="en-US" altLang="zh-CN" sz="6600" b="1" dirty="0">
                <a:solidFill>
                  <a:schemeClr val="bg1"/>
                </a:solidFill>
                <a:effectLst>
                  <a:outerShdw blurRad="38100" dist="38100" dir="2700000" algn="tl">
                    <a:srgbClr val="000000">
                      <a:alpha val="43137"/>
                    </a:srgbClr>
                  </a:outerShdw>
                </a:effectLst>
                <a:latin typeface="黑体" pitchFamily="49" charset="-122"/>
                <a:ea typeface="黑体" pitchFamily="49" charset="-122"/>
                <a:sym typeface="思源黑体 CN Normal" panose="020B0400000000000000" pitchFamily="34" charset="-122"/>
              </a:rPr>
              <a:t>2022</a:t>
            </a:r>
            <a:endParaRPr lang="zh-CN" altLang="en-US" sz="6600" b="1" dirty="0">
              <a:solidFill>
                <a:schemeClr val="bg1"/>
              </a:solidFill>
              <a:effectLst>
                <a:outerShdw blurRad="38100" dist="38100" dir="2700000" algn="tl">
                  <a:srgbClr val="000000">
                    <a:alpha val="43137"/>
                  </a:srgbClr>
                </a:outerShdw>
              </a:effectLst>
              <a:latin typeface="黑体" pitchFamily="49" charset="-122"/>
              <a:ea typeface="黑体" pitchFamily="49" charset="-122"/>
              <a:sym typeface="思源黑体 CN Normal" panose="020B0400000000000000" pitchFamily="34" charset="-122"/>
            </a:endParaRPr>
          </a:p>
        </p:txBody>
      </p:sp>
      <p:sp>
        <p:nvSpPr>
          <p:cNvPr id="18" name="圆角矩形 33">
            <a:extLst>
              <a:ext uri="{FF2B5EF4-FFF2-40B4-BE49-F238E27FC236}">
                <a16:creationId xmlns:a16="http://schemas.microsoft.com/office/drawing/2014/main" id="{CF316FC9-0E95-417A-9299-2E6BC7D08866}"/>
              </a:ext>
            </a:extLst>
          </p:cNvPr>
          <p:cNvSpPr/>
          <p:nvPr/>
        </p:nvSpPr>
        <p:spPr>
          <a:xfrm>
            <a:off x="5362645" y="673116"/>
            <a:ext cx="5388745" cy="625938"/>
          </a:xfrm>
          <a:prstGeom prst="roundRect">
            <a:avLst>
              <a:gd name="adj" fmla="val 50000"/>
            </a:avLst>
          </a:prstGeom>
          <a:solidFill>
            <a:srgbClr val="FEF4D4"/>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eaLnBrk="0" fontAlgn="base" hangingPunct="0">
              <a:spcBef>
                <a:spcPct val="0"/>
              </a:spcBef>
              <a:spcAft>
                <a:spcPct val="0"/>
              </a:spcAft>
            </a:pPr>
            <a:r>
              <a:rPr lang="zh-CN" altLang="en-US" sz="3200" b="1" dirty="0">
                <a:solidFill>
                  <a:srgbClr val="C20808"/>
                </a:solidFill>
                <a:effectLst>
                  <a:outerShdw blurRad="38100" dist="38100" dir="2700000" algn="tl">
                    <a:srgbClr val="000000">
                      <a:alpha val="43137"/>
                    </a:srgbClr>
                  </a:outerShdw>
                </a:effectLst>
                <a:latin typeface="黑体" pitchFamily="49" charset="-122"/>
                <a:ea typeface="黑体" pitchFamily="49" charset="-122"/>
                <a:sym typeface="思源黑体 CN Normal" panose="020B0400000000000000" pitchFamily="34" charset="-122"/>
              </a:rPr>
              <a:t>践行党的二十大专题党课</a:t>
            </a:r>
          </a:p>
        </p:txBody>
      </p:sp>
      <p:sp>
        <p:nvSpPr>
          <p:cNvPr id="20" name="文本框 19">
            <a:extLst>
              <a:ext uri="{FF2B5EF4-FFF2-40B4-BE49-F238E27FC236}">
                <a16:creationId xmlns:a16="http://schemas.microsoft.com/office/drawing/2014/main" id="{AF354616-3054-483E-82A4-8F0DA019D4D5}"/>
              </a:ext>
            </a:extLst>
          </p:cNvPr>
          <p:cNvSpPr txBox="1"/>
          <p:nvPr/>
        </p:nvSpPr>
        <p:spPr>
          <a:xfrm>
            <a:off x="462116" y="2501210"/>
            <a:ext cx="11267767" cy="1260923"/>
          </a:xfrm>
          <a:prstGeom prst="rect">
            <a:avLst/>
          </a:prstGeom>
        </p:spPr>
        <p:txBody>
          <a:bodyPr wrap="square">
            <a:spAutoFit/>
          </a:bodyPr>
          <a:lstStyle>
            <a:defPPr>
              <a:defRPr lang="zh-CN"/>
            </a:defPPr>
            <a:lvl1pPr lvl="0" algn="ctr">
              <a:lnSpc>
                <a:spcPct val="75000"/>
              </a:lnSpc>
              <a:defRPr sz="620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字魂35号-经典雅黑" panose="02000000000000000000" pitchFamily="2" charset="-122"/>
                <a:ea typeface="字魂35号-经典雅黑" panose="02000000000000000000" pitchFamily="2" charset="-122"/>
              </a:defRPr>
            </a:lvl1pPr>
          </a:lstStyle>
          <a:p>
            <a:pPr algn="l">
              <a:lnSpc>
                <a:spcPct val="150000"/>
              </a:lnSpc>
              <a:defRPr/>
            </a:pPr>
            <a:r>
              <a:rPr lang="zh-CN" altLang="en-US" sz="6000" b="1" dirty="0">
                <a:ln w="12700">
                  <a:noFill/>
                </a:ln>
                <a:gradFill>
                  <a:gsLst>
                    <a:gs pos="0">
                      <a:schemeClr val="accent1">
                        <a:lumMod val="5000"/>
                        <a:lumOff val="95000"/>
                      </a:schemeClr>
                    </a:gs>
                    <a:gs pos="50000">
                      <a:srgbClr val="FDF394"/>
                    </a:gs>
                    <a:gs pos="100000">
                      <a:schemeClr val="bg1"/>
                    </a:gs>
                  </a:gsLst>
                  <a:lin ang="5400000" scaled="1"/>
                </a:gradFill>
                <a:effectLst>
                  <a:glow rad="127000">
                    <a:srgbClr val="FDF394">
                      <a:alpha val="15000"/>
                    </a:srgbClr>
                  </a:glow>
                  <a:outerShdw blurRad="571500" dist="228600" dir="2700000" algn="tl" rotWithShape="0">
                    <a:prstClr val="black">
                      <a:alpha val="40000"/>
                    </a:prstClr>
                  </a:outerShdw>
                </a:effectLst>
                <a:latin typeface="黑体" pitchFamily="49" charset="-122"/>
                <a:ea typeface="黑体" pitchFamily="49" charset="-122"/>
              </a:rPr>
              <a:t>  牢记初心使命  坚定历史自信</a:t>
            </a:r>
          </a:p>
        </p:txBody>
      </p:sp>
      <p:grpSp>
        <p:nvGrpSpPr>
          <p:cNvPr id="2" name="PA-102216">
            <a:extLst>
              <a:ext uri="{FF2B5EF4-FFF2-40B4-BE49-F238E27FC236}">
                <a16:creationId xmlns:a16="http://schemas.microsoft.com/office/drawing/2014/main" id="{9F09AAF7-463E-48D4-8188-BFDA7DBD1170}"/>
              </a:ext>
            </a:extLst>
          </p:cNvPr>
          <p:cNvGrpSpPr/>
          <p:nvPr>
            <p:custDataLst>
              <p:tags r:id="rId1"/>
            </p:custDataLst>
          </p:nvPr>
        </p:nvGrpSpPr>
        <p:grpSpPr>
          <a:xfrm>
            <a:off x="2706083" y="5205670"/>
            <a:ext cx="753321" cy="701519"/>
            <a:chOff x="801291" y="3535885"/>
            <a:chExt cx="219347" cy="219347"/>
          </a:xfrm>
        </p:grpSpPr>
        <p:sp>
          <p:nvSpPr>
            <p:cNvPr id="30" name="PA-椭圆 10">
              <a:extLst>
                <a:ext uri="{FF2B5EF4-FFF2-40B4-BE49-F238E27FC236}">
                  <a16:creationId xmlns:a16="http://schemas.microsoft.com/office/drawing/2014/main" id="{79F28611-7DDF-4F65-87B9-EB39D1903579}"/>
                </a:ext>
              </a:extLst>
            </p:cNvPr>
            <p:cNvSpPr>
              <a:spLocks noChangeArrowheads="1"/>
            </p:cNvSpPr>
            <p:nvPr>
              <p:custDataLst>
                <p:tags r:id="rId2"/>
              </p:custDataLst>
            </p:nvPr>
          </p:nvSpPr>
          <p:spPr bwMode="auto">
            <a:xfrm>
              <a:off x="801291" y="3535885"/>
              <a:ext cx="219347" cy="219347"/>
            </a:xfrm>
            <a:prstGeom prst="ellipse">
              <a:avLst/>
            </a:prstGeom>
            <a:solidFill>
              <a:srgbClr val="FCE0B7"/>
            </a:solidFill>
            <a:ln>
              <a:noFill/>
            </a:ln>
            <a:effectLst/>
            <a:extLst>
              <a:ext uri="{91240B29-F687-4F45-9708-019B960494DF}">
                <a14:hiddenLine xmlns:a14="http://schemas.microsoft.com/office/drawing/2010/main" w="6350">
                  <a:solidFill>
                    <a:srgbClr val="CBAB8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400" i="0" u="none" strike="noStrike" kern="1200" cap="none" spc="0" normalizeH="0" baseline="0" noProof="0">
                <a:ln>
                  <a:noFill/>
                </a:ln>
                <a:solidFill>
                  <a:schemeClr val="bg1"/>
                </a:solidFill>
                <a:effectLst/>
                <a:uLnTx/>
                <a:uFillTx/>
                <a:latin typeface="思源黑体 CN Normal" panose="020B0400000000000000" pitchFamily="34" charset="-122"/>
                <a:ea typeface="思源黑体 CN Normal" panose="020B0400000000000000" pitchFamily="34" charset="-122"/>
                <a:cs typeface="阿里巴巴普惠体 Medium" panose="00020600040101010101" pitchFamily="18" charset="-122"/>
                <a:sym typeface="思源黑体 CN Normal" panose="020B0400000000000000" pitchFamily="34" charset="-122"/>
              </a:endParaRPr>
            </a:p>
          </p:txBody>
        </p:sp>
        <p:grpSp>
          <p:nvGrpSpPr>
            <p:cNvPr id="5" name="组合 30">
              <a:extLst>
                <a:ext uri="{FF2B5EF4-FFF2-40B4-BE49-F238E27FC236}">
                  <a16:creationId xmlns:a16="http://schemas.microsoft.com/office/drawing/2014/main" id="{37D799A5-935E-44D1-A5FE-13A3D2244A56}"/>
                </a:ext>
              </a:extLst>
            </p:cNvPr>
            <p:cNvGrpSpPr/>
            <p:nvPr/>
          </p:nvGrpSpPr>
          <p:grpSpPr>
            <a:xfrm>
              <a:off x="860980" y="3583766"/>
              <a:ext cx="100336" cy="114060"/>
              <a:chOff x="860980" y="3583766"/>
              <a:chExt cx="100336" cy="114060"/>
            </a:xfrm>
          </p:grpSpPr>
          <p:sp>
            <p:nvSpPr>
              <p:cNvPr id="32" name="PA-任意多边形 12">
                <a:extLst>
                  <a:ext uri="{FF2B5EF4-FFF2-40B4-BE49-F238E27FC236}">
                    <a16:creationId xmlns:a16="http://schemas.microsoft.com/office/drawing/2014/main" id="{CA1F9811-DE79-476B-945A-3E601FAC2798}"/>
                  </a:ext>
                </a:extLst>
              </p:cNvPr>
              <p:cNvSpPr>
                <a:spLocks noEditPoints="1"/>
              </p:cNvSpPr>
              <p:nvPr>
                <p:custDataLst>
                  <p:tags r:id="rId3"/>
                </p:custDataLst>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400" i="0" u="none" strike="noStrike" kern="1200" cap="none" spc="0" normalizeH="0" baseline="0" noProof="0">
                  <a:ln>
                    <a:noFill/>
                  </a:ln>
                  <a:solidFill>
                    <a:schemeClr val="bg1"/>
                  </a:solidFill>
                  <a:effectLst/>
                  <a:uLnTx/>
                  <a:uFillTx/>
                  <a:latin typeface="思源黑体 CN Normal" panose="020B0400000000000000" pitchFamily="34" charset="-122"/>
                  <a:ea typeface="思源黑体 CN Normal" panose="020B0400000000000000" pitchFamily="34" charset="-122"/>
                  <a:cs typeface="阿里巴巴普惠体 Medium" panose="00020600040101010101" pitchFamily="18" charset="-122"/>
                  <a:sym typeface="思源黑体 CN Normal" panose="020B0400000000000000" pitchFamily="34" charset="-122"/>
                </a:endParaRPr>
              </a:p>
            </p:txBody>
          </p:sp>
          <p:sp>
            <p:nvSpPr>
              <p:cNvPr id="33" name="PA-任意多边形 13">
                <a:extLst>
                  <a:ext uri="{FF2B5EF4-FFF2-40B4-BE49-F238E27FC236}">
                    <a16:creationId xmlns:a16="http://schemas.microsoft.com/office/drawing/2014/main" id="{B0C2C3BC-7E7E-48FA-9062-D4BA3BA958E5}"/>
                  </a:ext>
                </a:extLst>
              </p:cNvPr>
              <p:cNvSpPr>
                <a:spLocks/>
              </p:cNvSpPr>
              <p:nvPr>
                <p:custDataLst>
                  <p:tags r:id="rId4"/>
                </p:custDataLst>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400" i="0" u="none" strike="noStrike" kern="1200" cap="none" spc="0" normalizeH="0" baseline="0" noProof="0">
                  <a:ln>
                    <a:noFill/>
                  </a:ln>
                  <a:solidFill>
                    <a:schemeClr val="bg1"/>
                  </a:solidFill>
                  <a:effectLst/>
                  <a:uLnTx/>
                  <a:uFillTx/>
                  <a:latin typeface="思源黑体 CN Normal" panose="020B0400000000000000" pitchFamily="34" charset="-122"/>
                  <a:ea typeface="思源黑体 CN Normal" panose="020B0400000000000000" pitchFamily="34" charset="-122"/>
                  <a:cs typeface="阿里巴巴普惠体 Medium" panose="00020600040101010101" pitchFamily="18" charset="-122"/>
                  <a:sym typeface="思源黑体 CN Normal" panose="020B0400000000000000" pitchFamily="34" charset="-122"/>
                </a:endParaRPr>
              </a:p>
            </p:txBody>
          </p:sp>
        </p:grpSp>
      </p:grpSp>
      <p:sp>
        <p:nvSpPr>
          <p:cNvPr id="6" name="文本框 5">
            <a:extLst>
              <a:ext uri="{FF2B5EF4-FFF2-40B4-BE49-F238E27FC236}">
                <a16:creationId xmlns:a16="http://schemas.microsoft.com/office/drawing/2014/main" id="{88E1F3EE-9C1D-03C5-4FD5-EC7FCBDD000A}"/>
              </a:ext>
            </a:extLst>
          </p:cNvPr>
          <p:cNvSpPr txBox="1"/>
          <p:nvPr/>
        </p:nvSpPr>
        <p:spPr>
          <a:xfrm>
            <a:off x="3255670" y="5125902"/>
            <a:ext cx="6747104" cy="637675"/>
          </a:xfrm>
          <a:prstGeom prst="rect">
            <a:avLst/>
          </a:prstGeom>
        </p:spPr>
        <p:txBody>
          <a:bodyPr wrap="square">
            <a:spAutoFit/>
          </a:bodyPr>
          <a:lstStyle>
            <a:defPPr>
              <a:defRPr lang="zh-CN"/>
            </a:defPPr>
            <a:lvl1pPr lvl="0" algn="ctr">
              <a:lnSpc>
                <a:spcPct val="75000"/>
              </a:lnSpc>
              <a:defRPr sz="620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atin typeface="字魂35号-经典雅黑" panose="02000000000000000000" pitchFamily="2" charset="-122"/>
                <a:ea typeface="字魂35号-经典雅黑" panose="02000000000000000000" pitchFamily="2" charset="-122"/>
              </a:defRPr>
            </a:lvl1pPr>
          </a:lstStyle>
          <a:p>
            <a:pPr algn="l">
              <a:lnSpc>
                <a:spcPct val="150000"/>
              </a:lnSpc>
              <a:defRPr/>
            </a:pPr>
            <a:r>
              <a:rPr lang="zh-CN" altLang="en-US" sz="2800" b="1" dirty="0">
                <a:ln w="12700">
                  <a:noFill/>
                </a:ln>
                <a:gradFill>
                  <a:gsLst>
                    <a:gs pos="0">
                      <a:schemeClr val="accent1">
                        <a:lumMod val="5000"/>
                        <a:lumOff val="95000"/>
                      </a:schemeClr>
                    </a:gs>
                    <a:gs pos="50000">
                      <a:srgbClr val="FDF394"/>
                    </a:gs>
                    <a:gs pos="100000">
                      <a:schemeClr val="bg1"/>
                    </a:gs>
                  </a:gsLst>
                  <a:lin ang="5400000" scaled="1"/>
                </a:gradFill>
                <a:effectLst>
                  <a:glow rad="127000">
                    <a:srgbClr val="FDF394">
                      <a:alpha val="15000"/>
                    </a:srgbClr>
                  </a:glow>
                  <a:outerShdw blurRad="571500" dist="228600" dir="2700000" algn="tl" rotWithShape="0">
                    <a:prstClr val="black">
                      <a:alpha val="40000"/>
                    </a:prstClr>
                  </a:outerShdw>
                </a:effectLst>
                <a:latin typeface="楷体" panose="02010609060101010101" pitchFamily="49" charset="-122"/>
                <a:ea typeface="楷体" panose="02010609060101010101" pitchFamily="49" charset="-122"/>
              </a:rPr>
              <a:t>  北京实验学校附属中学   徐元红</a:t>
            </a:r>
          </a:p>
        </p:txBody>
      </p:sp>
    </p:spTree>
    <p:extLst>
      <p:ext uri="{BB962C8B-B14F-4D97-AF65-F5344CB8AC3E}">
        <p14:creationId xmlns:p14="http://schemas.microsoft.com/office/powerpoint/2010/main" val="1505210752"/>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extLst>
              <a:ext uri="{FF2B5EF4-FFF2-40B4-BE49-F238E27FC236}">
                <a16:creationId xmlns:a16="http://schemas.microsoft.com/office/drawing/2014/main" id="{2C787504-0754-1249-9BB6-74FD322E3B10}"/>
              </a:ext>
            </a:extLst>
          </p:cNvPr>
          <p:cNvSpPr/>
          <p:nvPr/>
        </p:nvSpPr>
        <p:spPr>
          <a:xfrm>
            <a:off x="206476" y="928048"/>
            <a:ext cx="8185355" cy="2670558"/>
          </a:xfrm>
          <a:prstGeom prst="roundRect">
            <a:avLst>
              <a:gd name="adj" fmla="val 71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6" name="图片 27"/>
          <p:cNvPicPr>
            <a:picLocks noChangeAspect="1" noChangeArrowheads="1"/>
          </p:cNvPicPr>
          <p:nvPr/>
        </p:nvPicPr>
        <p:blipFill>
          <a:blip r:embed="rId2" cstate="print"/>
          <a:srcRect/>
          <a:stretch>
            <a:fillRect/>
          </a:stretch>
        </p:blipFill>
        <p:spPr bwMode="auto">
          <a:xfrm>
            <a:off x="57150" y="83672"/>
            <a:ext cx="625332" cy="648321"/>
          </a:xfrm>
          <a:prstGeom prst="rect">
            <a:avLst/>
          </a:prstGeom>
          <a:noFill/>
          <a:ln w="9525">
            <a:noFill/>
            <a:miter lim="800000"/>
            <a:headEnd/>
            <a:tailEnd/>
          </a:ln>
        </p:spPr>
      </p:pic>
      <p:cxnSp>
        <p:nvCxnSpPr>
          <p:cNvPr id="7" name="直接连接符 6"/>
          <p:cNvCxnSpPr>
            <a:cxnSpLocks/>
          </p:cNvCxnSpPr>
          <p:nvPr/>
        </p:nvCxnSpPr>
        <p:spPr bwMode="auto">
          <a:xfrm flipV="1">
            <a:off x="0" y="791570"/>
            <a:ext cx="12192000" cy="18055"/>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2" name="ïṣḷîdé"/>
          <p:cNvGrpSpPr/>
          <p:nvPr/>
        </p:nvGrpSpPr>
        <p:grpSpPr>
          <a:xfrm>
            <a:off x="353961" y="1002890"/>
            <a:ext cx="7780106" cy="2477289"/>
            <a:chOff x="669924" y="4021946"/>
            <a:chExt cx="2560714" cy="2660108"/>
          </a:xfrm>
        </p:grpSpPr>
        <p:sp>
          <p:nvSpPr>
            <p:cNvPr id="5" name="íśļíďê"/>
            <p:cNvSpPr/>
            <p:nvPr/>
          </p:nvSpPr>
          <p:spPr bwMode="auto">
            <a:xfrm>
              <a:off x="669924" y="4238740"/>
              <a:ext cx="2560714" cy="2443314"/>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wrap="square" rtlCol="0" anchor="t"/>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8" name="í$ḻîḑé"/>
            <p:cNvSpPr/>
            <p:nvPr/>
          </p:nvSpPr>
          <p:spPr bwMode="auto">
            <a:xfrm>
              <a:off x="861148" y="4021946"/>
              <a:ext cx="2115521" cy="545238"/>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z="1600" b="1" dirty="0">
                <a:solidFill>
                  <a:schemeClr val="bg1"/>
                </a:solidFill>
                <a:cs typeface="+mn-ea"/>
                <a:sym typeface="+mn-lt"/>
              </a:endParaRPr>
            </a:p>
          </p:txBody>
        </p:sp>
      </p:grpSp>
      <p:sp>
        <p:nvSpPr>
          <p:cNvPr id="18" name="矩形 17"/>
          <p:cNvSpPr/>
          <p:nvPr/>
        </p:nvSpPr>
        <p:spPr>
          <a:xfrm>
            <a:off x="3478759" y="909609"/>
            <a:ext cx="2242296" cy="559769"/>
          </a:xfrm>
          <a:prstGeom prst="rect">
            <a:avLst/>
          </a:prstGeom>
        </p:spPr>
        <p:txBody>
          <a:bodyPr wrap="square">
            <a:spAutoFit/>
          </a:bodyPr>
          <a:lstStyle/>
          <a:p>
            <a:pPr lvl="0" algn="l">
              <a:lnSpc>
                <a:spcPct val="150000"/>
              </a:lnSpc>
              <a:defRPr/>
            </a:pPr>
            <a:r>
              <a:rPr lang="zh-CN" altLang="en-US" sz="2400" b="1" dirty="0">
                <a:solidFill>
                  <a:schemeClr val="bg1"/>
                </a:solidFill>
                <a:latin typeface="黑体" pitchFamily="49" charset="-122"/>
                <a:ea typeface="黑体" pitchFamily="49" charset="-122"/>
                <a:cs typeface="+mn-ea"/>
                <a:sym typeface="+mn-lt"/>
              </a:rPr>
              <a:t>日本投降</a:t>
            </a:r>
            <a:endParaRPr lang="en-US" altLang="zh-CN" sz="2400" b="1" dirty="0">
              <a:solidFill>
                <a:schemeClr val="bg1"/>
              </a:solidFill>
              <a:latin typeface="黑体" pitchFamily="49" charset="-122"/>
              <a:ea typeface="黑体" pitchFamily="49" charset="-122"/>
              <a:cs typeface="+mn-ea"/>
              <a:sym typeface="+mn-lt"/>
            </a:endParaRPr>
          </a:p>
        </p:txBody>
      </p:sp>
      <p:sp>
        <p:nvSpPr>
          <p:cNvPr id="25" name="内容占位符 2"/>
          <p:cNvSpPr txBox="1"/>
          <p:nvPr/>
        </p:nvSpPr>
        <p:spPr>
          <a:xfrm>
            <a:off x="575188" y="1554677"/>
            <a:ext cx="7492179" cy="1960547"/>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en-US" altLang="zh-CN" sz="2000" dirty="0"/>
              <a:t>1945</a:t>
            </a:r>
            <a:r>
              <a:rPr lang="zh-CN" altLang="zh-CN" sz="2000" dirty="0"/>
              <a:t>年，中国抗日战争进入全面反攻阶段，</a:t>
            </a:r>
            <a:r>
              <a:rPr lang="en-US" altLang="zh-CN" sz="2000" dirty="0"/>
              <a:t>8</a:t>
            </a:r>
            <a:r>
              <a:rPr lang="zh-CN" altLang="zh-CN" sz="2000" dirty="0"/>
              <a:t>月</a:t>
            </a:r>
            <a:r>
              <a:rPr lang="en-US" altLang="zh-CN" sz="2000" dirty="0"/>
              <a:t>15</a:t>
            </a:r>
            <a:r>
              <a:rPr lang="zh-CN" altLang="zh-CN" sz="2000" dirty="0"/>
              <a:t>日，日本天皇裕仁以广播形式发布《终战诏书》。日本无条件投降。</a:t>
            </a:r>
            <a:r>
              <a:rPr lang="en-US" altLang="zh-CN" sz="2000" dirty="0"/>
              <a:t>9</a:t>
            </a:r>
            <a:r>
              <a:rPr lang="zh-CN" altLang="zh-CN" sz="2000" dirty="0"/>
              <a:t>月</a:t>
            </a:r>
            <a:r>
              <a:rPr lang="en-US" altLang="zh-CN" sz="2000" dirty="0"/>
              <a:t>2</a:t>
            </a:r>
            <a:r>
              <a:rPr lang="zh-CN" altLang="zh-CN" sz="2000" dirty="0"/>
              <a:t>日，日本代表在投降书上签字。侵华日军</a:t>
            </a:r>
            <a:r>
              <a:rPr lang="en-US" altLang="zh-CN" sz="2000" dirty="0"/>
              <a:t>128</a:t>
            </a:r>
            <a:r>
              <a:rPr lang="zh-CN" altLang="zh-CN" sz="2000" dirty="0"/>
              <a:t>万人向中国投降。至此，中国抗日战争胜利结束，世界反法西斯战争也胜利结束。</a:t>
            </a:r>
          </a:p>
        </p:txBody>
      </p:sp>
      <p:sp>
        <p:nvSpPr>
          <p:cNvPr id="12" name="圆角矩形 11"/>
          <p:cNvSpPr/>
          <p:nvPr/>
        </p:nvSpPr>
        <p:spPr>
          <a:xfrm>
            <a:off x="8642555" y="1062765"/>
            <a:ext cx="3303639" cy="5456022"/>
          </a:xfrm>
          <a:prstGeom prst="roundRect">
            <a:avLst/>
          </a:prstGeom>
          <a:solidFill>
            <a:schemeClr val="bg1"/>
          </a:solidFill>
        </p:spPr>
        <p:style>
          <a:lnRef idx="1">
            <a:schemeClr val="accent4"/>
          </a:lnRef>
          <a:fillRef idx="2">
            <a:schemeClr val="accent4"/>
          </a:fillRef>
          <a:effectRef idx="1">
            <a:schemeClr val="accent4"/>
          </a:effectRef>
          <a:fontRef idx="minor">
            <a:schemeClr val="dk1"/>
          </a:fontRef>
        </p:style>
        <p:txBody>
          <a:bodyPr rtlCol="0" anchor="ctr"/>
          <a:lstStyle/>
          <a:p>
            <a:pPr algn="ctr">
              <a:lnSpc>
                <a:spcPct val="150000"/>
              </a:lnSpc>
            </a:pPr>
            <a:r>
              <a:rPr lang="en-US" altLang="zh-CN" sz="2400" dirty="0">
                <a:solidFill>
                  <a:srgbClr val="C00000"/>
                </a:solidFill>
                <a:latin typeface="黑体" pitchFamily="49" charset="-122"/>
                <a:ea typeface="黑体" pitchFamily="49" charset="-122"/>
              </a:rPr>
              <a:t>  </a:t>
            </a:r>
            <a:r>
              <a:rPr lang="zh-CN" altLang="zh-CN" sz="2400" dirty="0">
                <a:solidFill>
                  <a:srgbClr val="C00000"/>
                </a:solidFill>
                <a:latin typeface="黑体" pitchFamily="49" charset="-122"/>
                <a:ea typeface="黑体" pitchFamily="49" charset="-122"/>
              </a:rPr>
              <a:t>艰苦卓绝的</a:t>
            </a:r>
            <a:r>
              <a:rPr lang="en-US" altLang="zh-CN" sz="2400" dirty="0">
                <a:solidFill>
                  <a:srgbClr val="C00000"/>
                </a:solidFill>
                <a:latin typeface="黑体" pitchFamily="49" charset="-122"/>
                <a:ea typeface="黑体" pitchFamily="49" charset="-122"/>
              </a:rPr>
              <a:t>14</a:t>
            </a:r>
            <a:r>
              <a:rPr lang="zh-CN" altLang="zh-CN" sz="2400" dirty="0">
                <a:solidFill>
                  <a:srgbClr val="C00000"/>
                </a:solidFill>
                <a:latin typeface="黑体" pitchFamily="49" charset="-122"/>
                <a:ea typeface="黑体" pitchFamily="49" charset="-122"/>
              </a:rPr>
              <a:t>年抗战，中华民族付出了巨大的牺性，才赢得最后的胜利，回望抗战历史，可以说，一寸山河</a:t>
            </a:r>
            <a:r>
              <a:rPr lang="zh-CN" altLang="en-US" sz="2400" dirty="0">
                <a:solidFill>
                  <a:srgbClr val="C00000"/>
                </a:solidFill>
                <a:latin typeface="黑体" pitchFamily="49" charset="-122"/>
                <a:ea typeface="黑体" pitchFamily="49" charset="-122"/>
              </a:rPr>
              <a:t>一寸</a:t>
            </a:r>
            <a:r>
              <a:rPr lang="zh-CN" altLang="zh-CN" sz="2400" dirty="0">
                <a:solidFill>
                  <a:srgbClr val="C00000"/>
                </a:solidFill>
                <a:latin typeface="黑体" pitchFamily="49" charset="-122"/>
                <a:ea typeface="黑体" pitchFamily="49" charset="-122"/>
              </a:rPr>
              <a:t>血，每一寸土地都凝聚了抗战军人守土有责、浴血拼杀的忠诚。</a:t>
            </a:r>
          </a:p>
        </p:txBody>
      </p:sp>
      <p:pic>
        <p:nvPicPr>
          <p:cNvPr id="13" name="图片 12" descr="t01b091a948fc882d0e.jpg"/>
          <p:cNvPicPr>
            <a:picLocks noChangeAspect="1"/>
          </p:cNvPicPr>
          <p:nvPr/>
        </p:nvPicPr>
        <p:blipFill>
          <a:blip r:embed="rId3" cstate="print"/>
          <a:srcRect t="23234"/>
          <a:stretch>
            <a:fillRect/>
          </a:stretch>
        </p:blipFill>
        <p:spPr>
          <a:xfrm>
            <a:off x="191729" y="3834581"/>
            <a:ext cx="8170605" cy="2787444"/>
          </a:xfrm>
          <a:prstGeom prst="rect">
            <a:avLst/>
          </a:prstGeom>
          <a:ln w="38100">
            <a:solidFill>
              <a:schemeClr val="bg1"/>
            </a:solidFill>
          </a:ln>
        </p:spPr>
      </p:pic>
      <p:sp>
        <p:nvSpPr>
          <p:cNvPr id="14"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信仰坚如铁 </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 抗日战争胜利</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7"/>
          <p:cNvPicPr>
            <a:picLocks noChangeAspect="1" noChangeArrowheads="1"/>
          </p:cNvPicPr>
          <p:nvPr/>
        </p:nvPicPr>
        <p:blipFill>
          <a:blip r:embed="rId2" cstate="print"/>
          <a:srcRect/>
          <a:stretch>
            <a:fillRect/>
          </a:stretch>
        </p:blipFill>
        <p:spPr bwMode="auto">
          <a:xfrm>
            <a:off x="57150" y="83672"/>
            <a:ext cx="625332" cy="648321"/>
          </a:xfrm>
          <a:prstGeom prst="rect">
            <a:avLst/>
          </a:prstGeom>
          <a:noFill/>
          <a:ln w="9525">
            <a:noFill/>
            <a:miter lim="800000"/>
            <a:headEnd/>
            <a:tailEnd/>
          </a:ln>
        </p:spPr>
      </p:pic>
      <p:cxnSp>
        <p:nvCxnSpPr>
          <p:cNvPr id="7" name="直接连接符 6"/>
          <p:cNvCxnSpPr>
            <a:cxnSpLocks/>
          </p:cNvCxnSpPr>
          <p:nvPr/>
        </p:nvCxnSpPr>
        <p:spPr bwMode="auto">
          <a:xfrm flipV="1">
            <a:off x="0" y="791570"/>
            <a:ext cx="12192000" cy="18055"/>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12" name="对角圆角矩形 11"/>
          <p:cNvSpPr/>
          <p:nvPr/>
        </p:nvSpPr>
        <p:spPr>
          <a:xfrm>
            <a:off x="412955" y="4955458"/>
            <a:ext cx="11415252" cy="1617482"/>
          </a:xfrm>
          <a:prstGeom prst="round2DiagRect">
            <a:avLst/>
          </a:prstGeom>
          <a:solidFill>
            <a:schemeClr val="bg1"/>
          </a:solidFill>
        </p:spPr>
        <p:style>
          <a:lnRef idx="1">
            <a:schemeClr val="accent4"/>
          </a:lnRef>
          <a:fillRef idx="2">
            <a:schemeClr val="accent4"/>
          </a:fillRef>
          <a:effectRef idx="1">
            <a:schemeClr val="accent4"/>
          </a:effectRef>
          <a:fontRef idx="minor">
            <a:schemeClr val="dk1"/>
          </a:fontRef>
        </p:style>
        <p:txBody>
          <a:bodyPr rtlCol="0" anchor="ctr"/>
          <a:lstStyle/>
          <a:p>
            <a:pPr>
              <a:lnSpc>
                <a:spcPct val="150000"/>
              </a:lnSpc>
            </a:pPr>
            <a:r>
              <a:rPr lang="en-US" altLang="zh-CN" sz="2800" dirty="0">
                <a:latin typeface="黑体" pitchFamily="49" charset="-122"/>
                <a:ea typeface="黑体" pitchFamily="49" charset="-122"/>
              </a:rPr>
              <a:t>   </a:t>
            </a:r>
            <a:r>
              <a:rPr lang="zh-CN" altLang="zh-CN" sz="2800" dirty="0">
                <a:latin typeface="黑体" pitchFamily="49" charset="-122"/>
                <a:ea typeface="黑体" pitchFamily="49" charset="-122"/>
              </a:rPr>
              <a:t>就在</a:t>
            </a:r>
            <a:r>
              <a:rPr lang="zh-CN" altLang="en-US" sz="2800" dirty="0">
                <a:latin typeface="黑体" pitchFamily="49" charset="-122"/>
                <a:ea typeface="黑体" pitchFamily="49" charset="-122"/>
              </a:rPr>
              <a:t>中国</a:t>
            </a:r>
            <a:r>
              <a:rPr lang="zh-CN" altLang="zh-CN" sz="2800" dirty="0">
                <a:latin typeface="黑体" pitchFamily="49" charset="-122"/>
                <a:ea typeface="黑体" pitchFamily="49" charset="-122"/>
              </a:rPr>
              <a:t>人民为抗日战争胜利而庆祝的时刻，国民党撕毁停战协定和政</a:t>
            </a:r>
            <a:r>
              <a:rPr lang="zh-CN" altLang="en-US" sz="2800" dirty="0">
                <a:latin typeface="黑体" pitchFamily="49" charset="-122"/>
                <a:ea typeface="黑体" pitchFamily="49" charset="-122"/>
              </a:rPr>
              <a:t>治</a:t>
            </a:r>
            <a:r>
              <a:rPr lang="zh-CN" altLang="zh-CN" sz="2800" dirty="0">
                <a:latin typeface="黑体" pitchFamily="49" charset="-122"/>
                <a:ea typeface="黑体" pitchFamily="49" charset="-122"/>
              </a:rPr>
              <a:t>协议，以</a:t>
            </a:r>
            <a:r>
              <a:rPr lang="en-US" altLang="zh-CN" sz="2800" dirty="0">
                <a:latin typeface="黑体" pitchFamily="49" charset="-122"/>
                <a:ea typeface="黑体" pitchFamily="49" charset="-122"/>
              </a:rPr>
              <a:t>22</a:t>
            </a:r>
            <a:r>
              <a:rPr lang="zh-CN" altLang="zh-CN" sz="2800" dirty="0">
                <a:latin typeface="黑体" pitchFamily="49" charset="-122"/>
                <a:ea typeface="黑体" pitchFamily="49" charset="-122"/>
              </a:rPr>
              <a:t>万人悍然进攻中原解放区，全面内战由此爆发。</a:t>
            </a:r>
            <a:endParaRPr lang="zh-CN" altLang="zh-CN" sz="2800" dirty="0">
              <a:solidFill>
                <a:srgbClr val="C00000"/>
              </a:solidFill>
              <a:latin typeface="黑体" pitchFamily="49" charset="-122"/>
              <a:ea typeface="黑体" pitchFamily="49" charset="-122"/>
            </a:endParaRPr>
          </a:p>
        </p:txBody>
      </p:sp>
      <p:pic>
        <p:nvPicPr>
          <p:cNvPr id="15" name="图片 14" descr="微信截图_20210830130825.png"/>
          <p:cNvPicPr>
            <a:picLocks noChangeAspect="1"/>
          </p:cNvPicPr>
          <p:nvPr/>
        </p:nvPicPr>
        <p:blipFill>
          <a:blip r:embed="rId3" cstate="print"/>
          <a:stretch>
            <a:fillRect/>
          </a:stretch>
        </p:blipFill>
        <p:spPr>
          <a:xfrm>
            <a:off x="392701" y="1113688"/>
            <a:ext cx="5521401" cy="354680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6" name="图片 15" descr="微信截图_20210830130918.png"/>
          <p:cNvPicPr>
            <a:picLocks noChangeAspect="1"/>
          </p:cNvPicPr>
          <p:nvPr/>
        </p:nvPicPr>
        <p:blipFill>
          <a:blip r:embed="rId4" cstate="print"/>
          <a:stretch>
            <a:fillRect/>
          </a:stretch>
        </p:blipFill>
        <p:spPr>
          <a:xfrm>
            <a:off x="6268065" y="1114712"/>
            <a:ext cx="5515897" cy="353545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8"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信仰坚如铁 </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 解放战争</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2C787504-0754-1249-9BB6-74FD322E3B10}"/>
              </a:ext>
            </a:extLst>
          </p:cNvPr>
          <p:cNvSpPr/>
          <p:nvPr/>
        </p:nvSpPr>
        <p:spPr>
          <a:xfrm>
            <a:off x="191730" y="899652"/>
            <a:ext cx="6017342" cy="5781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6" name="图片 27"/>
          <p:cNvPicPr>
            <a:picLocks noChangeAspect="1" noChangeArrowheads="1"/>
          </p:cNvPicPr>
          <p:nvPr/>
        </p:nvPicPr>
        <p:blipFill>
          <a:blip r:embed="rId2" cstate="print"/>
          <a:srcRect/>
          <a:stretch>
            <a:fillRect/>
          </a:stretch>
        </p:blipFill>
        <p:spPr bwMode="auto">
          <a:xfrm>
            <a:off x="57150" y="83672"/>
            <a:ext cx="625332" cy="648321"/>
          </a:xfrm>
          <a:prstGeom prst="rect">
            <a:avLst/>
          </a:prstGeom>
          <a:noFill/>
          <a:ln w="9525">
            <a:noFill/>
            <a:miter lim="800000"/>
            <a:headEnd/>
            <a:tailEnd/>
          </a:ln>
        </p:spPr>
      </p:pic>
      <p:cxnSp>
        <p:nvCxnSpPr>
          <p:cNvPr id="7" name="直接连接符 6"/>
          <p:cNvCxnSpPr>
            <a:cxnSpLocks/>
          </p:cNvCxnSpPr>
          <p:nvPr/>
        </p:nvCxnSpPr>
        <p:spPr bwMode="auto">
          <a:xfrm flipV="1">
            <a:off x="0" y="791570"/>
            <a:ext cx="12192000" cy="18055"/>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5" name="íśļíďê"/>
          <p:cNvSpPr/>
          <p:nvPr/>
        </p:nvSpPr>
        <p:spPr bwMode="auto">
          <a:xfrm>
            <a:off x="368710" y="1127699"/>
            <a:ext cx="5648631" cy="5376339"/>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wrap="square" rtlCol="0" anchor="t"/>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25" name="内容占位符 2"/>
          <p:cNvSpPr txBox="1"/>
          <p:nvPr/>
        </p:nvSpPr>
        <p:spPr>
          <a:xfrm>
            <a:off x="513992" y="1445344"/>
            <a:ext cx="5400112" cy="4719484"/>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spcBef>
                <a:spcPts val="0"/>
              </a:spcBef>
              <a:buNone/>
            </a:pPr>
            <a:r>
              <a:rPr lang="en-US" altLang="zh-CN" sz="2000" dirty="0"/>
              <a:t>    1948</a:t>
            </a:r>
            <a:r>
              <a:rPr lang="zh-CN" altLang="zh-CN" sz="2000" dirty="0"/>
              <a:t>年</a:t>
            </a:r>
            <a:r>
              <a:rPr lang="en-US" altLang="zh-CN" sz="2000" dirty="0"/>
              <a:t>9</a:t>
            </a:r>
            <a:r>
              <a:rPr lang="zh-CN" altLang="zh-CN" sz="2000" dirty="0"/>
              <a:t>月</a:t>
            </a:r>
            <a:r>
              <a:rPr lang="en-US" altLang="zh-CN" sz="2000" dirty="0"/>
              <a:t>-11</a:t>
            </a:r>
            <a:r>
              <a:rPr lang="zh-CN" altLang="zh-CN" sz="2000" dirty="0"/>
              <a:t>月，林彪、罗荣桓率东北野战军主力和地方武装进行辽沈战役，歼敌</a:t>
            </a:r>
            <a:r>
              <a:rPr lang="en-US" altLang="zh-CN" sz="2000" dirty="0"/>
              <a:t>47</a:t>
            </a:r>
            <a:r>
              <a:rPr lang="zh-CN" altLang="zh-CN" sz="2000" dirty="0"/>
              <a:t>万，解放东北全境。 </a:t>
            </a:r>
            <a:r>
              <a:rPr lang="en-US" altLang="zh-CN" sz="2000" dirty="0"/>
              <a:t>11</a:t>
            </a:r>
            <a:r>
              <a:rPr lang="zh-CN" altLang="zh-CN" sz="2000" dirty="0"/>
              <a:t>月，刘伯承，陈毅，邓小平率华东野战军和中原野战军及部分地方武装进行淮海战役，歼敌</a:t>
            </a:r>
            <a:r>
              <a:rPr lang="en-US" altLang="zh-CN" sz="2000" dirty="0"/>
              <a:t>55</a:t>
            </a:r>
            <a:r>
              <a:rPr lang="zh-CN" altLang="zh-CN" sz="2000" dirty="0"/>
              <a:t>万，长江中下游以北广大地区解放。</a:t>
            </a:r>
            <a:r>
              <a:rPr lang="en-US" altLang="zh-CN" sz="2000" dirty="0"/>
              <a:t>11</a:t>
            </a:r>
            <a:r>
              <a:rPr lang="zh-CN" altLang="zh-CN" sz="2000" dirty="0"/>
              <a:t>月，林彪、罗荣桓、聂荣臻等率东北野战军和华北军区第二、第三兵团以及华北、东北军区地方部队进行平津战役。华北全境基本解放。</a:t>
            </a:r>
            <a:r>
              <a:rPr lang="en-US" altLang="zh-CN" sz="2000" dirty="0"/>
              <a:t>1949</a:t>
            </a:r>
            <a:r>
              <a:rPr lang="zh-CN" altLang="zh-CN" sz="2000" dirty="0"/>
              <a:t>年</a:t>
            </a:r>
            <a:r>
              <a:rPr lang="en-US" altLang="zh-CN" sz="2000" dirty="0"/>
              <a:t>1</a:t>
            </a:r>
            <a:r>
              <a:rPr lang="zh-CN" altLang="zh-CN" sz="2000" dirty="0"/>
              <a:t>月</a:t>
            </a:r>
            <a:r>
              <a:rPr lang="en-US" altLang="zh-CN" sz="2000" dirty="0"/>
              <a:t>31</a:t>
            </a:r>
            <a:r>
              <a:rPr lang="zh-CN" altLang="zh-CN" sz="2000" dirty="0"/>
              <a:t>日北平和平解放。</a:t>
            </a:r>
          </a:p>
          <a:p>
            <a:pPr indent="0">
              <a:lnSpc>
                <a:spcPct val="150000"/>
              </a:lnSpc>
              <a:spcBef>
                <a:spcPts val="0"/>
              </a:spcBef>
              <a:buNone/>
            </a:pPr>
            <a:endParaRPr lang="zh-CN" altLang="zh-CN" sz="2000" dirty="0"/>
          </a:p>
        </p:txBody>
      </p:sp>
      <p:sp>
        <p:nvSpPr>
          <p:cNvPr id="10"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信仰坚如铁 </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 解放战争（三大战役）</a:t>
            </a:r>
          </a:p>
        </p:txBody>
      </p:sp>
      <p:pic>
        <p:nvPicPr>
          <p:cNvPr id="31746" name="Picture 2" descr="https://5b0988e595225.cdn.sohucs.com/q_70,c_zoom,w_640/images/20190909/b796936ef8834204b84efa8e3e506d6c.jpeg"/>
          <p:cNvPicPr>
            <a:picLocks noChangeAspect="1" noChangeArrowheads="1"/>
          </p:cNvPicPr>
          <p:nvPr/>
        </p:nvPicPr>
        <p:blipFill>
          <a:blip r:embed="rId3" cstate="print"/>
          <a:srcRect/>
          <a:stretch>
            <a:fillRect/>
          </a:stretch>
        </p:blipFill>
        <p:spPr bwMode="auto">
          <a:xfrm>
            <a:off x="6592529" y="935297"/>
            <a:ext cx="5366058" cy="5745722"/>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7"/>
          <p:cNvPicPr>
            <a:picLocks noChangeAspect="1" noChangeArrowheads="1"/>
          </p:cNvPicPr>
          <p:nvPr/>
        </p:nvPicPr>
        <p:blipFill>
          <a:blip r:embed="rId2" cstate="print"/>
          <a:srcRect/>
          <a:stretch>
            <a:fillRect/>
          </a:stretch>
        </p:blipFill>
        <p:spPr bwMode="auto">
          <a:xfrm>
            <a:off x="57150" y="83672"/>
            <a:ext cx="625332" cy="648321"/>
          </a:xfrm>
          <a:prstGeom prst="rect">
            <a:avLst/>
          </a:prstGeom>
          <a:noFill/>
          <a:ln w="9525">
            <a:noFill/>
            <a:miter lim="800000"/>
            <a:headEnd/>
            <a:tailEnd/>
          </a:ln>
        </p:spPr>
      </p:pic>
      <p:cxnSp>
        <p:nvCxnSpPr>
          <p:cNvPr id="7" name="直接连接符 6"/>
          <p:cNvCxnSpPr>
            <a:cxnSpLocks/>
          </p:cNvCxnSpPr>
          <p:nvPr/>
        </p:nvCxnSpPr>
        <p:spPr bwMode="auto">
          <a:xfrm flipV="1">
            <a:off x="0" y="791570"/>
            <a:ext cx="12192000" cy="18055"/>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235975" y="943897"/>
            <a:ext cx="11710220" cy="1917289"/>
          </a:xfrm>
          <a:prstGeom prst="roundRect">
            <a:avLst/>
          </a:prstGeom>
          <a:solidFill>
            <a:schemeClr val="bg1"/>
          </a:solidFill>
        </p:spPr>
        <p:style>
          <a:lnRef idx="1">
            <a:schemeClr val="accent4"/>
          </a:lnRef>
          <a:fillRef idx="2">
            <a:schemeClr val="accent4"/>
          </a:fillRef>
          <a:effectRef idx="1">
            <a:schemeClr val="accent4"/>
          </a:effectRef>
          <a:fontRef idx="minor">
            <a:schemeClr val="dk1"/>
          </a:fontRef>
        </p:style>
        <p:txBody>
          <a:bodyPr rtlCol="0" anchor="ctr"/>
          <a:lstStyle/>
          <a:p>
            <a:pPr>
              <a:lnSpc>
                <a:spcPct val="150000"/>
              </a:lnSpc>
            </a:pPr>
            <a:r>
              <a:rPr lang="en-US" altLang="zh-CN" sz="2000" dirty="0"/>
              <a:t>   </a:t>
            </a:r>
          </a:p>
          <a:p>
            <a:pPr>
              <a:lnSpc>
                <a:spcPct val="150000"/>
              </a:lnSpc>
            </a:pPr>
            <a:r>
              <a:rPr lang="en-US" altLang="zh-CN" sz="2000" dirty="0"/>
              <a:t>    </a:t>
            </a:r>
            <a:r>
              <a:rPr lang="zh-CN" altLang="en-US" dirty="0"/>
              <a:t>三大战役后，</a:t>
            </a:r>
            <a:r>
              <a:rPr lang="zh-CN" altLang="zh-CN" dirty="0"/>
              <a:t>发起渡江战役。百万雄师强渡长江。</a:t>
            </a:r>
            <a:r>
              <a:rPr lang="en-US" altLang="zh-CN" dirty="0"/>
              <a:t>23</a:t>
            </a:r>
            <a:r>
              <a:rPr lang="zh-CN" altLang="zh-CN" dirty="0"/>
              <a:t>日解放南京，延续</a:t>
            </a:r>
            <a:r>
              <a:rPr lang="en-US" altLang="zh-CN" dirty="0"/>
              <a:t>22</a:t>
            </a:r>
            <a:r>
              <a:rPr lang="zh-CN" altLang="zh-CN" dirty="0"/>
              <a:t>年的国民党统治宣告覆灭。</a:t>
            </a:r>
            <a:endParaRPr lang="en-US" altLang="zh-CN" dirty="0"/>
          </a:p>
          <a:p>
            <a:pPr>
              <a:lnSpc>
                <a:spcPct val="150000"/>
              </a:lnSpc>
            </a:pPr>
            <a:r>
              <a:rPr lang="zh-CN" altLang="en-US" dirty="0"/>
              <a:t>    我们知道，多数人因看见而相信，少数人因相信而看见，真正的领袖，真正的领导者就是这样的少数人，他们内心有信仰，有远景，有梦想，他们就敢实现这个梦想，共产党人最厉害的就是因相信而看见，他们坚信，所以他们最终看见。杨靖宇将军是这样的人，无数革命先烈也都是这样的人，都是因为坚持心中的信仰</a:t>
            </a:r>
            <a:r>
              <a:rPr lang="en-US" altLang="zh-CN" dirty="0"/>
              <a:t>….</a:t>
            </a:r>
            <a:endParaRPr lang="zh-CN" altLang="zh-CN" dirty="0"/>
          </a:p>
          <a:p>
            <a:pPr>
              <a:lnSpc>
                <a:spcPct val="150000"/>
              </a:lnSpc>
            </a:pPr>
            <a:endParaRPr lang="zh-CN" altLang="zh-CN" sz="2000" dirty="0">
              <a:solidFill>
                <a:srgbClr val="C00000"/>
              </a:solidFill>
              <a:latin typeface="Adobe 黑体 Std R" pitchFamily="34" charset="-122"/>
              <a:ea typeface="Adobe 黑体 Std R" pitchFamily="34" charset="-122"/>
            </a:endParaRPr>
          </a:p>
        </p:txBody>
      </p:sp>
      <p:sp>
        <p:nvSpPr>
          <p:cNvPr id="10"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信仰坚如铁 </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 解放战争胜利</a:t>
            </a:r>
          </a:p>
        </p:txBody>
      </p:sp>
      <p:pic>
        <p:nvPicPr>
          <p:cNvPr id="30722" name="Picture 2" descr="https://img.doc.docsou.com/pic/ebb96570dd3cc0336653d12f8e07ae5c09e40d48/1-810-jpg_6-1080-0-0-1080.jpg"/>
          <p:cNvPicPr>
            <a:picLocks noChangeAspect="1" noChangeArrowheads="1"/>
          </p:cNvPicPr>
          <p:nvPr/>
        </p:nvPicPr>
        <p:blipFill>
          <a:blip r:embed="rId3" cstate="print"/>
          <a:srcRect/>
          <a:stretch>
            <a:fillRect/>
          </a:stretch>
        </p:blipFill>
        <p:spPr bwMode="auto">
          <a:xfrm>
            <a:off x="235973" y="3059753"/>
            <a:ext cx="5707627" cy="3538965"/>
          </a:xfrm>
          <a:prstGeom prst="roundRect">
            <a:avLst/>
          </a:prstGeom>
          <a:noFill/>
          <a:ln w="38100">
            <a:solidFill>
              <a:schemeClr val="bg1"/>
            </a:solidFill>
          </a:ln>
        </p:spPr>
      </p:pic>
      <p:pic>
        <p:nvPicPr>
          <p:cNvPr id="30724" name="Picture 4" descr="http://www.fengxuelin.com/uploadfiles/image/20160309/20160309150676917691.jpg"/>
          <p:cNvPicPr>
            <a:picLocks noChangeAspect="1" noChangeArrowheads="1"/>
          </p:cNvPicPr>
          <p:nvPr/>
        </p:nvPicPr>
        <p:blipFill>
          <a:blip r:embed="rId4" cstate="print"/>
          <a:srcRect/>
          <a:stretch>
            <a:fillRect/>
          </a:stretch>
        </p:blipFill>
        <p:spPr bwMode="auto">
          <a:xfrm>
            <a:off x="6386053" y="3023419"/>
            <a:ext cx="5457798" cy="3569110"/>
          </a:xfrm>
          <a:prstGeom prst="roundRect">
            <a:avLst/>
          </a:prstGeom>
          <a:noFill/>
          <a:ln w="38100">
            <a:solidFill>
              <a:schemeClr val="bg1"/>
            </a:solidFill>
          </a:ln>
        </p:spPr>
      </p:pic>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7"/>
          <p:cNvPicPr>
            <a:picLocks noChangeAspect="1" noChangeArrowheads="1"/>
          </p:cNvPicPr>
          <p:nvPr/>
        </p:nvPicPr>
        <p:blipFill>
          <a:blip r:embed="rId2" cstate="print"/>
          <a:srcRect/>
          <a:stretch>
            <a:fillRect/>
          </a:stretch>
        </p:blipFill>
        <p:spPr bwMode="auto">
          <a:xfrm>
            <a:off x="57150" y="83672"/>
            <a:ext cx="625332" cy="648321"/>
          </a:xfrm>
          <a:prstGeom prst="rect">
            <a:avLst/>
          </a:prstGeom>
          <a:noFill/>
          <a:ln w="9525">
            <a:noFill/>
            <a:miter lim="800000"/>
            <a:headEnd/>
            <a:tailEnd/>
          </a:ln>
        </p:spPr>
      </p:pic>
      <p:cxnSp>
        <p:nvCxnSpPr>
          <p:cNvPr id="7" name="直接连接符 6"/>
          <p:cNvCxnSpPr>
            <a:cxnSpLocks/>
          </p:cNvCxnSpPr>
          <p:nvPr/>
        </p:nvCxnSpPr>
        <p:spPr bwMode="auto">
          <a:xfrm flipV="1">
            <a:off x="0" y="791570"/>
            <a:ext cx="12192000" cy="18055"/>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pic>
        <p:nvPicPr>
          <p:cNvPr id="8" name="图片 7" descr="微信截图_20210830132407.png"/>
          <p:cNvPicPr>
            <a:picLocks noChangeAspect="1"/>
          </p:cNvPicPr>
          <p:nvPr/>
        </p:nvPicPr>
        <p:blipFill>
          <a:blip r:embed="rId3" cstate="print"/>
          <a:stretch>
            <a:fillRect/>
          </a:stretch>
        </p:blipFill>
        <p:spPr>
          <a:xfrm>
            <a:off x="0" y="929148"/>
            <a:ext cx="7049728" cy="334788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信仰坚如铁 </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中华人民共和国成立</a:t>
            </a:r>
          </a:p>
        </p:txBody>
      </p:sp>
      <p:sp>
        <p:nvSpPr>
          <p:cNvPr id="11" name="矩形 10"/>
          <p:cNvSpPr/>
          <p:nvPr/>
        </p:nvSpPr>
        <p:spPr>
          <a:xfrm>
            <a:off x="7693742" y="1221414"/>
            <a:ext cx="4232787" cy="2308324"/>
          </a:xfrm>
          <a:prstGeom prst="rect">
            <a:avLst/>
          </a:prstGeom>
        </p:spPr>
        <p:txBody>
          <a:bodyPr wrap="square">
            <a:spAutoFit/>
          </a:bodyPr>
          <a:lstStyle/>
          <a:p>
            <a:pPr>
              <a:lnSpc>
                <a:spcPct val="150000"/>
              </a:lnSpc>
            </a:pPr>
            <a:r>
              <a:rPr lang="en-US" altLang="zh-CN" sz="3200" dirty="0">
                <a:solidFill>
                  <a:srgbClr val="FFFF00"/>
                </a:solidFill>
                <a:latin typeface="黑体" pitchFamily="49" charset="-122"/>
                <a:ea typeface="黑体" pitchFamily="49" charset="-122"/>
              </a:rPr>
              <a:t>1949</a:t>
            </a:r>
            <a:r>
              <a:rPr lang="zh-CN" altLang="zh-CN" sz="3200" dirty="0">
                <a:solidFill>
                  <a:srgbClr val="FFFF00"/>
                </a:solidFill>
                <a:latin typeface="黑体" pitchFamily="49" charset="-122"/>
                <a:ea typeface="黑体" pitchFamily="49" charset="-122"/>
              </a:rPr>
              <a:t>年</a:t>
            </a:r>
            <a:r>
              <a:rPr lang="en-US" altLang="zh-CN" sz="3200" dirty="0">
                <a:solidFill>
                  <a:srgbClr val="FFFF00"/>
                </a:solidFill>
                <a:latin typeface="黑体" pitchFamily="49" charset="-122"/>
                <a:ea typeface="黑体" pitchFamily="49" charset="-122"/>
              </a:rPr>
              <a:t>10</a:t>
            </a:r>
            <a:r>
              <a:rPr lang="zh-CN" altLang="zh-CN" sz="3200" dirty="0">
                <a:solidFill>
                  <a:srgbClr val="FFFF00"/>
                </a:solidFill>
                <a:latin typeface="黑体" pitchFamily="49" charset="-122"/>
                <a:ea typeface="黑体" pitchFamily="49" charset="-122"/>
              </a:rPr>
              <a:t>月</a:t>
            </a:r>
            <a:r>
              <a:rPr lang="en-US" altLang="zh-CN" sz="3200" dirty="0">
                <a:solidFill>
                  <a:srgbClr val="FFFF00"/>
                </a:solidFill>
                <a:latin typeface="黑体" pitchFamily="49" charset="-122"/>
                <a:ea typeface="黑体" pitchFamily="49" charset="-122"/>
              </a:rPr>
              <a:t>1</a:t>
            </a:r>
            <a:r>
              <a:rPr lang="zh-CN" altLang="zh-CN" sz="3200" dirty="0">
                <a:solidFill>
                  <a:srgbClr val="FFFF00"/>
                </a:solidFill>
                <a:latin typeface="黑体" pitchFamily="49" charset="-122"/>
                <a:ea typeface="黑体" pitchFamily="49" charset="-122"/>
              </a:rPr>
              <a:t>日，</a:t>
            </a:r>
            <a:endParaRPr lang="en-US" altLang="zh-CN" sz="3200" dirty="0">
              <a:solidFill>
                <a:srgbClr val="FFFF00"/>
              </a:solidFill>
              <a:latin typeface="黑体" pitchFamily="49" charset="-122"/>
              <a:ea typeface="黑体" pitchFamily="49" charset="-122"/>
            </a:endParaRPr>
          </a:p>
          <a:p>
            <a:pPr>
              <a:lnSpc>
                <a:spcPct val="150000"/>
              </a:lnSpc>
            </a:pPr>
            <a:r>
              <a:rPr lang="zh-CN" altLang="zh-CN" sz="3200" dirty="0">
                <a:solidFill>
                  <a:srgbClr val="FFFF00"/>
                </a:solidFill>
                <a:latin typeface="黑体" pitchFamily="49" charset="-122"/>
                <a:ea typeface="黑体" pitchFamily="49" charset="-122"/>
              </a:rPr>
              <a:t>中华人民共和国</a:t>
            </a:r>
            <a:endParaRPr lang="en-US" altLang="zh-CN" sz="3200" dirty="0">
              <a:solidFill>
                <a:srgbClr val="FFFF00"/>
              </a:solidFill>
              <a:latin typeface="黑体" pitchFamily="49" charset="-122"/>
              <a:ea typeface="黑体" pitchFamily="49" charset="-122"/>
            </a:endParaRPr>
          </a:p>
          <a:p>
            <a:pPr>
              <a:lnSpc>
                <a:spcPct val="150000"/>
              </a:lnSpc>
            </a:pPr>
            <a:r>
              <a:rPr lang="zh-CN" altLang="zh-CN" sz="3200" dirty="0">
                <a:solidFill>
                  <a:srgbClr val="FFFF00"/>
                </a:solidFill>
                <a:latin typeface="黑体" pitchFamily="49" charset="-122"/>
                <a:ea typeface="黑体" pitchFamily="49" charset="-122"/>
              </a:rPr>
              <a:t>中央人民政府成立</a:t>
            </a:r>
            <a:r>
              <a:rPr lang="zh-CN" altLang="en-US" sz="3200" dirty="0">
                <a:solidFill>
                  <a:srgbClr val="FFFF00"/>
                </a:solidFill>
                <a:latin typeface="黑体" pitchFamily="49" charset="-122"/>
                <a:ea typeface="黑体" pitchFamily="49" charset="-122"/>
              </a:rPr>
              <a:t>。</a:t>
            </a:r>
            <a:endParaRPr lang="zh-CN" altLang="zh-CN" sz="3200" dirty="0">
              <a:solidFill>
                <a:srgbClr val="FFFF00"/>
              </a:solidFill>
              <a:latin typeface="黑体" pitchFamily="49" charset="-122"/>
              <a:ea typeface="黑体" pitchFamily="49" charset="-122"/>
            </a:endParaRPr>
          </a:p>
        </p:txBody>
      </p:sp>
      <p:pic>
        <p:nvPicPr>
          <p:cNvPr id="70658" name="Picture 2" descr="https://5b0988e595225.cdn.sohucs.com/q_70,c_zoom,w_640/images/20190930/6dfeb45fab524a92b0296baed0f026ac.jpeg"/>
          <p:cNvPicPr>
            <a:picLocks noChangeAspect="1" noChangeArrowheads="1"/>
          </p:cNvPicPr>
          <p:nvPr/>
        </p:nvPicPr>
        <p:blipFill>
          <a:blip r:embed="rId4" cstate="print"/>
          <a:srcRect/>
          <a:stretch>
            <a:fillRect/>
          </a:stretch>
        </p:blipFill>
        <p:spPr bwMode="auto">
          <a:xfrm>
            <a:off x="0" y="4350774"/>
            <a:ext cx="12192000" cy="2507226"/>
          </a:xfrm>
          <a:prstGeom prst="rect">
            <a:avLst/>
          </a:prstGeom>
          <a:noFill/>
          <a:ln w="76200">
            <a:noFill/>
          </a:ln>
        </p:spPr>
      </p:pic>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1869987-63DB-B441-9616-C1E677835AF5}"/>
              </a:ext>
            </a:extLst>
          </p:cNvPr>
          <p:cNvGrpSpPr/>
          <p:nvPr/>
        </p:nvGrpSpPr>
        <p:grpSpPr>
          <a:xfrm>
            <a:off x="2998855" y="2497464"/>
            <a:ext cx="6522721" cy="327537"/>
            <a:chOff x="2941319" y="2908944"/>
            <a:chExt cx="6522721" cy="327537"/>
          </a:xfrm>
        </p:grpSpPr>
        <p:sp>
          <p:nvSpPr>
            <p:cNvPr id="36" name="PA-矩形 10">
              <a:extLst>
                <a:ext uri="{FF2B5EF4-FFF2-40B4-BE49-F238E27FC236}">
                  <a16:creationId xmlns:a16="http://schemas.microsoft.com/office/drawing/2014/main" id="{935197B9-07F2-43CB-B0B0-D95491A328B3}"/>
                </a:ext>
              </a:extLst>
            </p:cNvPr>
            <p:cNvSpPr/>
            <p:nvPr>
              <p:custDataLst>
                <p:tags r:id="rId1"/>
              </p:custDataLst>
            </p:nvPr>
          </p:nvSpPr>
          <p:spPr>
            <a:xfrm flipV="1">
              <a:off x="2941319" y="3084184"/>
              <a:ext cx="2409487" cy="4571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sp>
          <p:nvSpPr>
            <p:cNvPr id="37" name="PA-矩形 11">
              <a:extLst>
                <a:ext uri="{FF2B5EF4-FFF2-40B4-BE49-F238E27FC236}">
                  <a16:creationId xmlns:a16="http://schemas.microsoft.com/office/drawing/2014/main" id="{198ACDEB-26C0-4453-AC2B-F95F25133D56}"/>
                </a:ext>
              </a:extLst>
            </p:cNvPr>
            <p:cNvSpPr/>
            <p:nvPr>
              <p:custDataLst>
                <p:tags r:id="rId2"/>
              </p:custDataLst>
            </p:nvPr>
          </p:nvSpPr>
          <p:spPr>
            <a:xfrm>
              <a:off x="6886490" y="3079597"/>
              <a:ext cx="2577550" cy="4571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grpSp>
          <p:nvGrpSpPr>
            <p:cNvPr id="3" name="组合 37">
              <a:extLst>
                <a:ext uri="{FF2B5EF4-FFF2-40B4-BE49-F238E27FC236}">
                  <a16:creationId xmlns:a16="http://schemas.microsoft.com/office/drawing/2014/main" id="{27ED2167-6EB9-4AA6-99B8-5766227B5D03}"/>
                </a:ext>
              </a:extLst>
            </p:cNvPr>
            <p:cNvGrpSpPr/>
            <p:nvPr/>
          </p:nvGrpSpPr>
          <p:grpSpPr>
            <a:xfrm>
              <a:off x="5533106" y="2908944"/>
              <a:ext cx="1171086" cy="327537"/>
              <a:chOff x="5402520" y="5413580"/>
              <a:chExt cx="1379118" cy="411158"/>
            </a:xfrm>
            <a:solidFill>
              <a:schemeClr val="accent4">
                <a:lumMod val="20000"/>
                <a:lumOff val="80000"/>
              </a:schemeClr>
            </a:solidFill>
          </p:grpSpPr>
          <p:sp>
            <p:nvSpPr>
              <p:cNvPr id="39" name="PA-5-Point Star 13">
                <a:extLst>
                  <a:ext uri="{FF2B5EF4-FFF2-40B4-BE49-F238E27FC236}">
                    <a16:creationId xmlns:a16="http://schemas.microsoft.com/office/drawing/2014/main" id="{F77DC9AD-BF30-40B6-B3B7-F80375617959}"/>
                  </a:ext>
                </a:extLst>
              </p:cNvPr>
              <p:cNvSpPr/>
              <p:nvPr>
                <p:custDataLst>
                  <p:tags r:id="rId3"/>
                </p:custDataLst>
              </p:nvPr>
            </p:nvSpPr>
            <p:spPr>
              <a:xfrm>
                <a:off x="5886500" y="5413580"/>
                <a:ext cx="411158" cy="41115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sp>
            <p:nvSpPr>
              <p:cNvPr id="40" name="PA-5-Point Star 14">
                <a:extLst>
                  <a:ext uri="{FF2B5EF4-FFF2-40B4-BE49-F238E27FC236}">
                    <a16:creationId xmlns:a16="http://schemas.microsoft.com/office/drawing/2014/main" id="{156D36AB-1594-4837-A1A0-5486896BE95E}"/>
                  </a:ext>
                </a:extLst>
              </p:cNvPr>
              <p:cNvSpPr/>
              <p:nvPr>
                <p:custDataLst>
                  <p:tags r:id="rId4"/>
                </p:custDataLst>
              </p:nvPr>
            </p:nvSpPr>
            <p:spPr>
              <a:xfrm>
                <a:off x="5586085" y="5494700"/>
                <a:ext cx="248918" cy="24891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sp>
            <p:nvSpPr>
              <p:cNvPr id="41" name="PA-5-Point Star 15">
                <a:extLst>
                  <a:ext uri="{FF2B5EF4-FFF2-40B4-BE49-F238E27FC236}">
                    <a16:creationId xmlns:a16="http://schemas.microsoft.com/office/drawing/2014/main" id="{E7CB438C-7633-43EE-A1AB-815E5F58858F}"/>
                  </a:ext>
                </a:extLst>
              </p:cNvPr>
              <p:cNvSpPr/>
              <p:nvPr>
                <p:custDataLst>
                  <p:tags r:id="rId5"/>
                </p:custDataLst>
              </p:nvPr>
            </p:nvSpPr>
            <p:spPr>
              <a:xfrm>
                <a:off x="6349155" y="5494700"/>
                <a:ext cx="248918" cy="24891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sp>
            <p:nvSpPr>
              <p:cNvPr id="42" name="PA-5-Point Star 16">
                <a:extLst>
                  <a:ext uri="{FF2B5EF4-FFF2-40B4-BE49-F238E27FC236}">
                    <a16:creationId xmlns:a16="http://schemas.microsoft.com/office/drawing/2014/main" id="{787B9FB5-3D04-4FD4-BDE0-F784CEC642D2}"/>
                  </a:ext>
                </a:extLst>
              </p:cNvPr>
              <p:cNvSpPr/>
              <p:nvPr>
                <p:custDataLst>
                  <p:tags r:id="rId6"/>
                </p:custDataLst>
              </p:nvPr>
            </p:nvSpPr>
            <p:spPr>
              <a:xfrm>
                <a:off x="5402520" y="5553125"/>
                <a:ext cx="132068" cy="13206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sp>
            <p:nvSpPr>
              <p:cNvPr id="43" name="PA-5-Point Star 17">
                <a:extLst>
                  <a:ext uri="{FF2B5EF4-FFF2-40B4-BE49-F238E27FC236}">
                    <a16:creationId xmlns:a16="http://schemas.microsoft.com/office/drawing/2014/main" id="{D304ED18-D055-416B-BEBC-1BF59F3A4D24}"/>
                  </a:ext>
                </a:extLst>
              </p:cNvPr>
              <p:cNvSpPr/>
              <p:nvPr>
                <p:custDataLst>
                  <p:tags r:id="rId7"/>
                </p:custDataLst>
              </p:nvPr>
            </p:nvSpPr>
            <p:spPr>
              <a:xfrm>
                <a:off x="6649570" y="5553125"/>
                <a:ext cx="132068" cy="13206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ECC6"/>
                  </a:solidFill>
                  <a:latin typeface="三极拙楷简体" panose="00000500000000000000" pitchFamily="2" charset="-122"/>
                  <a:ea typeface="三极拙楷简体" panose="00000500000000000000" pitchFamily="2" charset="-122"/>
                  <a:cs typeface="+mn-ea"/>
                  <a:sym typeface="+mn-lt"/>
                </a:endParaRPr>
              </a:p>
            </p:txBody>
          </p:sp>
        </p:grpSp>
      </p:grpSp>
      <p:sp>
        <p:nvSpPr>
          <p:cNvPr id="5" name="文本框 4">
            <a:extLst>
              <a:ext uri="{FF2B5EF4-FFF2-40B4-BE49-F238E27FC236}">
                <a16:creationId xmlns:a16="http://schemas.microsoft.com/office/drawing/2014/main" id="{F107E150-F537-7F43-B52C-31672F9F9BB3}"/>
              </a:ext>
            </a:extLst>
          </p:cNvPr>
          <p:cNvSpPr txBox="1"/>
          <p:nvPr/>
        </p:nvSpPr>
        <p:spPr>
          <a:xfrm>
            <a:off x="2483673" y="3210040"/>
            <a:ext cx="7553084" cy="1107996"/>
          </a:xfrm>
          <a:prstGeom prst="rect">
            <a:avLst/>
          </a:prstGeom>
          <a:noFill/>
        </p:spPr>
        <p:txBody>
          <a:bodyPr wrap="square" rtlCol="0">
            <a:spAutoFit/>
          </a:bodyPr>
          <a:lstStyle/>
          <a:p>
            <a:pPr algn="ctr"/>
            <a:r>
              <a:rPr kumimoji="1" lang="zh-CN" altLang="en-US" sz="6600" b="1" dirty="0">
                <a:solidFill>
                  <a:schemeClr val="accent4">
                    <a:lumMod val="20000"/>
                    <a:lumOff val="80000"/>
                  </a:schemeClr>
                </a:solidFill>
                <a:latin typeface="黑体" pitchFamily="49" charset="-122"/>
                <a:ea typeface="黑体" pitchFamily="49" charset="-122"/>
              </a:rPr>
              <a:t>作 为 硬 如 钢</a:t>
            </a:r>
          </a:p>
        </p:txBody>
      </p:sp>
      <p:sp>
        <p:nvSpPr>
          <p:cNvPr id="7" name="文本框 6">
            <a:extLst>
              <a:ext uri="{FF2B5EF4-FFF2-40B4-BE49-F238E27FC236}">
                <a16:creationId xmlns:a16="http://schemas.microsoft.com/office/drawing/2014/main" id="{D7C3FA23-79FD-6647-9BD1-31688ED8060B}"/>
              </a:ext>
            </a:extLst>
          </p:cNvPr>
          <p:cNvSpPr txBox="1"/>
          <p:nvPr/>
        </p:nvSpPr>
        <p:spPr>
          <a:xfrm>
            <a:off x="5125272" y="1633945"/>
            <a:ext cx="2242922" cy="707886"/>
          </a:xfrm>
          <a:prstGeom prst="rect">
            <a:avLst/>
          </a:prstGeom>
          <a:noFill/>
        </p:spPr>
        <p:txBody>
          <a:bodyPr wrap="none" rtlCol="0">
            <a:spAutoFit/>
          </a:bodyPr>
          <a:lstStyle/>
          <a:p>
            <a:r>
              <a:rPr kumimoji="1" lang="zh-CN" altLang="en-US" sz="4000" b="1" dirty="0">
                <a:solidFill>
                  <a:schemeClr val="accent4">
                    <a:lumMod val="20000"/>
                    <a:lumOff val="80000"/>
                  </a:schemeClr>
                </a:solidFill>
                <a:latin typeface="黑体" pitchFamily="49" charset="-122"/>
                <a:ea typeface="黑体" pitchFamily="49" charset="-122"/>
              </a:rPr>
              <a:t>第二部分</a:t>
            </a:r>
          </a:p>
        </p:txBody>
      </p:sp>
      <p:pic>
        <p:nvPicPr>
          <p:cNvPr id="14" name="图片 27"/>
          <p:cNvPicPr>
            <a:picLocks noChangeAspect="1" noChangeArrowheads="1"/>
          </p:cNvPicPr>
          <p:nvPr/>
        </p:nvPicPr>
        <p:blipFill>
          <a:blip r:embed="rId9" cstate="print"/>
          <a:srcRect/>
          <a:stretch>
            <a:fillRect/>
          </a:stretch>
        </p:blipFill>
        <p:spPr bwMode="auto">
          <a:xfrm>
            <a:off x="57149" y="83672"/>
            <a:ext cx="975237" cy="1011090"/>
          </a:xfrm>
          <a:prstGeom prst="rect">
            <a:avLst/>
          </a:prstGeom>
          <a:noFill/>
          <a:ln w="9525">
            <a:noFill/>
            <a:miter lim="800000"/>
            <a:headEnd/>
            <a:tailEnd/>
          </a:ln>
        </p:spPr>
      </p:pic>
    </p:spTree>
    <p:extLst>
      <p:ext uri="{BB962C8B-B14F-4D97-AF65-F5344CB8AC3E}">
        <p14:creationId xmlns:p14="http://schemas.microsoft.com/office/powerpoint/2010/main" val="20449660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28682"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4" name="Group 21"/>
              <p:cNvGrpSpPr>
                <a:grpSpLocks/>
              </p:cNvGrpSpPr>
              <p:nvPr/>
            </p:nvGrpSpPr>
            <p:grpSpPr bwMode="auto">
              <a:xfrm rot="-1297425" flipH="1" flipV="1">
                <a:off x="280801" y="698712"/>
                <a:ext cx="509690" cy="116302"/>
                <a:chOff x="1554" y="2564"/>
                <a:chExt cx="1120" cy="279"/>
              </a:xfrm>
            </p:grpSpPr>
            <p:sp>
              <p:nvSpPr>
                <p:cNvPr id="34"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35"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28680"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29" name="直接连接符 28"/>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427405" y="2300748"/>
            <a:ext cx="6533537" cy="4247536"/>
          </a:xfrm>
          <a:prstGeom prst="rect">
            <a:avLst/>
          </a:prstGeom>
          <a:solidFill>
            <a:schemeClr val="bg1"/>
          </a:solidFill>
          <a:ln w="38100">
            <a:solidFill>
              <a:schemeClr val="bg1"/>
            </a:solidFill>
          </a:ln>
        </p:spPr>
        <p:style>
          <a:lnRef idx="1">
            <a:schemeClr val="accent4"/>
          </a:lnRef>
          <a:fillRef idx="2">
            <a:schemeClr val="accent4"/>
          </a:fillRef>
          <a:effectRef idx="1">
            <a:schemeClr val="accent4"/>
          </a:effectRef>
          <a:fontRef idx="minor">
            <a:schemeClr val="dk1"/>
          </a:fontRef>
        </p:style>
        <p:txBody>
          <a:bodyPr rtlCol="0" anchor="ctr"/>
          <a:lstStyle/>
          <a:p>
            <a:pPr>
              <a:lnSpc>
                <a:spcPct val="150000"/>
              </a:lnSpc>
            </a:pPr>
            <a:endParaRPr lang="en-US" altLang="zh-CN" sz="2400" dirty="0">
              <a:solidFill>
                <a:schemeClr val="tx1"/>
              </a:solidFill>
              <a:latin typeface="黑体" pitchFamily="49" charset="-122"/>
              <a:ea typeface="黑体" pitchFamily="49" charset="-122"/>
            </a:endParaRPr>
          </a:p>
          <a:p>
            <a:pPr>
              <a:lnSpc>
                <a:spcPct val="150000"/>
              </a:lnSpc>
            </a:pPr>
            <a:r>
              <a:rPr lang="en-US" altLang="zh-CN" sz="2400" dirty="0">
                <a:solidFill>
                  <a:schemeClr val="tx1"/>
                </a:solidFill>
                <a:latin typeface="黑体" pitchFamily="49" charset="-122"/>
                <a:ea typeface="黑体" pitchFamily="49" charset="-122"/>
              </a:rPr>
              <a:t>    </a:t>
            </a:r>
            <a:r>
              <a:rPr lang="zh-CN" altLang="en-US" sz="2400" dirty="0">
                <a:solidFill>
                  <a:schemeClr val="tx1"/>
                </a:solidFill>
                <a:latin typeface="黑体" pitchFamily="49" charset="-122"/>
                <a:ea typeface="黑体" pitchFamily="49" charset="-122"/>
              </a:rPr>
              <a:t>新中国成立后，</a:t>
            </a:r>
            <a:r>
              <a:rPr lang="zh-CN" altLang="zh-CN" sz="2400" dirty="0">
                <a:solidFill>
                  <a:schemeClr val="tx1"/>
                </a:solidFill>
                <a:latin typeface="黑体" pitchFamily="49" charset="-122"/>
                <a:ea typeface="黑体" pitchFamily="49" charset="-122"/>
              </a:rPr>
              <a:t>在党的领导下，我国在较短时间内完成了社会主义改造，确立了社会主义制度，从国体、政体以及各方面</a:t>
            </a:r>
            <a:r>
              <a:rPr lang="zh-CN" altLang="en-US" sz="2400" dirty="0">
                <a:solidFill>
                  <a:schemeClr val="tx1"/>
                </a:solidFill>
                <a:latin typeface="黑体" pitchFamily="49" charset="-122"/>
                <a:ea typeface="黑体" pitchFamily="49" charset="-122"/>
              </a:rPr>
              <a:t>建</a:t>
            </a:r>
            <a:r>
              <a:rPr lang="zh-CN" altLang="zh-CN" sz="2400" dirty="0">
                <a:solidFill>
                  <a:schemeClr val="tx1"/>
                </a:solidFill>
                <a:latin typeface="黑体" pitchFamily="49" charset="-122"/>
                <a:ea typeface="黑体" pitchFamily="49" charset="-122"/>
              </a:rPr>
              <a:t>立起了国家制度体系的“四梁八柱”，从而快速推进社会主义建设，建立起完整的国民经济体系，为实现社会主义现代化建设打下了坚实的基础，实现了从“东亚病夫”到站起来的伟大飞跃。</a:t>
            </a:r>
            <a:endParaRPr lang="zh-CN" altLang="zh-CN" sz="2400" dirty="0">
              <a:solidFill>
                <a:schemeClr val="tx1"/>
              </a:solidFill>
            </a:endParaRPr>
          </a:p>
          <a:p>
            <a:pPr>
              <a:lnSpc>
                <a:spcPct val="150000"/>
              </a:lnSpc>
            </a:pPr>
            <a:endParaRPr lang="zh-CN" altLang="zh-CN" sz="2800" dirty="0">
              <a:solidFill>
                <a:schemeClr val="tx1"/>
              </a:solidFill>
              <a:latin typeface="Adobe 黑体 Std R" pitchFamily="34" charset="-122"/>
              <a:ea typeface="Adobe 黑体 Std R" pitchFamily="34" charset="-122"/>
            </a:endParaRPr>
          </a:p>
        </p:txBody>
      </p:sp>
      <p:pic>
        <p:nvPicPr>
          <p:cNvPr id="14" name="图片 13" descr="微信截图_20210831091034.png"/>
          <p:cNvPicPr>
            <a:picLocks noChangeAspect="1"/>
          </p:cNvPicPr>
          <p:nvPr/>
        </p:nvPicPr>
        <p:blipFill>
          <a:blip r:embed="rId4" cstate="print"/>
          <a:stretch>
            <a:fillRect/>
          </a:stretch>
        </p:blipFill>
        <p:spPr>
          <a:xfrm>
            <a:off x="319248" y="1091382"/>
            <a:ext cx="4768946" cy="5486398"/>
          </a:xfrm>
          <a:prstGeom prst="rect">
            <a:avLst/>
          </a:prstGeom>
          <a:solidFill>
            <a:srgbClr val="FFFFFF">
              <a:shade val="85000"/>
            </a:srgbClr>
          </a:solidFill>
          <a:ln w="88900" cap="sq">
            <a:solidFill>
              <a:schemeClr val="accent4">
                <a:lumMod val="20000"/>
                <a:lumOff val="8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作为硬如钢</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新中国成立后</a:t>
            </a:r>
          </a:p>
        </p:txBody>
      </p:sp>
      <p:sp>
        <p:nvSpPr>
          <p:cNvPr id="17" name="矩形 16"/>
          <p:cNvSpPr/>
          <p:nvPr/>
        </p:nvSpPr>
        <p:spPr>
          <a:xfrm>
            <a:off x="7235862" y="1123787"/>
            <a:ext cx="267573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cap="none" spc="0" dirty="0">
                <a:ln w="11430"/>
                <a:solidFill>
                  <a:srgbClr val="FFFF00"/>
                </a:solidFill>
                <a:effectLst>
                  <a:outerShdw blurRad="50800" dist="39000" dir="5460000" algn="tl">
                    <a:srgbClr val="000000">
                      <a:alpha val="38000"/>
                    </a:srgbClr>
                  </a:outerShdw>
                </a:effectLst>
              </a:rPr>
              <a:t>站 起 来</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28682"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4" name="Group 21"/>
              <p:cNvGrpSpPr>
                <a:grpSpLocks/>
              </p:cNvGrpSpPr>
              <p:nvPr/>
            </p:nvGrpSpPr>
            <p:grpSpPr bwMode="auto">
              <a:xfrm rot="-1297425" flipH="1" flipV="1">
                <a:off x="280801" y="698712"/>
                <a:ext cx="509690" cy="116302"/>
                <a:chOff x="1554" y="2564"/>
                <a:chExt cx="1120" cy="279"/>
              </a:xfrm>
            </p:grpSpPr>
            <p:sp>
              <p:nvSpPr>
                <p:cNvPr id="34"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35"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28680"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29" name="直接连接符 28"/>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265174" y="2300748"/>
            <a:ext cx="6629509" cy="4306530"/>
          </a:xfrm>
          <a:prstGeom prst="rect">
            <a:avLst/>
          </a:prstGeom>
          <a:solidFill>
            <a:schemeClr val="bg1"/>
          </a:solidFill>
          <a:ln w="38100">
            <a:solidFill>
              <a:schemeClr val="bg1"/>
            </a:solidFill>
          </a:ln>
        </p:spPr>
        <p:style>
          <a:lnRef idx="1">
            <a:schemeClr val="accent4"/>
          </a:lnRef>
          <a:fillRef idx="2">
            <a:schemeClr val="accent4"/>
          </a:fillRef>
          <a:effectRef idx="1">
            <a:schemeClr val="accent4"/>
          </a:effectRef>
          <a:fontRef idx="minor">
            <a:schemeClr val="dk1"/>
          </a:fontRef>
        </p:style>
        <p:txBody>
          <a:bodyPr rtlCol="0" anchor="ctr"/>
          <a:lstStyle/>
          <a:p>
            <a:pPr>
              <a:lnSpc>
                <a:spcPct val="150000"/>
              </a:lnSpc>
            </a:pPr>
            <a:r>
              <a:rPr lang="en-US" altLang="zh-CN" sz="2400" dirty="0">
                <a:solidFill>
                  <a:schemeClr val="tx1"/>
                </a:solidFill>
              </a:rPr>
              <a:t>     </a:t>
            </a:r>
          </a:p>
          <a:p>
            <a:pPr>
              <a:lnSpc>
                <a:spcPct val="150000"/>
              </a:lnSpc>
            </a:pPr>
            <a:r>
              <a:rPr lang="zh-CN" altLang="en-US" sz="2400" dirty="0">
                <a:solidFill>
                  <a:schemeClr val="tx1"/>
                </a:solidFill>
              </a:rPr>
              <a:t>改革开放以来，</a:t>
            </a:r>
            <a:r>
              <a:rPr lang="zh-CN" altLang="zh-CN" sz="2400" dirty="0">
                <a:solidFill>
                  <a:schemeClr val="tx1"/>
                </a:solidFill>
              </a:rPr>
              <a:t>党带领中国人民成功开创了中国特色社会主义道路，不但为科学社会主义注入强大生机与活力，展现了</a:t>
            </a:r>
            <a:r>
              <a:rPr lang="en-US" altLang="zh-CN" sz="2400" dirty="0">
                <a:solidFill>
                  <a:schemeClr val="tx1"/>
                </a:solidFill>
              </a:rPr>
              <a:t>21</a:t>
            </a:r>
            <a:r>
              <a:rPr lang="zh-CN" altLang="zh-CN" sz="2400" dirty="0">
                <a:solidFill>
                  <a:schemeClr val="tx1"/>
                </a:solidFill>
              </a:rPr>
              <a:t>世纪马克思主义的理论光辉，而且拓展了发展中国家走向现代化的途径。中国特色社会主义的成功实践，生动揭示了“只有社会主义才能救中国，只有改革开放才能发展社会主义”这一真理。</a:t>
            </a:r>
          </a:p>
          <a:p>
            <a:pPr>
              <a:lnSpc>
                <a:spcPct val="150000"/>
              </a:lnSpc>
            </a:pPr>
            <a:endParaRPr lang="zh-CN" altLang="zh-CN" sz="2800" dirty="0">
              <a:solidFill>
                <a:schemeClr val="tx1"/>
              </a:solidFill>
              <a:latin typeface="Adobe 黑体 Std R" pitchFamily="34" charset="-122"/>
              <a:ea typeface="Adobe 黑体 Std R" pitchFamily="34" charset="-122"/>
            </a:endParaRPr>
          </a:p>
        </p:txBody>
      </p:sp>
      <p:pic>
        <p:nvPicPr>
          <p:cNvPr id="14" name="图片 13" descr="MAIN201903060818000264806360349.jpg"/>
          <p:cNvPicPr>
            <a:picLocks noChangeAspect="1"/>
          </p:cNvPicPr>
          <p:nvPr/>
        </p:nvPicPr>
        <p:blipFill>
          <a:blip r:embed="rId4" cstate="print"/>
          <a:stretch>
            <a:fillRect/>
          </a:stretch>
        </p:blipFill>
        <p:spPr>
          <a:xfrm>
            <a:off x="315685" y="1002890"/>
            <a:ext cx="4580780" cy="5633883"/>
          </a:xfrm>
          <a:prstGeom prst="rect">
            <a:avLst/>
          </a:prstGeom>
          <a:solidFill>
            <a:srgbClr val="FFFFFF">
              <a:shade val="85000"/>
            </a:srgbClr>
          </a:solidFill>
          <a:ln w="88900" cap="sq">
            <a:solidFill>
              <a:schemeClr val="accent4">
                <a:lumMod val="20000"/>
                <a:lumOff val="8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矩形 14"/>
          <p:cNvSpPr/>
          <p:nvPr/>
        </p:nvSpPr>
        <p:spPr>
          <a:xfrm>
            <a:off x="7235863" y="1123787"/>
            <a:ext cx="267573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cap="none" spc="0" dirty="0">
                <a:ln w="11430"/>
                <a:solidFill>
                  <a:srgbClr val="FFFF00"/>
                </a:solidFill>
                <a:effectLst>
                  <a:outerShdw blurRad="50800" dist="39000" dir="5460000" algn="tl">
                    <a:srgbClr val="000000">
                      <a:alpha val="38000"/>
                    </a:srgbClr>
                  </a:outerShdw>
                </a:effectLst>
              </a:rPr>
              <a:t>富 起 来</a:t>
            </a:r>
          </a:p>
        </p:txBody>
      </p:sp>
      <p:sp>
        <p:nvSpPr>
          <p:cNvPr id="16"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作为硬如钢</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改革开放以来</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28682"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4" name="Group 21"/>
              <p:cNvGrpSpPr>
                <a:grpSpLocks/>
              </p:cNvGrpSpPr>
              <p:nvPr/>
            </p:nvGrpSpPr>
            <p:grpSpPr bwMode="auto">
              <a:xfrm rot="-1297425" flipH="1" flipV="1">
                <a:off x="280801" y="698712"/>
                <a:ext cx="509690" cy="116302"/>
                <a:chOff x="1554" y="2564"/>
                <a:chExt cx="1120" cy="279"/>
              </a:xfrm>
            </p:grpSpPr>
            <p:sp>
              <p:nvSpPr>
                <p:cNvPr id="34"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35"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28680"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29" name="直接连接符 28"/>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4940709" y="2109019"/>
            <a:ext cx="7064477" cy="4557252"/>
          </a:xfrm>
          <a:prstGeom prst="rect">
            <a:avLst/>
          </a:prstGeom>
          <a:solidFill>
            <a:schemeClr val="bg1"/>
          </a:solidFill>
          <a:ln/>
        </p:spPr>
        <p:style>
          <a:lnRef idx="2">
            <a:schemeClr val="accent4"/>
          </a:lnRef>
          <a:fillRef idx="1">
            <a:schemeClr val="lt1"/>
          </a:fillRef>
          <a:effectRef idx="0">
            <a:schemeClr val="accent4"/>
          </a:effectRef>
          <a:fontRef idx="minor">
            <a:schemeClr val="dk1"/>
          </a:fontRef>
        </p:style>
        <p:txBody>
          <a:bodyPr rtlCol="0" anchor="ctr"/>
          <a:lstStyle/>
          <a:p>
            <a:pPr>
              <a:lnSpc>
                <a:spcPts val="3800"/>
              </a:lnSpc>
            </a:pPr>
            <a:r>
              <a:rPr lang="en-US" altLang="zh-CN" sz="2400" dirty="0">
                <a:ln>
                  <a:solidFill>
                    <a:schemeClr val="accent4">
                      <a:lumMod val="40000"/>
                      <a:lumOff val="60000"/>
                    </a:schemeClr>
                  </a:solidFill>
                </a:ln>
                <a:solidFill>
                  <a:schemeClr val="tx1"/>
                </a:solidFill>
              </a:rPr>
              <a:t>  </a:t>
            </a:r>
          </a:p>
          <a:p>
            <a:pPr>
              <a:lnSpc>
                <a:spcPts val="3800"/>
              </a:lnSpc>
            </a:pPr>
            <a:r>
              <a:rPr lang="zh-CN" altLang="en-US" sz="2400" dirty="0">
                <a:solidFill>
                  <a:schemeClr val="tx1"/>
                </a:solidFill>
              </a:rPr>
              <a:t>党的十八大以来，以</a:t>
            </a:r>
            <a:r>
              <a:rPr lang="zh-CN" altLang="zh-CN" sz="2400" dirty="0">
                <a:solidFill>
                  <a:schemeClr val="tx1"/>
                </a:solidFill>
              </a:rPr>
              <a:t>习近平同志为核心的党中央对完善和发展中国特色社会主义制度进行顶层谋划、全面部署，推动中国特色社会主义制度更加完善、国家治理体系和治理能力现代化显著提高，统揽伟大斗争、伟大工程、伟大事业、伟大梦想，统筹推进“五位一体”总体布局、协调推进“四个全面”战略布局，推动社会主义伟大事业取得历史性成就、发生历史性变革，实现中华民族伟大复兴的历史性大跨越，中华民族伟大复兴展现出无比光明的前景。</a:t>
            </a:r>
          </a:p>
          <a:p>
            <a:pPr>
              <a:lnSpc>
                <a:spcPts val="3800"/>
              </a:lnSpc>
            </a:pPr>
            <a:endParaRPr lang="zh-CN" altLang="zh-CN" sz="2800" dirty="0">
              <a:ln>
                <a:solidFill>
                  <a:schemeClr val="accent4">
                    <a:lumMod val="40000"/>
                    <a:lumOff val="60000"/>
                  </a:schemeClr>
                </a:solidFill>
              </a:ln>
              <a:solidFill>
                <a:schemeClr val="tx1"/>
              </a:solidFill>
              <a:latin typeface="Adobe 黑体 Std R" pitchFamily="34" charset="-122"/>
              <a:ea typeface="Adobe 黑体 Std R" pitchFamily="34" charset="-122"/>
            </a:endParaRPr>
          </a:p>
        </p:txBody>
      </p:sp>
      <p:pic>
        <p:nvPicPr>
          <p:cNvPr id="14" name="图片 13" descr="2019012910220545472.jpg"/>
          <p:cNvPicPr>
            <a:picLocks noChangeAspect="1"/>
          </p:cNvPicPr>
          <p:nvPr/>
        </p:nvPicPr>
        <p:blipFill>
          <a:blip r:embed="rId4" cstate="print"/>
          <a:srcRect l="10294" r="7716"/>
          <a:stretch>
            <a:fillRect/>
          </a:stretch>
        </p:blipFill>
        <p:spPr>
          <a:xfrm>
            <a:off x="191729" y="1021563"/>
            <a:ext cx="4513005" cy="5644708"/>
          </a:xfrm>
          <a:prstGeom prst="rect">
            <a:avLst/>
          </a:prstGeom>
          <a:solidFill>
            <a:srgbClr val="FFFFFF">
              <a:shade val="85000"/>
            </a:srgbClr>
          </a:solidFill>
          <a:ln w="88900" cap="sq">
            <a:solidFill>
              <a:schemeClr val="accent4">
                <a:lumMod val="20000"/>
                <a:lumOff val="8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矩形 14"/>
          <p:cNvSpPr/>
          <p:nvPr/>
        </p:nvSpPr>
        <p:spPr>
          <a:xfrm>
            <a:off x="7235864" y="1123787"/>
            <a:ext cx="2675732"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cap="none" spc="0" dirty="0">
                <a:ln w="11430"/>
                <a:solidFill>
                  <a:srgbClr val="FFFF00"/>
                </a:solidFill>
                <a:effectLst>
                  <a:outerShdw blurRad="50800" dist="39000" dir="5460000" algn="tl">
                    <a:srgbClr val="000000">
                      <a:alpha val="38000"/>
                    </a:srgbClr>
                  </a:outerShdw>
                </a:effectLst>
              </a:rPr>
              <a:t>强 起 来</a:t>
            </a:r>
          </a:p>
        </p:txBody>
      </p:sp>
      <p:sp>
        <p:nvSpPr>
          <p:cNvPr id="16"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作为硬如钢</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十八大以来</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7"/>
          <p:cNvPicPr>
            <a:picLocks noChangeAspect="1" noChangeArrowheads="1"/>
          </p:cNvPicPr>
          <p:nvPr/>
        </p:nvPicPr>
        <p:blipFill>
          <a:blip r:embed="rId2" cstate="print"/>
          <a:srcRect/>
          <a:stretch>
            <a:fillRect/>
          </a:stretch>
        </p:blipFill>
        <p:spPr bwMode="auto">
          <a:xfrm>
            <a:off x="57150" y="83672"/>
            <a:ext cx="625332" cy="648321"/>
          </a:xfrm>
          <a:prstGeom prst="rect">
            <a:avLst/>
          </a:prstGeom>
          <a:noFill/>
          <a:ln w="9525">
            <a:noFill/>
            <a:miter lim="800000"/>
            <a:headEnd/>
            <a:tailEnd/>
          </a:ln>
        </p:spPr>
      </p:pic>
      <p:cxnSp>
        <p:nvCxnSpPr>
          <p:cNvPr id="7" name="直接连接符 6"/>
          <p:cNvCxnSpPr>
            <a:cxnSpLocks/>
          </p:cNvCxnSpPr>
          <p:nvPr/>
        </p:nvCxnSpPr>
        <p:spPr bwMode="auto">
          <a:xfrm flipV="1">
            <a:off x="0" y="791570"/>
            <a:ext cx="12192000" cy="18055"/>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9217" name="Rectangle 1"/>
          <p:cNvSpPr>
            <a:spLocks noChangeArrowheads="1"/>
          </p:cNvSpPr>
          <p:nvPr/>
        </p:nvSpPr>
        <p:spPr bwMode="auto">
          <a:xfrm>
            <a:off x="1592825" y="1634722"/>
            <a:ext cx="8592409"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50000"/>
              </a:lnSpc>
              <a:spcBef>
                <a:spcPct val="0"/>
              </a:spcBef>
              <a:spcAft>
                <a:spcPct val="0"/>
              </a:spcAft>
              <a:buClrTx/>
              <a:buSzTx/>
              <a:buFontTx/>
              <a:buNone/>
              <a:tabLst/>
            </a:pPr>
            <a:r>
              <a:rPr kumimoji="0" lang="en-US" altLang="zh-CN" sz="3600" b="0" i="0" u="none" strike="noStrike" cap="none" normalizeH="0" baseline="0" dirty="0">
                <a:ln>
                  <a:noFill/>
                </a:ln>
                <a:solidFill>
                  <a:srgbClr val="FFFF00"/>
                </a:solidFill>
                <a:effectLst/>
                <a:latin typeface="黑体" pitchFamily="49" charset="-122"/>
                <a:ea typeface="黑体" pitchFamily="49" charset="-122"/>
                <a:cs typeface="Arial" pitchFamily="34" charset="0"/>
              </a:rPr>
              <a:t>    </a:t>
            </a:r>
            <a:r>
              <a:rPr kumimoji="0" lang="zh-CN" sz="3600" b="0" i="0" u="none" strike="noStrike" cap="none" normalizeH="0" baseline="0" dirty="0">
                <a:ln>
                  <a:noFill/>
                </a:ln>
                <a:solidFill>
                  <a:srgbClr val="FFFF00"/>
                </a:solidFill>
                <a:effectLst/>
                <a:latin typeface="黑体" pitchFamily="49" charset="-122"/>
                <a:ea typeface="黑体" pitchFamily="49" charset="-122"/>
                <a:cs typeface="Arial" pitchFamily="34" charset="0"/>
              </a:rPr>
              <a:t>回顾过去</a:t>
            </a:r>
            <a:r>
              <a:rPr kumimoji="0" lang="en-US" altLang="zh-CN" sz="3600" b="0" i="0" u="none" strike="noStrike" cap="none" normalizeH="0" baseline="0" dirty="0">
                <a:ln>
                  <a:noFill/>
                </a:ln>
                <a:solidFill>
                  <a:srgbClr val="FFFF00"/>
                </a:solidFill>
                <a:effectLst/>
                <a:latin typeface="黑体" pitchFamily="49" charset="-122"/>
                <a:ea typeface="黑体" pitchFamily="49" charset="-122"/>
                <a:cs typeface="Arial" pitchFamily="34" charset="0"/>
              </a:rPr>
              <a:t>100</a:t>
            </a:r>
            <a:r>
              <a:rPr kumimoji="0" lang="zh-CN" altLang="en-US" sz="3600" b="0" i="0" u="none" strike="noStrike" cap="none" normalizeH="0" baseline="0" dirty="0">
                <a:ln>
                  <a:noFill/>
                </a:ln>
                <a:solidFill>
                  <a:srgbClr val="FFFF00"/>
                </a:solidFill>
                <a:effectLst/>
                <a:latin typeface="黑体" pitchFamily="49" charset="-122"/>
                <a:ea typeface="黑体" pitchFamily="49" charset="-122"/>
                <a:cs typeface="Arial" pitchFamily="34" charset="0"/>
              </a:rPr>
              <a:t>多年，在中国共产党的英明领导下，我们重塑了一片山河；振兴了一个民族；改变了一个国家。中国从彷徨、无助到自信、自强，从一穷二白到繁荣富强，创造了一个又一个的中国奇迹。</a:t>
            </a:r>
            <a:endParaRPr kumimoji="0" lang="zh-CN" altLang="en-US" sz="3600" b="0"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extLst>
              <a:ext uri="{FF2B5EF4-FFF2-40B4-BE49-F238E27FC236}">
                <a16:creationId xmlns:a16="http://schemas.microsoft.com/office/drawing/2014/main" id="{2C787504-0754-1249-9BB6-74FD322E3B10}"/>
              </a:ext>
            </a:extLst>
          </p:cNvPr>
          <p:cNvSpPr/>
          <p:nvPr/>
        </p:nvSpPr>
        <p:spPr>
          <a:xfrm>
            <a:off x="839743" y="1489433"/>
            <a:ext cx="10512514" cy="4440949"/>
          </a:xfrm>
          <a:prstGeom prst="roundRect">
            <a:avLst>
              <a:gd name="adj" fmla="val 71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黑体" pitchFamily="49" charset="-122"/>
              <a:ea typeface="黑体" pitchFamily="49" charset="-122"/>
            </a:endParaRPr>
          </a:p>
        </p:txBody>
      </p:sp>
      <p:sp>
        <p:nvSpPr>
          <p:cNvPr id="23" name="文本框 22">
            <a:extLst>
              <a:ext uri="{FF2B5EF4-FFF2-40B4-BE49-F238E27FC236}">
                <a16:creationId xmlns:a16="http://schemas.microsoft.com/office/drawing/2014/main" id="{734A2ADF-3155-4CA2-8CE1-4A8A1661DBA1}"/>
              </a:ext>
            </a:extLst>
          </p:cNvPr>
          <p:cNvSpPr txBox="1"/>
          <p:nvPr/>
        </p:nvSpPr>
        <p:spPr>
          <a:xfrm>
            <a:off x="1065891" y="1768029"/>
            <a:ext cx="10205884" cy="3883755"/>
          </a:xfrm>
          <a:prstGeom prst="rect">
            <a:avLst/>
          </a:prstGeom>
          <a:noFill/>
        </p:spPr>
        <p:txBody>
          <a:bodyPr wrap="square">
            <a:spAutoFit/>
          </a:bodyPr>
          <a:lstStyle/>
          <a:p>
            <a:pPr>
              <a:lnSpc>
                <a:spcPct val="150000"/>
              </a:lnSpc>
            </a:pPr>
            <a:r>
              <a:rPr lang="zh-CN" altLang="en-US" sz="2400" b="1" dirty="0">
                <a:solidFill>
                  <a:srgbClr val="FF0000"/>
                </a:solidFill>
                <a:latin typeface="黑体" pitchFamily="49" charset="-122"/>
                <a:ea typeface="黑体" pitchFamily="49" charset="-122"/>
              </a:rPr>
              <a:t>     </a:t>
            </a:r>
            <a:r>
              <a:rPr lang="en-US" altLang="zh-CN" sz="2400" b="1" dirty="0">
                <a:solidFill>
                  <a:srgbClr val="FF0000"/>
                </a:solidFill>
                <a:latin typeface="黑体" pitchFamily="49" charset="-122"/>
                <a:ea typeface="黑体" pitchFamily="49" charset="-122"/>
              </a:rPr>
              <a:t>2022</a:t>
            </a:r>
            <a:r>
              <a:rPr lang="zh-CN" altLang="en-US" sz="2400" b="1" dirty="0">
                <a:solidFill>
                  <a:srgbClr val="FF0000"/>
                </a:solidFill>
                <a:latin typeface="黑体" pitchFamily="49" charset="-122"/>
                <a:ea typeface="黑体" pitchFamily="49" charset="-122"/>
              </a:rPr>
              <a:t>年</a:t>
            </a:r>
            <a:r>
              <a:rPr lang="en-US" altLang="zh-CN" sz="2400" b="1" dirty="0">
                <a:solidFill>
                  <a:srgbClr val="FF0000"/>
                </a:solidFill>
                <a:latin typeface="黑体" pitchFamily="49" charset="-122"/>
                <a:ea typeface="黑体" pitchFamily="49" charset="-122"/>
              </a:rPr>
              <a:t>10</a:t>
            </a:r>
            <a:r>
              <a:rPr lang="zh-CN" altLang="en-US" sz="2400" b="1" dirty="0">
                <a:solidFill>
                  <a:srgbClr val="FF0000"/>
                </a:solidFill>
                <a:latin typeface="黑体" pitchFamily="49" charset="-122"/>
                <a:ea typeface="黑体" pitchFamily="49" charset="-122"/>
              </a:rPr>
              <a:t>月</a:t>
            </a:r>
            <a:r>
              <a:rPr lang="en-US" altLang="zh-CN" sz="2400" b="1" dirty="0">
                <a:solidFill>
                  <a:srgbClr val="FF0000"/>
                </a:solidFill>
                <a:latin typeface="黑体" pitchFamily="49" charset="-122"/>
                <a:ea typeface="黑体" pitchFamily="49" charset="-122"/>
              </a:rPr>
              <a:t>16</a:t>
            </a:r>
            <a:r>
              <a:rPr lang="zh-CN" altLang="en-US" sz="2400" b="1" dirty="0">
                <a:solidFill>
                  <a:srgbClr val="FF0000"/>
                </a:solidFill>
                <a:latin typeface="黑体" pitchFamily="49" charset="-122"/>
                <a:ea typeface="黑体" pitchFamily="49" charset="-122"/>
              </a:rPr>
              <a:t>日，中国共产党第二十次全国代表大会在北京胜利召开。 “中国共产党第二十次全国代表大会，是在全党全国各族人民迈上全面建设社会主义现代化国家新征程、向第二个百年奋斗目标进军的关键时刻召开的一次十分重要的大会”。取得了一系列重大政治成果、理论成果、实践成果，对于我们党在新时代新征程上团结带领全国各族人民全面建设社会主义现代化国家、全面推进中华民族伟大复兴，具有重大的现实意义和深远的历史意义。</a:t>
            </a:r>
            <a:endParaRPr lang="zh-CN" altLang="zh-CN" sz="2400" b="1" dirty="0">
              <a:solidFill>
                <a:srgbClr val="FF0000"/>
              </a:solidFill>
              <a:latin typeface="黑体" pitchFamily="49" charset="-122"/>
              <a:ea typeface="黑体" pitchFamily="49" charset="-122"/>
            </a:endParaRPr>
          </a:p>
        </p:txBody>
      </p:sp>
      <p:sp>
        <p:nvSpPr>
          <p:cNvPr id="2" name="文本框 1">
            <a:extLst>
              <a:ext uri="{FF2B5EF4-FFF2-40B4-BE49-F238E27FC236}">
                <a16:creationId xmlns:a16="http://schemas.microsoft.com/office/drawing/2014/main" id="{A192D112-91D1-F641-AC53-15368326F06A}"/>
              </a:ext>
            </a:extLst>
          </p:cNvPr>
          <p:cNvSpPr txBox="1"/>
          <p:nvPr/>
        </p:nvSpPr>
        <p:spPr>
          <a:xfrm>
            <a:off x="2803895" y="557949"/>
            <a:ext cx="7173759" cy="707886"/>
          </a:xfrm>
          <a:prstGeom prst="rect">
            <a:avLst/>
          </a:prstGeom>
          <a:noFill/>
        </p:spPr>
        <p:txBody>
          <a:bodyPr wrap="none" rtlCol="0">
            <a:spAutoFit/>
          </a:bodyPr>
          <a:lstStyle/>
          <a:p>
            <a:r>
              <a:rPr kumimoji="1" lang="en-US" altLang="zh-CN" sz="4000" b="1" dirty="0">
                <a:solidFill>
                  <a:schemeClr val="accent4">
                    <a:lumMod val="20000"/>
                    <a:lumOff val="80000"/>
                  </a:schemeClr>
                </a:solidFill>
                <a:latin typeface="Adobe 黑体 Std R" pitchFamily="34" charset="-122"/>
                <a:ea typeface="Adobe 黑体 Std R" pitchFamily="34" charset="-122"/>
              </a:rPr>
              <a:t>2022——</a:t>
            </a:r>
            <a:r>
              <a:rPr kumimoji="1" lang="zh-CN" altLang="en-US" sz="4000" b="1" dirty="0">
                <a:solidFill>
                  <a:schemeClr val="accent4">
                    <a:lumMod val="20000"/>
                    <a:lumOff val="80000"/>
                  </a:schemeClr>
                </a:solidFill>
                <a:latin typeface="Adobe 黑体 Std R" pitchFamily="34" charset="-122"/>
                <a:ea typeface="Adobe 黑体 Std R" pitchFamily="34" charset="-122"/>
              </a:rPr>
              <a:t>党的二十大胜利召开</a:t>
            </a:r>
          </a:p>
        </p:txBody>
      </p:sp>
      <p:pic>
        <p:nvPicPr>
          <p:cNvPr id="6" name="图片 27"/>
          <p:cNvPicPr>
            <a:picLocks noChangeAspect="1" noChangeArrowheads="1"/>
          </p:cNvPicPr>
          <p:nvPr/>
        </p:nvPicPr>
        <p:blipFill>
          <a:blip r:embed="rId2" cstate="print"/>
          <a:srcRect/>
          <a:stretch>
            <a:fillRect/>
          </a:stretch>
        </p:blipFill>
        <p:spPr bwMode="auto">
          <a:xfrm>
            <a:off x="57150" y="83672"/>
            <a:ext cx="945740" cy="980508"/>
          </a:xfrm>
          <a:prstGeom prst="rect">
            <a:avLst/>
          </a:prstGeom>
          <a:noFill/>
          <a:ln w="9525">
            <a:noFill/>
            <a:miter lim="800000"/>
            <a:headEnd/>
            <a:tailEnd/>
          </a:ln>
        </p:spPr>
      </p:pic>
    </p:spTree>
    <p:extLst>
      <p:ext uri="{BB962C8B-B14F-4D97-AF65-F5344CB8AC3E}">
        <p14:creationId xmlns:p14="http://schemas.microsoft.com/office/powerpoint/2010/main" val="53133698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25"/>
          <p:cNvGrpSpPr>
            <a:grpSpLocks/>
          </p:cNvGrpSpPr>
          <p:nvPr/>
        </p:nvGrpSpPr>
        <p:grpSpPr bwMode="auto">
          <a:xfrm>
            <a:off x="0" y="0"/>
            <a:ext cx="12192000" cy="6858000"/>
            <a:chOff x="0" y="0"/>
            <a:chExt cx="9144000" cy="6858000"/>
          </a:xfrm>
        </p:grpSpPr>
        <p:grpSp>
          <p:nvGrpSpPr>
            <p:cNvPr id="10"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14"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914400" y="186935"/>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a:ln>
                  <a:noFill/>
                </a:ln>
                <a:solidFill>
                  <a:srgbClr val="FFFF00"/>
                </a:solidFill>
                <a:effectLst/>
                <a:latin typeface="黑体" pitchFamily="49" charset="-122"/>
                <a:ea typeface="黑体" pitchFamily="49" charset="-122"/>
                <a:cs typeface="Arial" pitchFamily="34" charset="0"/>
              </a:rPr>
              <a:t>（一）奇迹一：中国无战事，中国最安全</a:t>
            </a:r>
            <a:endParaRPr kumimoji="0" lang="zh-CN" sz="3200" b="1"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24577" name="Rectangle 1"/>
          <p:cNvSpPr>
            <a:spLocks noChangeArrowheads="1"/>
          </p:cNvSpPr>
          <p:nvPr/>
        </p:nvSpPr>
        <p:spPr bwMode="auto">
          <a:xfrm>
            <a:off x="3126659" y="2098536"/>
            <a:ext cx="8790038" cy="3693319"/>
          </a:xfrm>
          <a:prstGeom prst="rect">
            <a:avLst/>
          </a:prstGeom>
          <a:noFill/>
          <a:ln w="38100">
            <a:solidFill>
              <a:schemeClr val="bg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50000"/>
              </a:lnSpc>
              <a:spcBef>
                <a:spcPct val="0"/>
              </a:spcBef>
              <a:spcAft>
                <a:spcPct val="0"/>
              </a:spcAft>
              <a:buClrTx/>
              <a:buSzTx/>
              <a:buFontTx/>
              <a:buNone/>
              <a:tabLst/>
            </a:pPr>
            <a:r>
              <a:rPr kumimoji="0" lang="en-US" altLang="zh-CN" sz="2800" b="0" i="0" u="none" strike="noStrike" cap="none" normalizeH="0" baseline="0" dirty="0">
                <a:ln>
                  <a:noFill/>
                </a:ln>
                <a:solidFill>
                  <a:schemeClr val="bg1"/>
                </a:solidFill>
                <a:effectLst/>
                <a:latin typeface="黑体" pitchFamily="49" charset="-122"/>
                <a:ea typeface="黑体" pitchFamily="49" charset="-122"/>
                <a:cs typeface="宋体" pitchFamily="2" charset="-122"/>
              </a:rPr>
              <a:t>    </a:t>
            </a:r>
            <a:r>
              <a:rPr kumimoji="0" 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自建国以来，中国从未主动挑起事端、发动战争，特别是近</a:t>
            </a:r>
            <a:r>
              <a:rPr kumimoji="0" lang="en-US" alt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40</a:t>
            </a: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年来，从未参与、卷入战争之中。</a:t>
            </a:r>
          </a:p>
          <a:p>
            <a:pPr marL="0" marR="0" lvl="0" algn="l" defTabSz="914400" rtl="0" eaLnBrk="0" fontAlgn="base" latinLnBrk="0" hangingPunct="0">
              <a:lnSpc>
                <a:spcPct val="150000"/>
              </a:lnSpc>
              <a:spcBef>
                <a:spcPct val="0"/>
              </a:spcBef>
              <a:spcAft>
                <a:spcPct val="0"/>
              </a:spcAft>
              <a:buClrTx/>
              <a:buSzTx/>
              <a:buFontTx/>
              <a:buNone/>
              <a:tabLst/>
            </a:pP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    </a:t>
            </a:r>
          </a:p>
          <a:p>
            <a:pPr marL="0" marR="0" lvl="0" algn="l" defTabSz="914400" rtl="0" eaLnBrk="0" fontAlgn="base" latinLnBrk="0" hangingPunct="0">
              <a:lnSpc>
                <a:spcPct val="150000"/>
              </a:lnSpc>
              <a:spcBef>
                <a:spcPct val="0"/>
              </a:spcBef>
              <a:spcAft>
                <a:spcPct val="0"/>
              </a:spcAft>
              <a:buClrTx/>
              <a:buSzTx/>
              <a:buFontTx/>
              <a:buNone/>
              <a:tabLst/>
            </a:pP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    也许身在其中，我们感受的并不深刻，但到过中国的外国人都惊叹：</a:t>
            </a:r>
            <a:endParaRPr kumimoji="0" lang="en-US" alt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endParaRPr>
          </a:p>
          <a:p>
            <a:pPr marL="0" marR="0" lvl="0" algn="l" defTabSz="914400" rtl="0" eaLnBrk="0" fontAlgn="base" latinLnBrk="0" hangingPunct="0">
              <a:lnSpc>
                <a:spcPct val="150000"/>
              </a:lnSpc>
              <a:spcBef>
                <a:spcPct val="0"/>
              </a:spcBef>
              <a:spcAft>
                <a:spcPct val="0"/>
              </a:spcAft>
              <a:buClrTx/>
              <a:buSzTx/>
              <a:buFontTx/>
              <a:buNone/>
              <a:tabLst/>
            </a:pPr>
            <a:r>
              <a:rPr kumimoji="0" lang="zh-CN" altLang="en-US" sz="3200" b="0" i="0" u="none" strike="noStrike" cap="none" normalizeH="0" baseline="0" dirty="0">
                <a:ln>
                  <a:noFill/>
                </a:ln>
                <a:solidFill>
                  <a:srgbClr val="FFFF00"/>
                </a:solidFill>
                <a:effectLst/>
                <a:latin typeface="黑体" pitchFamily="49" charset="-122"/>
                <a:ea typeface="黑体" pitchFamily="49" charset="-122"/>
                <a:cs typeface="宋体" pitchFamily="2" charset="-122"/>
              </a:rPr>
              <a:t>“中国是世界上最有安全感的国家”</a:t>
            </a:r>
            <a:r>
              <a:rPr kumimoji="0" lang="zh-CN" altLang="en-US" sz="28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p>
        </p:txBody>
      </p:sp>
      <p:sp>
        <p:nvSpPr>
          <p:cNvPr id="23" name="矩形 22"/>
          <p:cNvSpPr/>
          <p:nvPr/>
        </p:nvSpPr>
        <p:spPr>
          <a:xfrm>
            <a:off x="376247" y="1993941"/>
            <a:ext cx="2236510" cy="3785652"/>
          </a:xfrm>
          <a:prstGeom prst="rect">
            <a:avLst/>
          </a:prstGeom>
          <a:noFill/>
          <a:ln w="38100">
            <a:solidFill>
              <a:schemeClr val="bg1"/>
            </a:solidFill>
          </a:ln>
        </p:spPr>
        <p:txBody>
          <a:bodyPr wrap="none" lIns="91440" tIns="45720" rIns="91440" bIns="45720">
            <a:spAutoFit/>
          </a:bodyPr>
          <a:lstStyle/>
          <a:p>
            <a:pPr algn="ctr"/>
            <a:r>
              <a:rPr lang="zh-CN" altLang="en-US" sz="8000" b="0" cap="none" spc="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隶书" pitchFamily="49" charset="-122"/>
                <a:ea typeface="隶书" pitchFamily="49" charset="-122"/>
              </a:rPr>
              <a:t>和平</a:t>
            </a:r>
            <a:endParaRPr lang="en-US" altLang="zh-CN" sz="8000" b="0" cap="none" spc="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隶书" pitchFamily="49" charset="-122"/>
              <a:ea typeface="隶书" pitchFamily="49" charset="-122"/>
            </a:endParaRPr>
          </a:p>
          <a:p>
            <a:pPr algn="ctr"/>
            <a:r>
              <a:rPr lang="zh-CN" altLang="en-US" sz="800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隶书" pitchFamily="49" charset="-122"/>
                <a:ea typeface="隶书" pitchFamily="49" charset="-122"/>
              </a:rPr>
              <a:t>安全</a:t>
            </a:r>
            <a:endParaRPr lang="en-US" altLang="zh-CN" sz="800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隶书" pitchFamily="49" charset="-122"/>
              <a:ea typeface="隶书" pitchFamily="49" charset="-122"/>
            </a:endParaRPr>
          </a:p>
          <a:p>
            <a:pPr algn="ctr"/>
            <a:r>
              <a:rPr lang="zh-CN" altLang="en-US" sz="8000" b="0" cap="none" spc="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隶书" pitchFamily="49" charset="-122"/>
                <a:ea typeface="隶书" pitchFamily="49" charset="-122"/>
              </a:rPr>
              <a:t>幸福</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914400" y="186935"/>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a:ln>
                  <a:noFill/>
                </a:ln>
                <a:solidFill>
                  <a:srgbClr val="FFFF00"/>
                </a:solidFill>
                <a:effectLst/>
                <a:latin typeface="黑体" pitchFamily="49" charset="-122"/>
                <a:ea typeface="黑体" pitchFamily="49" charset="-122"/>
                <a:cs typeface="Arial" pitchFamily="34" charset="0"/>
              </a:rPr>
              <a:t>（一）奇迹一：中国无战事，中国最安全</a:t>
            </a:r>
            <a:endParaRPr kumimoji="0" lang="zh-CN" sz="3200" b="1"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pic>
        <p:nvPicPr>
          <p:cNvPr id="18" name="图片 17" descr="855f357628584ecf8b5ab8d20bb249ed.jpg"/>
          <p:cNvPicPr>
            <a:picLocks noChangeAspect="1"/>
          </p:cNvPicPr>
          <p:nvPr/>
        </p:nvPicPr>
        <p:blipFill>
          <a:blip r:embed="rId4" cstate="print"/>
          <a:stretch>
            <a:fillRect/>
          </a:stretch>
        </p:blipFill>
        <p:spPr>
          <a:xfrm>
            <a:off x="0" y="4031715"/>
            <a:ext cx="3938081" cy="2826285"/>
          </a:xfrm>
          <a:prstGeom prst="rect">
            <a:avLst/>
          </a:prstGeom>
          <a:ln w="38100">
            <a:solidFill>
              <a:schemeClr val="bg1"/>
            </a:solidFill>
          </a:ln>
          <a:effectLst>
            <a:outerShdw blurRad="292100" dist="139700" dir="2700000" algn="tl" rotWithShape="0">
              <a:srgbClr val="333333">
                <a:alpha val="65000"/>
              </a:srgbClr>
            </a:outerShdw>
          </a:effectLst>
        </p:spPr>
      </p:pic>
      <p:pic>
        <p:nvPicPr>
          <p:cNvPr id="19" name="图片 18" descr="u=2576125864,2975577178&amp;fm=26&amp;gp=0.jpg"/>
          <p:cNvPicPr>
            <a:picLocks noChangeAspect="1"/>
          </p:cNvPicPr>
          <p:nvPr/>
        </p:nvPicPr>
        <p:blipFill>
          <a:blip r:embed="rId5" cstate="print"/>
          <a:stretch>
            <a:fillRect/>
          </a:stretch>
        </p:blipFill>
        <p:spPr>
          <a:xfrm>
            <a:off x="4144417" y="4053866"/>
            <a:ext cx="3946625" cy="2804134"/>
          </a:xfrm>
          <a:prstGeom prst="rect">
            <a:avLst/>
          </a:prstGeom>
          <a:ln w="38100">
            <a:solidFill>
              <a:schemeClr val="bg1"/>
            </a:solidFill>
          </a:ln>
          <a:effectLst>
            <a:outerShdw blurRad="292100" dist="139700" dir="2700000" algn="tl" rotWithShape="0">
              <a:srgbClr val="333333">
                <a:alpha val="65000"/>
              </a:srgbClr>
            </a:outerShdw>
          </a:effectLst>
        </p:spPr>
      </p:pic>
      <p:pic>
        <p:nvPicPr>
          <p:cNvPr id="20" name="图片 19" descr="5a1e0832f2534ec29a7e7589fcdead1e.jpeg"/>
          <p:cNvPicPr>
            <a:picLocks noChangeAspect="1"/>
          </p:cNvPicPr>
          <p:nvPr/>
        </p:nvPicPr>
        <p:blipFill>
          <a:blip r:embed="rId6" cstate="print"/>
          <a:stretch>
            <a:fillRect/>
          </a:stretch>
        </p:blipFill>
        <p:spPr>
          <a:xfrm>
            <a:off x="8303342" y="4073368"/>
            <a:ext cx="3888658" cy="2784632"/>
          </a:xfrm>
          <a:prstGeom prst="rect">
            <a:avLst/>
          </a:prstGeom>
          <a:ln w="38100">
            <a:solidFill>
              <a:schemeClr val="bg1"/>
            </a:solidFill>
          </a:ln>
          <a:effectLst>
            <a:outerShdw blurRad="292100" dist="139700" dir="2700000" algn="tl" rotWithShape="0">
              <a:srgbClr val="333333">
                <a:alpha val="65000"/>
              </a:srgbClr>
            </a:outerShdw>
          </a:effectLst>
        </p:spPr>
      </p:pic>
      <p:sp>
        <p:nvSpPr>
          <p:cNvPr id="22" name="矩形 21">
            <a:extLst>
              <a:ext uri="{FF2B5EF4-FFF2-40B4-BE49-F238E27FC236}">
                <a16:creationId xmlns:a16="http://schemas.microsoft.com/office/drawing/2014/main" id="{2C787504-0754-1249-9BB6-74FD322E3B10}"/>
              </a:ext>
            </a:extLst>
          </p:cNvPr>
          <p:cNvSpPr/>
          <p:nvPr/>
        </p:nvSpPr>
        <p:spPr>
          <a:xfrm>
            <a:off x="0" y="945302"/>
            <a:ext cx="12191999" cy="2815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p:cNvSpPr/>
          <p:nvPr/>
        </p:nvSpPr>
        <p:spPr>
          <a:xfrm>
            <a:off x="442451" y="1032873"/>
            <a:ext cx="11282516" cy="2677656"/>
          </a:xfrm>
          <a:prstGeom prst="rect">
            <a:avLst/>
          </a:prstGeom>
        </p:spPr>
        <p:txBody>
          <a:bodyPr wrap="square">
            <a:spAutoFit/>
          </a:bodyPr>
          <a:lstStyle/>
          <a:p>
            <a:pPr>
              <a:lnSpc>
                <a:spcPct val="150000"/>
              </a:lnSpc>
            </a:pPr>
            <a:r>
              <a:rPr lang="zh-CN" altLang="zh-CN" sz="2400" dirty="0">
                <a:solidFill>
                  <a:srgbClr val="C00000"/>
                </a:solidFill>
                <a:latin typeface="黑体" pitchFamily="49" charset="-122"/>
                <a:ea typeface="黑体" pitchFamily="49" charset="-122"/>
              </a:rPr>
              <a:t>美国</a:t>
            </a:r>
            <a:r>
              <a:rPr lang="zh-CN" altLang="en-US" sz="2400" dirty="0">
                <a:solidFill>
                  <a:srgbClr val="C00000"/>
                </a:solidFill>
                <a:latin typeface="黑体" pitchFamily="49" charset="-122"/>
                <a:ea typeface="黑体" pitchFamily="49" charset="-122"/>
              </a:rPr>
              <a:t>：</a:t>
            </a:r>
            <a:r>
              <a:rPr lang="zh-CN" altLang="zh-CN" sz="2000" dirty="0">
                <a:latin typeface="黑体" pitchFamily="49" charset="-122"/>
                <a:ea typeface="黑体" pitchFamily="49" charset="-122"/>
              </a:rPr>
              <a:t>为了一己之私，先后入侵朝鲜、越南、柬埔寨、格林纳达，空袭利比亚，袭击伊朗，发动巴拿马战争、海湾战争、科索沃战争、伊拉克战争、阿富汗战争、叙利亚战争，现在，还三天两头在中东扔炸弹。</a:t>
            </a:r>
          </a:p>
          <a:p>
            <a:pPr>
              <a:lnSpc>
                <a:spcPct val="150000"/>
              </a:lnSpc>
            </a:pPr>
            <a:r>
              <a:rPr lang="zh-CN" altLang="zh-CN" sz="2400" dirty="0">
                <a:solidFill>
                  <a:srgbClr val="C00000"/>
                </a:solidFill>
                <a:latin typeface="黑体" pitchFamily="49" charset="-122"/>
                <a:ea typeface="黑体" pitchFamily="49" charset="-122"/>
              </a:rPr>
              <a:t>俄罗斯</a:t>
            </a:r>
            <a:r>
              <a:rPr lang="zh-CN" altLang="en-US" sz="2400" dirty="0">
                <a:solidFill>
                  <a:srgbClr val="C00000"/>
                </a:solidFill>
                <a:latin typeface="黑体" pitchFamily="49" charset="-122"/>
                <a:ea typeface="黑体" pitchFamily="49" charset="-122"/>
              </a:rPr>
              <a:t>：</a:t>
            </a:r>
            <a:r>
              <a:rPr lang="zh-CN" altLang="zh-CN" sz="2000" dirty="0">
                <a:latin typeface="黑体" pitchFamily="49" charset="-122"/>
                <a:ea typeface="黑体" pitchFamily="49" charset="-122"/>
              </a:rPr>
              <a:t>有车臣战争、叙利亚战争，与格鲁吉亚的冲突</a:t>
            </a:r>
            <a:r>
              <a:rPr lang="zh-CN" altLang="en-US" sz="2000" dirty="0">
                <a:latin typeface="黑体" pitchFamily="49" charset="-122"/>
                <a:ea typeface="黑体" pitchFamily="49" charset="-122"/>
              </a:rPr>
              <a:t>以及现在的俄乌战争。</a:t>
            </a:r>
            <a:endParaRPr lang="zh-CN" altLang="zh-CN" sz="2000" dirty="0">
              <a:latin typeface="黑体" pitchFamily="49" charset="-122"/>
              <a:ea typeface="黑体" pitchFamily="49" charset="-122"/>
            </a:endParaRPr>
          </a:p>
          <a:p>
            <a:pPr>
              <a:lnSpc>
                <a:spcPct val="150000"/>
              </a:lnSpc>
            </a:pPr>
            <a:r>
              <a:rPr lang="zh-CN" altLang="zh-CN" sz="2400" dirty="0">
                <a:solidFill>
                  <a:srgbClr val="C00000"/>
                </a:solidFill>
                <a:latin typeface="黑体" pitchFamily="49" charset="-122"/>
                <a:ea typeface="黑体" pitchFamily="49" charset="-122"/>
              </a:rPr>
              <a:t>英国、法国</a:t>
            </a:r>
            <a:r>
              <a:rPr lang="zh-CN" altLang="en-US" sz="2400" dirty="0">
                <a:solidFill>
                  <a:srgbClr val="C00000"/>
                </a:solidFill>
                <a:latin typeface="黑体" pitchFamily="49" charset="-122"/>
                <a:ea typeface="黑体" pitchFamily="49" charset="-122"/>
              </a:rPr>
              <a:t>：</a:t>
            </a:r>
            <a:r>
              <a:rPr lang="zh-CN" altLang="zh-CN" sz="2000" dirty="0">
                <a:latin typeface="黑体" pitchFamily="49" charset="-122"/>
                <a:ea typeface="黑体" pitchFamily="49" charset="-122"/>
              </a:rPr>
              <a:t>都参加过阿富汗战争，在南联盟战争、利比亚战争中也都有“贡献”……</a:t>
            </a: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914400" y="186935"/>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a:ln>
                  <a:noFill/>
                </a:ln>
                <a:solidFill>
                  <a:srgbClr val="FFFF00"/>
                </a:solidFill>
                <a:effectLst/>
                <a:latin typeface="黑体" pitchFamily="49" charset="-122"/>
                <a:ea typeface="黑体" pitchFamily="49" charset="-122"/>
                <a:cs typeface="Arial" pitchFamily="34" charset="0"/>
              </a:rPr>
              <a:t>（一）奇迹一：中国无战事，中国最安全</a:t>
            </a:r>
            <a:endParaRPr kumimoji="0" lang="zh-CN" sz="3200" b="1"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24577" name="Rectangle 1"/>
          <p:cNvSpPr>
            <a:spLocks noChangeArrowheads="1"/>
          </p:cNvSpPr>
          <p:nvPr/>
        </p:nvSpPr>
        <p:spPr bwMode="auto">
          <a:xfrm>
            <a:off x="3126659" y="1960037"/>
            <a:ext cx="8790038" cy="3970318"/>
          </a:xfrm>
          <a:prstGeom prst="rect">
            <a:avLst/>
          </a:prstGeom>
          <a:noFill/>
          <a:ln w="38100">
            <a:solidFill>
              <a:schemeClr val="bg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50000"/>
              </a:lnSpc>
              <a:spcBef>
                <a:spcPct val="0"/>
              </a:spcBef>
              <a:spcAft>
                <a:spcPct val="0"/>
              </a:spcAft>
              <a:buClrTx/>
              <a:buSzTx/>
              <a:buFontTx/>
              <a:buNone/>
              <a:tabLst/>
            </a:pPr>
            <a:r>
              <a:rPr kumimoji="0" lang="en-US" altLang="zh-CN" sz="2800" b="0" i="0" u="none" strike="noStrike" cap="none" normalizeH="0" baseline="0" dirty="0">
                <a:ln>
                  <a:noFill/>
                </a:ln>
                <a:solidFill>
                  <a:schemeClr val="bg1"/>
                </a:solidFill>
                <a:effectLst/>
                <a:latin typeface="黑体" pitchFamily="49" charset="-122"/>
                <a:ea typeface="黑体" pitchFamily="49" charset="-122"/>
                <a:cs typeface="宋体" pitchFamily="2" charset="-122"/>
              </a:rPr>
              <a:t>    </a:t>
            </a:r>
            <a:endPar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endParaRPr>
          </a:p>
          <a:p>
            <a:pPr marL="0" marR="0" lvl="0" algn="l" defTabSz="914400" rtl="0" eaLnBrk="0" fontAlgn="base" latinLnBrk="0" hangingPunct="0">
              <a:lnSpc>
                <a:spcPct val="150000"/>
              </a:lnSpc>
              <a:spcBef>
                <a:spcPct val="0"/>
              </a:spcBef>
              <a:spcAft>
                <a:spcPct val="0"/>
              </a:spcAft>
              <a:buClrTx/>
              <a:buSzTx/>
              <a:buFontTx/>
              <a:buNone/>
              <a:tabLst/>
            </a:pP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    </a:t>
            </a:r>
            <a:r>
              <a:rPr kumimoji="0" lang="zh-CN" altLang="en-US" sz="2800" b="0" i="0" u="none" strike="noStrike" cap="none" normalizeH="0" baseline="0" dirty="0">
                <a:ln>
                  <a:noFill/>
                </a:ln>
                <a:solidFill>
                  <a:schemeClr val="bg1"/>
                </a:solidFill>
                <a:effectLst/>
                <a:latin typeface="黑体" pitchFamily="49" charset="-122"/>
                <a:ea typeface="黑体" pitchFamily="49" charset="-122"/>
                <a:cs typeface="宋体" pitchFamily="2" charset="-122"/>
              </a:rPr>
              <a:t>唯有中国，自南部边疆战役后，再没有战争，不是说我们惧怕战争，中国人不怕，是我们真正爱好和平，总是以最克制最冷静的态度，对待战争。</a:t>
            </a:r>
          </a:p>
          <a:p>
            <a:pPr marL="0" marR="0" lvl="0" algn="l" defTabSz="914400" rtl="0" eaLnBrk="0" fontAlgn="base" latinLnBrk="0" hangingPunct="0">
              <a:lnSpc>
                <a:spcPct val="150000"/>
              </a:lnSpc>
              <a:spcBef>
                <a:spcPct val="0"/>
              </a:spcBef>
              <a:spcAft>
                <a:spcPct val="0"/>
              </a:spcAft>
              <a:buClrTx/>
              <a:buSzTx/>
              <a:buFontTx/>
              <a:buNone/>
              <a:tabLst/>
            </a:pP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    </a:t>
            </a:r>
            <a:endParaRPr kumimoji="0" lang="en-US" alt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endParaRPr>
          </a:p>
          <a:p>
            <a:pPr marL="0" marR="0" lvl="0" algn="l" defTabSz="914400" rtl="0" eaLnBrk="0" fontAlgn="base" latinLnBrk="0" hangingPunct="0">
              <a:lnSpc>
                <a:spcPct val="150000"/>
              </a:lnSpc>
              <a:spcBef>
                <a:spcPct val="0"/>
              </a:spcBef>
              <a:spcAft>
                <a:spcPct val="0"/>
              </a:spcAft>
              <a:buClrTx/>
              <a:buSzTx/>
              <a:buFontTx/>
              <a:buNone/>
              <a:tabLst/>
            </a:pPr>
            <a:r>
              <a:rPr kumimoji="0" lang="zh-CN" altLang="en-US" sz="3200" b="0" i="0" u="none" strike="noStrike" cap="none" normalizeH="0" baseline="0" dirty="0">
                <a:ln>
                  <a:noFill/>
                </a:ln>
                <a:solidFill>
                  <a:srgbClr val="FFFF00"/>
                </a:solidFill>
                <a:effectLst/>
                <a:latin typeface="黑体" pitchFamily="49" charset="-122"/>
                <a:ea typeface="黑体" pitchFamily="49" charset="-122"/>
                <a:cs typeface="宋体" pitchFamily="2" charset="-122"/>
              </a:rPr>
              <a:t>“中国是世界上最有安全感的国家”</a:t>
            </a:r>
            <a:r>
              <a:rPr kumimoji="0" lang="zh-CN" altLang="en-US" sz="28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p>
        </p:txBody>
      </p:sp>
      <p:sp>
        <p:nvSpPr>
          <p:cNvPr id="23" name="矩形 22"/>
          <p:cNvSpPr/>
          <p:nvPr/>
        </p:nvSpPr>
        <p:spPr>
          <a:xfrm>
            <a:off x="376247" y="1993941"/>
            <a:ext cx="2236510" cy="3785652"/>
          </a:xfrm>
          <a:prstGeom prst="rect">
            <a:avLst/>
          </a:prstGeom>
          <a:noFill/>
          <a:ln w="38100">
            <a:solidFill>
              <a:schemeClr val="bg1"/>
            </a:solidFill>
          </a:ln>
        </p:spPr>
        <p:txBody>
          <a:bodyPr wrap="none" lIns="91440" tIns="45720" rIns="91440" bIns="45720">
            <a:spAutoFit/>
          </a:bodyPr>
          <a:lstStyle/>
          <a:p>
            <a:pPr algn="ctr"/>
            <a:r>
              <a:rPr lang="zh-CN" altLang="en-US" sz="8000" b="0" cap="none" spc="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隶书" pitchFamily="49" charset="-122"/>
                <a:ea typeface="隶书" pitchFamily="49" charset="-122"/>
              </a:rPr>
              <a:t>和平</a:t>
            </a:r>
            <a:endParaRPr lang="en-US" altLang="zh-CN" sz="8000" b="0" cap="none" spc="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隶书" pitchFamily="49" charset="-122"/>
              <a:ea typeface="隶书" pitchFamily="49" charset="-122"/>
            </a:endParaRPr>
          </a:p>
          <a:p>
            <a:pPr algn="ctr"/>
            <a:r>
              <a:rPr lang="zh-CN" altLang="en-US" sz="800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隶书" pitchFamily="49" charset="-122"/>
                <a:ea typeface="隶书" pitchFamily="49" charset="-122"/>
              </a:rPr>
              <a:t>安全</a:t>
            </a:r>
            <a:endParaRPr lang="en-US" altLang="zh-CN" sz="800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隶书" pitchFamily="49" charset="-122"/>
              <a:ea typeface="隶书" pitchFamily="49" charset="-122"/>
            </a:endParaRPr>
          </a:p>
          <a:p>
            <a:pPr algn="ctr"/>
            <a:r>
              <a:rPr lang="zh-CN" altLang="en-US" sz="8000" b="0" cap="none" spc="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隶书" pitchFamily="49" charset="-122"/>
                <a:ea typeface="隶书" pitchFamily="49" charset="-122"/>
              </a:rPr>
              <a:t>幸福</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25"/>
          <p:cNvGrpSpPr>
            <a:grpSpLocks/>
          </p:cNvGrpSpPr>
          <p:nvPr/>
        </p:nvGrpSpPr>
        <p:grpSpPr bwMode="auto">
          <a:xfrm>
            <a:off x="0" y="0"/>
            <a:ext cx="12192000" cy="6858000"/>
            <a:chOff x="0" y="0"/>
            <a:chExt cx="9144000" cy="6858000"/>
          </a:xfrm>
        </p:grpSpPr>
        <p:grpSp>
          <p:nvGrpSpPr>
            <p:cNvPr id="10"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14" name="Group 21"/>
              <p:cNvGrpSpPr>
                <a:grpSpLocks/>
              </p:cNvGrpSpPr>
              <p:nvPr/>
            </p:nvGrpSpPr>
            <p:grpSpPr bwMode="auto">
              <a:xfrm rot="2030257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914400" y="186935"/>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（二）奇迹二：长期稳定，经济繁荣</a:t>
            </a:r>
            <a:endParaRPr kumimoji="0" lang="zh-CN" sz="3200" b="1"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17" name="矩形 16"/>
          <p:cNvSpPr/>
          <p:nvPr/>
        </p:nvSpPr>
        <p:spPr>
          <a:xfrm>
            <a:off x="2625213" y="1695789"/>
            <a:ext cx="7093974" cy="3785652"/>
          </a:xfrm>
          <a:prstGeom prst="rect">
            <a:avLst/>
          </a:prstGeom>
        </p:spPr>
        <p:txBody>
          <a:bodyPr wrap="square">
            <a:spAutoFit/>
          </a:bodyPr>
          <a:lstStyle/>
          <a:p>
            <a:pPr>
              <a:lnSpc>
                <a:spcPct val="150000"/>
              </a:lnSpc>
            </a:pPr>
            <a:r>
              <a:rPr lang="en-US" altLang="zh-CN" sz="2000" dirty="0">
                <a:solidFill>
                  <a:schemeClr val="bg1"/>
                </a:solidFill>
              </a:rPr>
              <a:t>        1952</a:t>
            </a:r>
            <a:r>
              <a:rPr lang="zh-CN" altLang="zh-CN" sz="2000" dirty="0">
                <a:solidFill>
                  <a:schemeClr val="bg1"/>
                </a:solidFill>
              </a:rPr>
              <a:t>年我国国内生产总值仅为</a:t>
            </a:r>
            <a:r>
              <a:rPr lang="en-US" altLang="zh-CN" sz="2000" dirty="0">
                <a:solidFill>
                  <a:schemeClr val="bg1"/>
                </a:solidFill>
              </a:rPr>
              <a:t>679</a:t>
            </a:r>
            <a:r>
              <a:rPr lang="zh-CN" altLang="zh-CN" sz="2000" dirty="0">
                <a:solidFill>
                  <a:schemeClr val="bg1"/>
                </a:solidFill>
              </a:rPr>
              <a:t>亿元，人均国内生产总值为</a:t>
            </a:r>
            <a:r>
              <a:rPr lang="en-US" altLang="zh-CN" sz="2000" dirty="0">
                <a:solidFill>
                  <a:schemeClr val="bg1"/>
                </a:solidFill>
              </a:rPr>
              <a:t>119</a:t>
            </a:r>
            <a:r>
              <a:rPr lang="zh-CN" altLang="zh-CN" sz="2000" dirty="0">
                <a:solidFill>
                  <a:schemeClr val="bg1"/>
                </a:solidFill>
              </a:rPr>
              <a:t>元。经过长期努力，</a:t>
            </a:r>
            <a:r>
              <a:rPr lang="en-US" altLang="zh-CN" sz="2000" dirty="0">
                <a:solidFill>
                  <a:schemeClr val="bg1"/>
                </a:solidFill>
              </a:rPr>
              <a:t>1978</a:t>
            </a:r>
            <a:r>
              <a:rPr lang="zh-CN" altLang="zh-CN" sz="2000" dirty="0">
                <a:solidFill>
                  <a:schemeClr val="bg1"/>
                </a:solidFill>
              </a:rPr>
              <a:t>年我国国内生产总值增加到</a:t>
            </a:r>
            <a:r>
              <a:rPr lang="en-US" altLang="zh-CN" sz="2000" dirty="0">
                <a:solidFill>
                  <a:schemeClr val="bg1"/>
                </a:solidFill>
              </a:rPr>
              <a:t>3679</a:t>
            </a:r>
            <a:r>
              <a:rPr lang="zh-CN" altLang="zh-CN" sz="2000" dirty="0">
                <a:solidFill>
                  <a:schemeClr val="bg1"/>
                </a:solidFill>
              </a:rPr>
              <a:t>亿元，占世界经济的比重为</a:t>
            </a:r>
            <a:r>
              <a:rPr lang="en-US" altLang="zh-CN" sz="2000" dirty="0">
                <a:solidFill>
                  <a:schemeClr val="bg1"/>
                </a:solidFill>
              </a:rPr>
              <a:t>1.8%</a:t>
            </a:r>
            <a:r>
              <a:rPr lang="zh-CN" altLang="zh-CN" sz="2000" dirty="0">
                <a:solidFill>
                  <a:schemeClr val="bg1"/>
                </a:solidFill>
              </a:rPr>
              <a:t>，居全球第</a:t>
            </a:r>
            <a:r>
              <a:rPr lang="en-US" altLang="zh-CN" sz="2000" dirty="0">
                <a:solidFill>
                  <a:schemeClr val="bg1"/>
                </a:solidFill>
              </a:rPr>
              <a:t>11</a:t>
            </a:r>
            <a:r>
              <a:rPr lang="zh-CN" altLang="zh-CN" sz="2000" dirty="0">
                <a:solidFill>
                  <a:schemeClr val="bg1"/>
                </a:solidFill>
              </a:rPr>
              <a:t>位。改革开放以来，我国经济快速发展，</a:t>
            </a:r>
            <a:r>
              <a:rPr lang="en-US" altLang="zh-CN" sz="2000" dirty="0">
                <a:solidFill>
                  <a:schemeClr val="bg1"/>
                </a:solidFill>
              </a:rPr>
              <a:t>1986</a:t>
            </a:r>
            <a:r>
              <a:rPr lang="zh-CN" altLang="zh-CN" sz="2000" dirty="0">
                <a:solidFill>
                  <a:schemeClr val="bg1"/>
                </a:solidFill>
              </a:rPr>
              <a:t>年经济总量突破</a:t>
            </a:r>
            <a:r>
              <a:rPr lang="en-US" altLang="zh-CN" sz="2000" dirty="0">
                <a:solidFill>
                  <a:schemeClr val="bg1"/>
                </a:solidFill>
              </a:rPr>
              <a:t>1</a:t>
            </a:r>
            <a:r>
              <a:rPr lang="zh-CN" altLang="zh-CN" sz="2000" dirty="0">
                <a:solidFill>
                  <a:schemeClr val="bg1"/>
                </a:solidFill>
              </a:rPr>
              <a:t>万亿元，</a:t>
            </a:r>
            <a:r>
              <a:rPr lang="en-US" altLang="zh-CN" sz="2000" dirty="0">
                <a:solidFill>
                  <a:schemeClr val="bg1"/>
                </a:solidFill>
              </a:rPr>
              <a:t>2000</a:t>
            </a:r>
            <a:r>
              <a:rPr lang="zh-CN" altLang="zh-CN" sz="2000" dirty="0">
                <a:solidFill>
                  <a:schemeClr val="bg1"/>
                </a:solidFill>
              </a:rPr>
              <a:t>年突破</a:t>
            </a:r>
            <a:r>
              <a:rPr lang="en-US" altLang="zh-CN" sz="2000" dirty="0">
                <a:solidFill>
                  <a:schemeClr val="bg1"/>
                </a:solidFill>
              </a:rPr>
              <a:t>10</a:t>
            </a:r>
            <a:r>
              <a:rPr lang="zh-CN" altLang="zh-CN" sz="2000" dirty="0">
                <a:solidFill>
                  <a:schemeClr val="bg1"/>
                </a:solidFill>
              </a:rPr>
              <a:t>万亿元大关，超过意大利成为世界第六大经济体，</a:t>
            </a:r>
            <a:r>
              <a:rPr lang="en-US" altLang="zh-CN" sz="2000" dirty="0">
                <a:solidFill>
                  <a:schemeClr val="bg1"/>
                </a:solidFill>
              </a:rPr>
              <a:t>2010</a:t>
            </a:r>
            <a:r>
              <a:rPr lang="zh-CN" altLang="zh-CN" sz="2000" dirty="0">
                <a:solidFill>
                  <a:schemeClr val="bg1"/>
                </a:solidFill>
              </a:rPr>
              <a:t>年达到</a:t>
            </a:r>
            <a:r>
              <a:rPr lang="en-US" altLang="zh-CN" sz="2000" dirty="0">
                <a:solidFill>
                  <a:schemeClr val="bg1"/>
                </a:solidFill>
              </a:rPr>
              <a:t>412119</a:t>
            </a:r>
            <a:r>
              <a:rPr lang="zh-CN" altLang="zh-CN" sz="2000" dirty="0">
                <a:solidFill>
                  <a:schemeClr val="bg1"/>
                </a:solidFill>
              </a:rPr>
              <a:t>亿元，超过日本并连年稳居世界第二。财政实力由弱变强，外汇储备大幅增加，连续</a:t>
            </a:r>
            <a:r>
              <a:rPr lang="en-US" altLang="zh-CN" sz="2000" dirty="0">
                <a:solidFill>
                  <a:schemeClr val="bg1"/>
                </a:solidFill>
              </a:rPr>
              <a:t>13</a:t>
            </a:r>
            <a:r>
              <a:rPr lang="zh-CN" altLang="zh-CN" sz="2000" dirty="0">
                <a:solidFill>
                  <a:schemeClr val="bg1"/>
                </a:solidFill>
              </a:rPr>
              <a:t>年稳居世界第一。</a:t>
            </a:r>
          </a:p>
        </p:txBody>
      </p:sp>
      <p:pic>
        <p:nvPicPr>
          <p:cNvPr id="19" name="图片 18" descr="千库网_数据增长_元素编号12847273.png"/>
          <p:cNvPicPr>
            <a:picLocks noChangeAspect="1"/>
          </p:cNvPicPr>
          <p:nvPr/>
        </p:nvPicPr>
        <p:blipFill>
          <a:blip r:embed="rId4" cstate="print"/>
          <a:stretch>
            <a:fillRect/>
          </a:stretch>
        </p:blipFill>
        <p:spPr>
          <a:xfrm>
            <a:off x="-1" y="2625635"/>
            <a:ext cx="2802195" cy="4558937"/>
          </a:xfrm>
          <a:prstGeom prst="rect">
            <a:avLst/>
          </a:prstGeom>
        </p:spPr>
      </p:pic>
      <p:pic>
        <p:nvPicPr>
          <p:cNvPr id="20" name="图片 19" descr="千库网_金融主题插画PNG免抠_元素编号12149430.png"/>
          <p:cNvPicPr>
            <a:picLocks noChangeAspect="1"/>
          </p:cNvPicPr>
          <p:nvPr/>
        </p:nvPicPr>
        <p:blipFill>
          <a:blip r:embed="rId5" cstate="print"/>
          <a:stretch>
            <a:fillRect/>
          </a:stretch>
        </p:blipFill>
        <p:spPr>
          <a:xfrm>
            <a:off x="9571703" y="947055"/>
            <a:ext cx="2620297" cy="2917371"/>
          </a:xfrm>
          <a:prstGeom prst="rect">
            <a:avLst/>
          </a:prstGeom>
        </p:spPr>
      </p:pic>
      <p:sp>
        <p:nvSpPr>
          <p:cNvPr id="21" name="圆角矩形 20"/>
          <p:cNvSpPr/>
          <p:nvPr/>
        </p:nvSpPr>
        <p:spPr>
          <a:xfrm>
            <a:off x="2359742" y="1622323"/>
            <a:ext cx="7433187" cy="382053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69341" y="5743202"/>
            <a:ext cx="10033516" cy="584775"/>
          </a:xfrm>
          <a:prstGeom prst="rect">
            <a:avLst/>
          </a:prstGeom>
        </p:spPr>
        <p:txBody>
          <a:bodyPr wrap="none">
            <a:spAutoFit/>
          </a:bodyPr>
          <a:lstStyle/>
          <a:p>
            <a:r>
              <a:rPr lang="zh-CN" altLang="zh-CN" sz="3200" dirty="0">
                <a:solidFill>
                  <a:srgbClr val="FFFF00"/>
                </a:solidFill>
              </a:rPr>
              <a:t>外国媒体惊叹，</a:t>
            </a:r>
            <a:r>
              <a:rPr lang="en-US" altLang="zh-CN" sz="3200" dirty="0">
                <a:solidFill>
                  <a:srgbClr val="FFFF00"/>
                </a:solidFill>
              </a:rPr>
              <a:t>“</a:t>
            </a:r>
            <a:r>
              <a:rPr lang="zh-CN" altLang="zh-CN" sz="3200" dirty="0">
                <a:solidFill>
                  <a:srgbClr val="FFFF00"/>
                </a:solidFill>
              </a:rPr>
              <a:t>中国已成全球最稳定繁荣的经济体</a:t>
            </a:r>
            <a:r>
              <a:rPr lang="en-US" altLang="zh-CN" sz="3200" dirty="0">
                <a:solidFill>
                  <a:srgbClr val="FFFF00"/>
                </a:solidFill>
              </a:rPr>
              <a:t>”</a:t>
            </a:r>
            <a:endParaRPr lang="zh-CN" altLang="en-US" sz="3200" dirty="0">
              <a:solidFill>
                <a:srgbClr val="FFFF00"/>
              </a:solidFill>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25"/>
          <p:cNvGrpSpPr>
            <a:grpSpLocks/>
          </p:cNvGrpSpPr>
          <p:nvPr/>
        </p:nvGrpSpPr>
        <p:grpSpPr bwMode="auto">
          <a:xfrm>
            <a:off x="0" y="0"/>
            <a:ext cx="12192000" cy="6858000"/>
            <a:chOff x="0" y="0"/>
            <a:chExt cx="9144000" cy="6858000"/>
          </a:xfrm>
        </p:grpSpPr>
        <p:grpSp>
          <p:nvGrpSpPr>
            <p:cNvPr id="10"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14"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914400" y="186935"/>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（三）奇迹三：科技爆发，使命必达</a:t>
            </a:r>
            <a:endParaRPr kumimoji="0" lang="zh-CN" sz="3200" b="1"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24577" name="Rectangle 1"/>
          <p:cNvSpPr>
            <a:spLocks noChangeArrowheads="1"/>
          </p:cNvSpPr>
          <p:nvPr/>
        </p:nvSpPr>
        <p:spPr bwMode="auto">
          <a:xfrm>
            <a:off x="496879" y="1004120"/>
            <a:ext cx="664134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50000"/>
              </a:lnSpc>
              <a:spcBef>
                <a:spcPct val="0"/>
              </a:spcBef>
              <a:spcAft>
                <a:spcPct val="0"/>
              </a:spcAft>
              <a:buClrTx/>
              <a:buSzTx/>
              <a:buFontTx/>
              <a:buNone/>
              <a:tabLst/>
            </a:pP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   </a:t>
            </a:r>
            <a:r>
              <a:rPr kumimoji="0" 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科技是第一生产力，</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70</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年来，我们实现了科技的节节攀升</a:t>
            </a:r>
            <a:r>
              <a:rPr lang="zh-CN" altLang="en-US" sz="2000" dirty="0">
                <a:solidFill>
                  <a:schemeClr val="bg1"/>
                </a:solidFill>
                <a:latin typeface="黑体" pitchFamily="49" charset="-122"/>
                <a:ea typeface="黑体" pitchFamily="49" charset="-122"/>
                <a:cs typeface="宋体" pitchFamily="2" charset="-122"/>
              </a:rPr>
              <a:t>。</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从</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1964</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年原子弹爆炸，到氢弹、中子弹的研制成功，打破了帝国主义的核垄断。从</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1966</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年第一颗装有核弹头的地地导弹飞行爆炸，到“东风快递”覆盖全球，实现了使命必达。从</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1971</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年第一艘导弹驱逐舰建成，到</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052D</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服役，再到“辽宁号”“山东号”航母入列，“</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003</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（福建号）”航母</a:t>
            </a:r>
            <a:r>
              <a:rPr lang="zh-CN" altLang="en-US" sz="2000" dirty="0">
                <a:solidFill>
                  <a:schemeClr val="bg1"/>
                </a:solidFill>
                <a:latin typeface="黑体" pitchFamily="49" charset="-122"/>
                <a:ea typeface="黑体" pitchFamily="49" charset="-122"/>
                <a:cs typeface="宋体" pitchFamily="2" charset="-122"/>
              </a:rPr>
              <a:t>下水</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；从</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1974</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年第一艘核潜艇 “长征一号”，到</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092</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094</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096</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新型核潜艇，实现了无死角的“深蓝掌控”。从</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1978</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年第一架“教</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-5</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教练机”到歼</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-20</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、轰</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6K</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、运</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20</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C919</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，实现了一飞冲天。从</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1970</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年第一颗人造地球卫星“东方红</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1</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号”，到如今的天宫驻轨、嫦娥奔月、玉兔探月、火星探测，中国航天直指苍穹。</a:t>
            </a:r>
          </a:p>
        </p:txBody>
      </p:sp>
      <p:sp>
        <p:nvSpPr>
          <p:cNvPr id="17" name="圆角矩形 16"/>
          <p:cNvSpPr/>
          <p:nvPr/>
        </p:nvSpPr>
        <p:spPr>
          <a:xfrm>
            <a:off x="208585" y="1072067"/>
            <a:ext cx="7047622" cy="554996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微信截图_20210831093235.png"/>
          <p:cNvPicPr>
            <a:picLocks noChangeAspect="1"/>
          </p:cNvPicPr>
          <p:nvPr/>
        </p:nvPicPr>
        <p:blipFill>
          <a:blip r:embed="rId4" cstate="print"/>
          <a:stretch>
            <a:fillRect/>
          </a:stretch>
        </p:blipFill>
        <p:spPr>
          <a:xfrm>
            <a:off x="7403690" y="1057914"/>
            <a:ext cx="4611329" cy="2660407"/>
          </a:xfrm>
          <a:prstGeom prst="roundRect">
            <a:avLst/>
          </a:prstGeom>
        </p:spPr>
      </p:pic>
      <p:pic>
        <p:nvPicPr>
          <p:cNvPr id="19" name="图片 18" descr="微信截图_20210831093355.png"/>
          <p:cNvPicPr>
            <a:picLocks noChangeAspect="1"/>
          </p:cNvPicPr>
          <p:nvPr/>
        </p:nvPicPr>
        <p:blipFill>
          <a:blip r:embed="rId5" cstate="print"/>
          <a:stretch>
            <a:fillRect/>
          </a:stretch>
        </p:blipFill>
        <p:spPr>
          <a:xfrm>
            <a:off x="7380384" y="3943172"/>
            <a:ext cx="4634635" cy="2678854"/>
          </a:xfrm>
          <a:prstGeom prst="roundRect">
            <a:avLst/>
          </a:prstGeom>
        </p:spPr>
      </p:pic>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914400" y="186935"/>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（四）奇迹四：互联互通，网络天下</a:t>
            </a:r>
            <a:endParaRPr kumimoji="0" lang="zh-CN" sz="3200" b="1"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23553" name="Rectangle 1"/>
          <p:cNvSpPr>
            <a:spLocks noChangeArrowheads="1"/>
          </p:cNvSpPr>
          <p:nvPr/>
        </p:nvSpPr>
        <p:spPr bwMode="auto">
          <a:xfrm>
            <a:off x="589936" y="1305481"/>
            <a:ext cx="5589637"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81000" algn="l" defTabSz="914400" rtl="0" eaLnBrk="1" fontAlgn="base" latinLnBrk="0" hangingPunct="1">
              <a:lnSpc>
                <a:spcPct val="150000"/>
              </a:lnSpc>
              <a:spcBef>
                <a:spcPct val="0"/>
              </a:spcBef>
              <a:spcAft>
                <a:spcPct val="0"/>
              </a:spcAft>
              <a:buClrTx/>
              <a:buSzTx/>
              <a:buFontTx/>
              <a:buNone/>
              <a:tabLst/>
            </a:pPr>
            <a:r>
              <a:rPr kumimoji="0" 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说起网络，其发源地不是中国，非中国人发明，却被中国人发扬光大，成为了新的奇迹。想当初，互联网对中国人还是陌生而高端的存在。但现在，中国比任何一个民族更热切地拥抱互联网，扫码支付、共享单车、网络购物成为了中国人最为基本的生活方式，将美英日等号称发达的国家远远的甩在了身后。</a:t>
            </a:r>
          </a:p>
        </p:txBody>
      </p:sp>
      <p:pic>
        <p:nvPicPr>
          <p:cNvPr id="17" name="Picture 2" descr="https://p0.ssl.qhimgs1.com/sdr/400__/t01322448d82b55ade6.jpg"/>
          <p:cNvPicPr>
            <a:picLocks noChangeAspect="1" noChangeArrowheads="1"/>
          </p:cNvPicPr>
          <p:nvPr/>
        </p:nvPicPr>
        <p:blipFill>
          <a:blip r:embed="rId4" cstate="print"/>
          <a:srcRect/>
          <a:stretch>
            <a:fillRect/>
          </a:stretch>
        </p:blipFill>
        <p:spPr bwMode="auto">
          <a:xfrm>
            <a:off x="7015315" y="2900544"/>
            <a:ext cx="4911214" cy="1922178"/>
          </a:xfrm>
          <a:prstGeom prst="rect">
            <a:avLst/>
          </a:prstGeom>
          <a:noFill/>
        </p:spPr>
      </p:pic>
      <p:pic>
        <p:nvPicPr>
          <p:cNvPr id="18" name="Picture 4" descr="https://p6-tt.byteimg.com/origin/pgc-image/15272452515979d2e396aea?from=pc"/>
          <p:cNvPicPr>
            <a:picLocks noChangeAspect="1" noChangeArrowheads="1"/>
          </p:cNvPicPr>
          <p:nvPr/>
        </p:nvPicPr>
        <p:blipFill>
          <a:blip r:embed="rId5" cstate="print"/>
          <a:srcRect/>
          <a:stretch>
            <a:fillRect/>
          </a:stretch>
        </p:blipFill>
        <p:spPr bwMode="auto">
          <a:xfrm>
            <a:off x="7038828" y="870155"/>
            <a:ext cx="4887701" cy="1925289"/>
          </a:xfrm>
          <a:prstGeom prst="rect">
            <a:avLst/>
          </a:prstGeom>
          <a:noFill/>
        </p:spPr>
      </p:pic>
      <p:pic>
        <p:nvPicPr>
          <p:cNvPr id="19" name="Picture 6" descr="http://p9.pstatp.com/large/pgc-image/152724527887017a921eb5c"/>
          <p:cNvPicPr>
            <a:picLocks noChangeAspect="1" noChangeArrowheads="1"/>
          </p:cNvPicPr>
          <p:nvPr/>
        </p:nvPicPr>
        <p:blipFill>
          <a:blip r:embed="rId6" cstate="print"/>
          <a:srcRect/>
          <a:stretch>
            <a:fillRect/>
          </a:stretch>
        </p:blipFill>
        <p:spPr bwMode="auto">
          <a:xfrm>
            <a:off x="7005484" y="4939370"/>
            <a:ext cx="4921045" cy="1918630"/>
          </a:xfrm>
          <a:prstGeom prst="rect">
            <a:avLst/>
          </a:prstGeom>
          <a:noFill/>
        </p:spPr>
      </p:pic>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914400" y="186935"/>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（五）奇迹五：“基建狂魔”，超越极限</a:t>
            </a:r>
            <a:endParaRPr kumimoji="0" lang="zh-CN" sz="3200" b="1"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59393" name="Rectangle 1"/>
          <p:cNvSpPr>
            <a:spLocks noChangeArrowheads="1"/>
          </p:cNvSpPr>
          <p:nvPr/>
        </p:nvSpPr>
        <p:spPr bwMode="auto">
          <a:xfrm>
            <a:off x="5769429" y="2190881"/>
            <a:ext cx="5781016"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50000"/>
              </a:lnSpc>
              <a:spcBef>
                <a:spcPct val="0"/>
              </a:spcBef>
              <a:spcAft>
                <a:spcPct val="0"/>
              </a:spcAft>
              <a:buClrTx/>
              <a:buSzTx/>
              <a:buFontTx/>
              <a:buNone/>
              <a:tabLst/>
            </a:pPr>
            <a:r>
              <a:rPr kumimoji="0" lang="en-US" altLang="zh-CN" sz="2400" b="0" i="0" u="none" strike="noStrike" cap="none" normalizeH="0" baseline="0" dirty="0">
                <a:ln>
                  <a:noFill/>
                </a:ln>
                <a:solidFill>
                  <a:schemeClr val="bg1"/>
                </a:solidFill>
                <a:effectLst/>
                <a:latin typeface="Adobe 宋体 Std L" pitchFamily="18" charset="-122"/>
                <a:ea typeface="Adobe 宋体 Std L" pitchFamily="18" charset="-122"/>
                <a:cs typeface="Arial" pitchFamily="34" charset="0"/>
              </a:rPr>
              <a:t>          </a:t>
            </a:r>
            <a:r>
              <a:rPr kumimoji="0" lang="zh-CN" sz="2400" b="0" i="0" u="none" strike="noStrike" cap="none" normalizeH="0" baseline="0" dirty="0">
                <a:ln>
                  <a:noFill/>
                </a:ln>
                <a:solidFill>
                  <a:schemeClr val="bg1"/>
                </a:solidFill>
                <a:effectLst/>
                <a:latin typeface="Adobe 宋体 Std L" pitchFamily="18" charset="-122"/>
                <a:ea typeface="Adobe 宋体 Std L" pitchFamily="18" charset="-122"/>
                <a:cs typeface="Arial" pitchFamily="34" charset="0"/>
              </a:rPr>
              <a:t>百年重塑山河，建设改变中国。建国以来，中国在基建方面取得了巨大的成就，国家面貌日新月异。特别是近些年，中国在水电、公路、铁路、桥梁、城市建设等诸多方面取得了令人瞩目的历史性成就，人送称号“基建狂魔”，速度之快、技术之高、创新之多，其它国家难以匹敌。</a:t>
            </a:r>
            <a:endParaRPr kumimoji="0" lang="zh-CN" sz="2400" b="0" i="0" u="none" strike="noStrike" cap="none" normalizeH="0" baseline="0" dirty="0">
              <a:ln>
                <a:noFill/>
              </a:ln>
              <a:solidFill>
                <a:schemeClr val="bg1"/>
              </a:solidFill>
              <a:effectLst/>
              <a:latin typeface="Adobe 宋体 Std L" pitchFamily="18" charset="-122"/>
              <a:ea typeface="Adobe 宋体 Std L" pitchFamily="18" charset="-122"/>
              <a:cs typeface="宋体" pitchFamily="2" charset="-122"/>
            </a:endParaRPr>
          </a:p>
        </p:txBody>
      </p:sp>
      <p:sp>
        <p:nvSpPr>
          <p:cNvPr id="14" name="圆角矩形 13"/>
          <p:cNvSpPr/>
          <p:nvPr/>
        </p:nvSpPr>
        <p:spPr>
          <a:xfrm>
            <a:off x="5519057" y="1883228"/>
            <a:ext cx="6542314" cy="453934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57ca8407d49847e2bf8f1dc41440f597.jpeg"/>
          <p:cNvPicPr>
            <a:picLocks noChangeAspect="1"/>
          </p:cNvPicPr>
          <p:nvPr/>
        </p:nvPicPr>
        <p:blipFill>
          <a:blip r:embed="rId4" cstate="print"/>
          <a:stretch>
            <a:fillRect/>
          </a:stretch>
        </p:blipFill>
        <p:spPr>
          <a:xfrm>
            <a:off x="751115" y="1108014"/>
            <a:ext cx="3895530" cy="2683588"/>
          </a:xfrm>
          <a:prstGeom prst="roundRect">
            <a:avLst/>
          </a:prstGeom>
          <a:ln w="19050">
            <a:solidFill>
              <a:schemeClr val="bg1"/>
            </a:solidFill>
          </a:ln>
        </p:spPr>
      </p:pic>
      <p:pic>
        <p:nvPicPr>
          <p:cNvPr id="18" name="图片 17" descr="20120820170959-314943153.jpg"/>
          <p:cNvPicPr>
            <a:picLocks noChangeAspect="1"/>
          </p:cNvPicPr>
          <p:nvPr/>
        </p:nvPicPr>
        <p:blipFill>
          <a:blip r:embed="rId5" cstate="print"/>
          <a:stretch>
            <a:fillRect/>
          </a:stretch>
        </p:blipFill>
        <p:spPr>
          <a:xfrm>
            <a:off x="783771" y="4044414"/>
            <a:ext cx="3919268" cy="2616572"/>
          </a:xfrm>
          <a:prstGeom prst="roundRect">
            <a:avLst/>
          </a:prstGeom>
          <a:ln w="19050">
            <a:solidFill>
              <a:schemeClr val="bg1"/>
            </a:solidFill>
          </a:ln>
        </p:spPr>
      </p:pic>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1091381" y="216432"/>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“基建狂魔”</a:t>
            </a:r>
            <a:r>
              <a:rPr lang="en-US" altLang="zh-CN" sz="3200" b="1" dirty="0">
                <a:solidFill>
                  <a:schemeClr val="bg1"/>
                </a:solidFill>
                <a:latin typeface="黑体" pitchFamily="49" charset="-122"/>
                <a:ea typeface="黑体" pitchFamily="49" charset="-122"/>
                <a:cs typeface="Arial" pitchFamily="34" charset="0"/>
              </a:rPr>
              <a:t>——</a:t>
            </a:r>
            <a:r>
              <a:rPr lang="zh-CN" altLang="en-US" sz="3200" b="1" dirty="0">
                <a:solidFill>
                  <a:schemeClr val="bg1"/>
                </a:solidFill>
                <a:latin typeface="黑体" pitchFamily="49" charset="-122"/>
                <a:ea typeface="黑体" pitchFamily="49" charset="-122"/>
                <a:cs typeface="Arial" pitchFamily="34" charset="0"/>
              </a:rPr>
              <a:t>电力发展</a:t>
            </a:r>
            <a:endParaRPr kumimoji="0" lang="zh-CN" sz="3200" b="1" i="0" u="none" strike="noStrike" cap="none" normalizeH="0" baseline="0" dirty="0">
              <a:ln>
                <a:noFill/>
              </a:ln>
              <a:solidFill>
                <a:schemeClr val="bg1"/>
              </a:solidFill>
              <a:effectLst/>
              <a:latin typeface="黑体" pitchFamily="49" charset="-122"/>
              <a:ea typeface="黑体" pitchFamily="49" charset="-122"/>
              <a:cs typeface="宋体" pitchFamily="2" charset="-122"/>
            </a:endParaRPr>
          </a:p>
        </p:txBody>
      </p:sp>
      <p:sp>
        <p:nvSpPr>
          <p:cNvPr id="14" name="矩形 13"/>
          <p:cNvSpPr/>
          <p:nvPr/>
        </p:nvSpPr>
        <p:spPr>
          <a:xfrm>
            <a:off x="4513007" y="929150"/>
            <a:ext cx="7477432" cy="5724644"/>
          </a:xfrm>
          <a:prstGeom prst="rect">
            <a:avLst/>
          </a:prstGeom>
          <a:ln w="38100">
            <a:solidFill>
              <a:schemeClr val="bg1"/>
            </a:solidFill>
          </a:ln>
        </p:spPr>
        <p:txBody>
          <a:bodyPr wrap="square">
            <a:spAutoFit/>
          </a:bodyPr>
          <a:lstStyle/>
          <a:p>
            <a:pPr>
              <a:lnSpc>
                <a:spcPct val="150000"/>
              </a:lnSpc>
            </a:pPr>
            <a:r>
              <a:rPr lang="en-US" altLang="zh-CN" sz="2000" dirty="0">
                <a:solidFill>
                  <a:schemeClr val="bg1"/>
                </a:solidFill>
                <a:latin typeface="黑体" pitchFamily="49" charset="-122"/>
                <a:ea typeface="黑体" pitchFamily="49" charset="-122"/>
              </a:rPr>
              <a:t>  </a:t>
            </a:r>
            <a:r>
              <a:rPr lang="zh-CN" altLang="zh-CN" sz="2000" dirty="0">
                <a:solidFill>
                  <a:schemeClr val="bg1"/>
                </a:solidFill>
                <a:latin typeface="黑体" pitchFamily="49" charset="-122"/>
                <a:ea typeface="黑体" pitchFamily="49" charset="-122"/>
              </a:rPr>
              <a:t>从</a:t>
            </a:r>
            <a:r>
              <a:rPr lang="en-US" altLang="zh-CN" sz="2000" dirty="0">
                <a:solidFill>
                  <a:schemeClr val="bg1"/>
                </a:solidFill>
                <a:latin typeface="黑体" pitchFamily="49" charset="-122"/>
                <a:ea typeface="黑体" pitchFamily="49" charset="-122"/>
              </a:rPr>
              <a:t>1952</a:t>
            </a:r>
            <a:r>
              <a:rPr lang="zh-CN" altLang="zh-CN" sz="2000" dirty="0">
                <a:solidFill>
                  <a:schemeClr val="bg1"/>
                </a:solidFill>
                <a:latin typeface="黑体" pitchFamily="49" charset="-122"/>
                <a:ea typeface="黑体" pitchFamily="49" charset="-122"/>
              </a:rPr>
              <a:t>年治理开发长江的第一个大型工程——荆江分洪第一期工程全面开工。到</a:t>
            </a:r>
            <a:r>
              <a:rPr lang="en-US" altLang="zh-CN" sz="2000" dirty="0">
                <a:solidFill>
                  <a:schemeClr val="bg1"/>
                </a:solidFill>
                <a:latin typeface="黑体" pitchFamily="49" charset="-122"/>
                <a:ea typeface="黑体" pitchFamily="49" charset="-122"/>
              </a:rPr>
              <a:t>1978</a:t>
            </a:r>
            <a:r>
              <a:rPr lang="zh-CN" altLang="zh-CN" sz="2000" dirty="0">
                <a:solidFill>
                  <a:schemeClr val="bg1"/>
                </a:solidFill>
                <a:latin typeface="黑体" pitchFamily="49" charset="-122"/>
                <a:ea typeface="黑体" pitchFamily="49" charset="-122"/>
              </a:rPr>
              <a:t>年新安江水电站、黄河三门峡水利枢纽、黄河青铜峡水利枢纽、丹江口水利枢纽、黄河刘家峡水利枢纽等一批水利工程陆续建成。从</a:t>
            </a:r>
            <a:r>
              <a:rPr lang="en-US" altLang="zh-CN" sz="2000" dirty="0">
                <a:solidFill>
                  <a:schemeClr val="bg1"/>
                </a:solidFill>
                <a:latin typeface="黑体" pitchFamily="49" charset="-122"/>
                <a:ea typeface="黑体" pitchFamily="49" charset="-122"/>
              </a:rPr>
              <a:t>1988</a:t>
            </a:r>
            <a:r>
              <a:rPr lang="zh-CN" altLang="zh-CN" sz="2000" dirty="0">
                <a:solidFill>
                  <a:schemeClr val="bg1"/>
                </a:solidFill>
                <a:latin typeface="黑体" pitchFamily="49" charset="-122"/>
                <a:ea typeface="黑体" pitchFamily="49" charset="-122"/>
              </a:rPr>
              <a:t>年长江葛洲坝水利枢纽工程全部建成到</a:t>
            </a:r>
            <a:r>
              <a:rPr lang="en-US" altLang="zh-CN" sz="2000" dirty="0">
                <a:solidFill>
                  <a:schemeClr val="bg1"/>
                </a:solidFill>
                <a:latin typeface="黑体" pitchFamily="49" charset="-122"/>
                <a:ea typeface="黑体" pitchFamily="49" charset="-122"/>
              </a:rPr>
              <a:t>2012</a:t>
            </a:r>
            <a:r>
              <a:rPr lang="zh-CN" altLang="zh-CN" sz="2000" dirty="0">
                <a:solidFill>
                  <a:schemeClr val="bg1"/>
                </a:solidFill>
                <a:latin typeface="黑体" pitchFamily="49" charset="-122"/>
                <a:ea typeface="黑体" pitchFamily="49" charset="-122"/>
              </a:rPr>
              <a:t>年长江三峡水利枢纽工程正式交付投产，再到白鹤滩水电站开始发电。中国创造了当今世界在建规模最大、技术难度最高、单机发电能力最大水力发电系统。</a:t>
            </a:r>
          </a:p>
          <a:p>
            <a:pPr>
              <a:lnSpc>
                <a:spcPct val="150000"/>
              </a:lnSpc>
            </a:pPr>
            <a:r>
              <a:rPr lang="en-US" altLang="zh-CN" sz="2000" dirty="0">
                <a:solidFill>
                  <a:schemeClr val="bg1"/>
                </a:solidFill>
                <a:latin typeface="黑体" pitchFamily="49" charset="-122"/>
                <a:ea typeface="黑体" pitchFamily="49" charset="-122"/>
              </a:rPr>
              <a:t>  </a:t>
            </a:r>
            <a:r>
              <a:rPr lang="zh-CN" altLang="zh-CN" sz="2000" dirty="0">
                <a:solidFill>
                  <a:schemeClr val="bg1"/>
                </a:solidFill>
                <a:latin typeface="黑体" pitchFamily="49" charset="-122"/>
                <a:ea typeface="黑体" pitchFamily="49" charset="-122"/>
              </a:rPr>
              <a:t>从</a:t>
            </a:r>
            <a:r>
              <a:rPr lang="en-US" altLang="zh-CN" sz="2000" dirty="0">
                <a:solidFill>
                  <a:schemeClr val="bg1"/>
                </a:solidFill>
                <a:latin typeface="黑体" pitchFamily="49" charset="-122"/>
                <a:ea typeface="黑体" pitchFamily="49" charset="-122"/>
              </a:rPr>
              <a:t>1991</a:t>
            </a:r>
            <a:r>
              <a:rPr lang="zh-CN" altLang="zh-CN" sz="2000" dirty="0">
                <a:solidFill>
                  <a:schemeClr val="bg1"/>
                </a:solidFill>
                <a:latin typeface="黑体" pitchFamily="49" charset="-122"/>
                <a:ea typeface="黑体" pitchFamily="49" charset="-122"/>
              </a:rPr>
              <a:t>年中国第一座自行设计、自行建造的核电站——秦山核电站并网发电，到</a:t>
            </a:r>
            <a:r>
              <a:rPr lang="en-US" altLang="zh-CN" sz="2000" dirty="0">
                <a:solidFill>
                  <a:schemeClr val="bg1"/>
                </a:solidFill>
                <a:latin typeface="黑体" pitchFamily="49" charset="-122"/>
                <a:ea typeface="黑体" pitchFamily="49" charset="-122"/>
              </a:rPr>
              <a:t>2021</a:t>
            </a:r>
            <a:r>
              <a:rPr lang="zh-CN" altLang="zh-CN" sz="2000" dirty="0">
                <a:solidFill>
                  <a:schemeClr val="bg1"/>
                </a:solidFill>
                <a:latin typeface="黑体" pitchFamily="49" charset="-122"/>
                <a:ea typeface="黑体" pitchFamily="49" charset="-122"/>
              </a:rPr>
              <a:t>年全球第一台“华龙一号”核电机组——福建福清核电</a:t>
            </a:r>
            <a:r>
              <a:rPr lang="en-US" altLang="zh-CN" sz="2000" dirty="0">
                <a:solidFill>
                  <a:schemeClr val="bg1"/>
                </a:solidFill>
                <a:latin typeface="黑体" pitchFamily="49" charset="-122"/>
                <a:ea typeface="黑体" pitchFamily="49" charset="-122"/>
              </a:rPr>
              <a:t>5</a:t>
            </a:r>
            <a:r>
              <a:rPr lang="zh-CN" altLang="zh-CN" sz="2000" dirty="0">
                <a:solidFill>
                  <a:schemeClr val="bg1"/>
                </a:solidFill>
                <a:latin typeface="黑体" pitchFamily="49" charset="-122"/>
                <a:ea typeface="黑体" pitchFamily="49" charset="-122"/>
              </a:rPr>
              <a:t>号机组投入商业运行。中国核电走上了蓬勃发展之路。还有风力发电、光伏发电，从水电到核电，从风能到光能</a:t>
            </a:r>
            <a:r>
              <a:rPr lang="zh-CN" altLang="en-US" sz="2000" dirty="0">
                <a:solidFill>
                  <a:schemeClr val="bg1"/>
                </a:solidFill>
                <a:latin typeface="黑体" pitchFamily="49" charset="-122"/>
                <a:ea typeface="黑体" pitchFamily="49" charset="-122"/>
              </a:rPr>
              <a:t>。</a:t>
            </a:r>
            <a:endParaRPr lang="en-US" altLang="zh-CN" sz="2000" dirty="0">
              <a:solidFill>
                <a:schemeClr val="bg1"/>
              </a:solidFill>
              <a:latin typeface="黑体" pitchFamily="49" charset="-122"/>
              <a:ea typeface="黑体" pitchFamily="49" charset="-122"/>
            </a:endParaRPr>
          </a:p>
          <a:p>
            <a:pPr algn="ctr">
              <a:lnSpc>
                <a:spcPct val="150000"/>
              </a:lnSpc>
            </a:pPr>
            <a:r>
              <a:rPr lang="zh-CN" altLang="zh-CN" sz="2400" dirty="0">
                <a:solidFill>
                  <a:srgbClr val="FFFF00"/>
                </a:solidFill>
                <a:latin typeface="黑体" pitchFamily="49" charset="-122"/>
                <a:ea typeface="黑体" pitchFamily="49" charset="-122"/>
              </a:rPr>
              <a:t>中国电力，点燃世界。</a:t>
            </a:r>
          </a:p>
        </p:txBody>
      </p:sp>
      <p:pic>
        <p:nvPicPr>
          <p:cNvPr id="18" name="图片 17" descr="08583776236149副本.jpg"/>
          <p:cNvPicPr>
            <a:picLocks noChangeAspect="1"/>
          </p:cNvPicPr>
          <p:nvPr/>
        </p:nvPicPr>
        <p:blipFill>
          <a:blip r:embed="rId4" cstate="print"/>
          <a:stretch>
            <a:fillRect/>
          </a:stretch>
        </p:blipFill>
        <p:spPr>
          <a:xfrm>
            <a:off x="191729" y="937890"/>
            <a:ext cx="4179476" cy="2795208"/>
          </a:xfrm>
          <a:prstGeom prst="rect">
            <a:avLst/>
          </a:prstGeom>
          <a:ln w="38100">
            <a:solidFill>
              <a:schemeClr val="bg1"/>
            </a:solidFill>
          </a:ln>
        </p:spPr>
      </p:pic>
      <p:pic>
        <p:nvPicPr>
          <p:cNvPr id="19" name="图片 18" descr="08582618236149.jpg"/>
          <p:cNvPicPr>
            <a:picLocks noChangeAspect="1"/>
          </p:cNvPicPr>
          <p:nvPr/>
        </p:nvPicPr>
        <p:blipFill>
          <a:blip r:embed="rId5" cstate="print"/>
          <a:stretch>
            <a:fillRect/>
          </a:stretch>
        </p:blipFill>
        <p:spPr>
          <a:xfrm>
            <a:off x="192190" y="3849329"/>
            <a:ext cx="4184920" cy="2831690"/>
          </a:xfrm>
          <a:prstGeom prst="rect">
            <a:avLst/>
          </a:prstGeom>
          <a:ln w="38100">
            <a:solidFill>
              <a:schemeClr val="bg1"/>
            </a:solidFill>
          </a:ln>
        </p:spPr>
      </p:pic>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1091381" y="216432"/>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“基建狂魔”</a:t>
            </a:r>
            <a:r>
              <a:rPr lang="en-US" altLang="zh-CN" sz="3200" b="1" dirty="0">
                <a:solidFill>
                  <a:schemeClr val="bg1"/>
                </a:solidFill>
                <a:latin typeface="黑体" pitchFamily="49" charset="-122"/>
                <a:ea typeface="黑体" pitchFamily="49" charset="-122"/>
                <a:cs typeface="Arial" pitchFamily="34" charset="0"/>
              </a:rPr>
              <a:t>——</a:t>
            </a:r>
            <a:r>
              <a:rPr lang="zh-CN" altLang="en-US" sz="3200" b="1" dirty="0">
                <a:solidFill>
                  <a:schemeClr val="bg1"/>
                </a:solidFill>
                <a:latin typeface="黑体" pitchFamily="49" charset="-122"/>
                <a:ea typeface="黑体" pitchFamily="49" charset="-122"/>
                <a:cs typeface="Arial" pitchFamily="34" charset="0"/>
              </a:rPr>
              <a:t>公路建设</a:t>
            </a:r>
            <a:endParaRPr kumimoji="0" lang="zh-CN" sz="3200" b="1" i="0" u="none" strike="noStrike" cap="none" normalizeH="0" baseline="0" dirty="0">
              <a:ln>
                <a:noFill/>
              </a:ln>
              <a:solidFill>
                <a:schemeClr val="bg1"/>
              </a:solidFill>
              <a:effectLst/>
              <a:latin typeface="黑体" pitchFamily="49" charset="-122"/>
              <a:ea typeface="黑体" pitchFamily="49" charset="-122"/>
              <a:cs typeface="宋体" pitchFamily="2" charset="-122"/>
            </a:endParaRPr>
          </a:p>
        </p:txBody>
      </p:sp>
      <p:sp>
        <p:nvSpPr>
          <p:cNvPr id="14" name="矩形 13"/>
          <p:cNvSpPr/>
          <p:nvPr/>
        </p:nvSpPr>
        <p:spPr>
          <a:xfrm>
            <a:off x="5556981" y="2202647"/>
            <a:ext cx="6096000" cy="3731278"/>
          </a:xfrm>
          <a:prstGeom prst="rect">
            <a:avLst/>
          </a:prstGeom>
        </p:spPr>
        <p:txBody>
          <a:bodyPr>
            <a:spAutoFit/>
          </a:bodyPr>
          <a:lstStyle/>
          <a:p>
            <a:pPr>
              <a:lnSpc>
                <a:spcPct val="150000"/>
              </a:lnSpc>
            </a:pPr>
            <a:r>
              <a:rPr lang="zh-CN" altLang="zh-CN" sz="2000" dirty="0">
                <a:solidFill>
                  <a:schemeClr val="bg1"/>
                </a:solidFill>
              </a:rPr>
              <a:t>新中国成立后，国家大力加强公路建设，到目前为止，全国公路通车总里程达</a:t>
            </a:r>
            <a:r>
              <a:rPr lang="en-US" altLang="zh-CN" sz="2000" dirty="0">
                <a:solidFill>
                  <a:schemeClr val="bg1"/>
                </a:solidFill>
              </a:rPr>
              <a:t>520</a:t>
            </a:r>
            <a:r>
              <a:rPr lang="zh-CN" altLang="zh-CN" sz="2000" dirty="0">
                <a:solidFill>
                  <a:schemeClr val="bg1"/>
                </a:solidFill>
              </a:rPr>
              <a:t>万公里；</a:t>
            </a:r>
            <a:r>
              <a:rPr lang="en-US" altLang="zh-CN" sz="2000" dirty="0">
                <a:solidFill>
                  <a:schemeClr val="bg1"/>
                </a:solidFill>
              </a:rPr>
              <a:t>1988</a:t>
            </a:r>
            <a:r>
              <a:rPr lang="zh-CN" altLang="zh-CN" sz="2000" dirty="0">
                <a:solidFill>
                  <a:schemeClr val="bg1"/>
                </a:solidFill>
              </a:rPr>
              <a:t>年以前，中国高速公路总里程是</a:t>
            </a:r>
            <a:r>
              <a:rPr lang="en-US" altLang="zh-CN" sz="2000" dirty="0">
                <a:solidFill>
                  <a:schemeClr val="bg1"/>
                </a:solidFill>
              </a:rPr>
              <a:t>0</a:t>
            </a:r>
            <a:r>
              <a:rPr lang="zh-CN" altLang="zh-CN" sz="2000" dirty="0">
                <a:solidFill>
                  <a:schemeClr val="bg1"/>
                </a:solidFill>
              </a:rPr>
              <a:t>，自</a:t>
            </a:r>
            <a:r>
              <a:rPr lang="en-US" altLang="zh-CN" sz="2000" dirty="0">
                <a:solidFill>
                  <a:schemeClr val="bg1"/>
                </a:solidFill>
              </a:rPr>
              <a:t>1989</a:t>
            </a:r>
            <a:r>
              <a:rPr lang="zh-CN" altLang="zh-CN" sz="2000" dirty="0">
                <a:solidFill>
                  <a:schemeClr val="bg1"/>
                </a:solidFill>
              </a:rPr>
              <a:t>年</a:t>
            </a:r>
            <a:r>
              <a:rPr lang="en-US" altLang="zh-CN" sz="2000" dirty="0">
                <a:solidFill>
                  <a:schemeClr val="bg1"/>
                </a:solidFill>
              </a:rPr>
              <a:t>9</a:t>
            </a:r>
            <a:r>
              <a:rPr lang="zh-CN" altLang="zh-CN" sz="2000" dirty="0">
                <a:solidFill>
                  <a:schemeClr val="bg1"/>
                </a:solidFill>
              </a:rPr>
              <a:t>月</a:t>
            </a:r>
            <a:r>
              <a:rPr lang="en-US" altLang="zh-CN" sz="2000" dirty="0">
                <a:solidFill>
                  <a:schemeClr val="bg1"/>
                </a:solidFill>
              </a:rPr>
              <a:t>1</a:t>
            </a:r>
            <a:r>
              <a:rPr lang="zh-CN" altLang="zh-CN" sz="2000" dirty="0">
                <a:solidFill>
                  <a:schemeClr val="bg1"/>
                </a:solidFill>
              </a:rPr>
              <a:t>日被称为“神州第一路”的沈大高速公路（沈阳至大连）正式通车，至</a:t>
            </a:r>
            <a:r>
              <a:rPr lang="en-US" altLang="zh-CN" sz="2000" dirty="0">
                <a:solidFill>
                  <a:schemeClr val="bg1"/>
                </a:solidFill>
              </a:rPr>
              <a:t>2020</a:t>
            </a:r>
            <a:r>
              <a:rPr lang="zh-CN" altLang="zh-CN" sz="2000" dirty="0">
                <a:solidFill>
                  <a:schemeClr val="bg1"/>
                </a:solidFill>
              </a:rPr>
              <a:t>年底，中国高速公路通车里程达</a:t>
            </a:r>
            <a:r>
              <a:rPr lang="en-US" altLang="zh-CN" sz="2000" dirty="0">
                <a:solidFill>
                  <a:schemeClr val="bg1"/>
                </a:solidFill>
              </a:rPr>
              <a:t>16.10</a:t>
            </a:r>
            <a:r>
              <a:rPr lang="zh-CN" altLang="zh-CN" sz="2000" dirty="0">
                <a:solidFill>
                  <a:schemeClr val="bg1"/>
                </a:solidFill>
              </a:rPr>
              <a:t>万公里，居世界第一。正在向</a:t>
            </a:r>
            <a:r>
              <a:rPr lang="en-US" altLang="zh-CN" sz="2000" dirty="0">
                <a:solidFill>
                  <a:schemeClr val="bg1"/>
                </a:solidFill>
              </a:rPr>
              <a:t>2030</a:t>
            </a:r>
            <a:r>
              <a:rPr lang="zh-CN" altLang="zh-CN" sz="2000" dirty="0">
                <a:solidFill>
                  <a:schemeClr val="bg1"/>
                </a:solidFill>
              </a:rPr>
              <a:t>年实现“</a:t>
            </a:r>
            <a:r>
              <a:rPr lang="en-US" altLang="zh-CN" sz="2000" dirty="0">
                <a:solidFill>
                  <a:schemeClr val="bg1"/>
                </a:solidFill>
              </a:rPr>
              <a:t>71118</a:t>
            </a:r>
            <a:r>
              <a:rPr lang="zh-CN" altLang="zh-CN" sz="2000" dirty="0">
                <a:solidFill>
                  <a:schemeClr val="bg1"/>
                </a:solidFill>
              </a:rPr>
              <a:t>”高速公路网（</a:t>
            </a:r>
            <a:r>
              <a:rPr lang="en-US" altLang="zh-CN" sz="2000" dirty="0">
                <a:solidFill>
                  <a:schemeClr val="bg1"/>
                </a:solidFill>
              </a:rPr>
              <a:t>7</a:t>
            </a:r>
            <a:r>
              <a:rPr lang="zh-CN" altLang="zh-CN" sz="2000" dirty="0">
                <a:solidFill>
                  <a:schemeClr val="bg1"/>
                </a:solidFill>
              </a:rPr>
              <a:t>条首都放射线、</a:t>
            </a:r>
            <a:r>
              <a:rPr lang="en-US" altLang="zh-CN" sz="2000" dirty="0">
                <a:solidFill>
                  <a:schemeClr val="bg1"/>
                </a:solidFill>
              </a:rPr>
              <a:t>11</a:t>
            </a:r>
            <a:r>
              <a:rPr lang="zh-CN" altLang="zh-CN" sz="2000" dirty="0">
                <a:solidFill>
                  <a:schemeClr val="bg1"/>
                </a:solidFill>
              </a:rPr>
              <a:t>条南北纵线、</a:t>
            </a:r>
            <a:r>
              <a:rPr lang="en-US" altLang="zh-CN" sz="2000" dirty="0">
                <a:solidFill>
                  <a:schemeClr val="bg1"/>
                </a:solidFill>
              </a:rPr>
              <a:t>18</a:t>
            </a:r>
            <a:r>
              <a:rPr lang="zh-CN" altLang="zh-CN" sz="2000" dirty="0">
                <a:solidFill>
                  <a:schemeClr val="bg1"/>
                </a:solidFill>
              </a:rPr>
              <a:t>条东西横线）的目标前进。</a:t>
            </a:r>
          </a:p>
        </p:txBody>
      </p:sp>
      <p:sp>
        <p:nvSpPr>
          <p:cNvPr id="17" name="圆角矩形 16"/>
          <p:cNvSpPr/>
          <p:nvPr/>
        </p:nvSpPr>
        <p:spPr>
          <a:xfrm>
            <a:off x="5301342" y="1946788"/>
            <a:ext cx="6520543" cy="426228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微信截图_20210831095630.png"/>
          <p:cNvPicPr>
            <a:picLocks noChangeAspect="1"/>
          </p:cNvPicPr>
          <p:nvPr/>
        </p:nvPicPr>
        <p:blipFill>
          <a:blip r:embed="rId4" cstate="print"/>
          <a:stretch>
            <a:fillRect/>
          </a:stretch>
        </p:blipFill>
        <p:spPr>
          <a:xfrm>
            <a:off x="183757" y="2079522"/>
            <a:ext cx="4961824" cy="3891115"/>
          </a:xfrm>
          <a:prstGeom prst="round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1091381" y="216432"/>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“基建狂魔”</a:t>
            </a:r>
            <a:r>
              <a:rPr lang="en-US" altLang="zh-CN" sz="3200" b="1" dirty="0">
                <a:solidFill>
                  <a:schemeClr val="bg1"/>
                </a:solidFill>
                <a:latin typeface="黑体" pitchFamily="49" charset="-122"/>
                <a:ea typeface="黑体" pitchFamily="49" charset="-122"/>
                <a:cs typeface="Arial" pitchFamily="34" charset="0"/>
              </a:rPr>
              <a:t>——</a:t>
            </a:r>
            <a:r>
              <a:rPr lang="zh-CN" altLang="en-US" sz="3200" b="1" dirty="0">
                <a:solidFill>
                  <a:schemeClr val="bg1"/>
                </a:solidFill>
                <a:latin typeface="黑体" pitchFamily="49" charset="-122"/>
                <a:ea typeface="黑体" pitchFamily="49" charset="-122"/>
                <a:cs typeface="Arial" pitchFamily="34" charset="0"/>
              </a:rPr>
              <a:t>铁路建设</a:t>
            </a:r>
            <a:endParaRPr kumimoji="0" lang="zh-CN" sz="3200" b="1" i="0" u="none" strike="noStrike" cap="none" normalizeH="0" baseline="0" dirty="0">
              <a:ln>
                <a:noFill/>
              </a:ln>
              <a:solidFill>
                <a:schemeClr val="bg1"/>
              </a:solidFill>
              <a:effectLst/>
              <a:latin typeface="黑体" pitchFamily="49" charset="-122"/>
              <a:ea typeface="黑体" pitchFamily="49" charset="-122"/>
              <a:cs typeface="宋体" pitchFamily="2" charset="-122"/>
            </a:endParaRPr>
          </a:p>
        </p:txBody>
      </p:sp>
      <p:sp>
        <p:nvSpPr>
          <p:cNvPr id="14" name="矩形 13"/>
          <p:cNvSpPr/>
          <p:nvPr/>
        </p:nvSpPr>
        <p:spPr>
          <a:xfrm>
            <a:off x="132732" y="879686"/>
            <a:ext cx="11911781" cy="3170099"/>
          </a:xfrm>
          <a:prstGeom prst="rect">
            <a:avLst/>
          </a:prstGeom>
        </p:spPr>
        <p:txBody>
          <a:bodyPr wrap="square">
            <a:spAutoFit/>
          </a:bodyPr>
          <a:lstStyle/>
          <a:p>
            <a:r>
              <a:rPr lang="en-US" altLang="zh-CN" sz="2000" dirty="0">
                <a:solidFill>
                  <a:schemeClr val="bg1"/>
                </a:solidFill>
              </a:rPr>
              <a:t>    1952</a:t>
            </a:r>
            <a:r>
              <a:rPr lang="zh-CN" altLang="zh-CN" sz="2000" dirty="0">
                <a:solidFill>
                  <a:schemeClr val="bg1"/>
                </a:solidFill>
              </a:rPr>
              <a:t>年</a:t>
            </a:r>
            <a:r>
              <a:rPr lang="en-US" altLang="zh-CN" sz="2000" dirty="0">
                <a:solidFill>
                  <a:schemeClr val="bg1"/>
                </a:solidFill>
              </a:rPr>
              <a:t>7</a:t>
            </a:r>
            <a:r>
              <a:rPr lang="zh-CN" altLang="zh-CN" sz="2000" dirty="0">
                <a:solidFill>
                  <a:schemeClr val="bg1"/>
                </a:solidFill>
              </a:rPr>
              <a:t>月</a:t>
            </a:r>
            <a:r>
              <a:rPr lang="en-US" altLang="zh-CN" sz="2000" dirty="0">
                <a:solidFill>
                  <a:schemeClr val="bg1"/>
                </a:solidFill>
              </a:rPr>
              <a:t>1</a:t>
            </a:r>
            <a:r>
              <a:rPr lang="zh-CN" altLang="zh-CN" sz="2000" dirty="0">
                <a:solidFill>
                  <a:schemeClr val="bg1"/>
                </a:solidFill>
              </a:rPr>
              <a:t>日，成渝铁路建成通车。这是新中国成立后完全采用国产材料自行修建的第一条铁路干线。到</a:t>
            </a:r>
            <a:r>
              <a:rPr lang="en-US" altLang="zh-CN" sz="2000" dirty="0">
                <a:solidFill>
                  <a:schemeClr val="bg1"/>
                </a:solidFill>
              </a:rPr>
              <a:t>2020</a:t>
            </a:r>
            <a:r>
              <a:rPr lang="zh-CN" altLang="zh-CN" sz="2000" dirty="0">
                <a:solidFill>
                  <a:schemeClr val="bg1"/>
                </a:solidFill>
              </a:rPr>
              <a:t>年底，全国高速铁路营业里程达</a:t>
            </a:r>
            <a:r>
              <a:rPr lang="en-US" altLang="zh-CN" sz="2000" dirty="0">
                <a:solidFill>
                  <a:schemeClr val="bg1"/>
                </a:solidFill>
              </a:rPr>
              <a:t>3.8</a:t>
            </a:r>
            <a:r>
              <a:rPr lang="zh-CN" altLang="zh-CN" sz="2000" dirty="0">
                <a:solidFill>
                  <a:schemeClr val="bg1"/>
                </a:solidFill>
              </a:rPr>
              <a:t>万公里。</a:t>
            </a:r>
          </a:p>
          <a:p>
            <a:r>
              <a:rPr lang="en-US" altLang="zh-CN" sz="2000" dirty="0">
                <a:solidFill>
                  <a:schemeClr val="bg1"/>
                </a:solidFill>
              </a:rPr>
              <a:t>    2008</a:t>
            </a:r>
            <a:r>
              <a:rPr lang="zh-CN" altLang="zh-CN" sz="2000" dirty="0">
                <a:solidFill>
                  <a:schemeClr val="bg1"/>
                </a:solidFill>
              </a:rPr>
              <a:t>年</a:t>
            </a:r>
            <a:r>
              <a:rPr lang="en-US" altLang="zh-CN" sz="2000" dirty="0">
                <a:solidFill>
                  <a:schemeClr val="bg1"/>
                </a:solidFill>
              </a:rPr>
              <a:t>8</a:t>
            </a:r>
            <a:r>
              <a:rPr lang="zh-CN" altLang="zh-CN" sz="2000" dirty="0">
                <a:solidFill>
                  <a:schemeClr val="bg1"/>
                </a:solidFill>
              </a:rPr>
              <a:t>月</a:t>
            </a:r>
            <a:r>
              <a:rPr lang="en-US" altLang="zh-CN" sz="2000" dirty="0">
                <a:solidFill>
                  <a:schemeClr val="bg1"/>
                </a:solidFill>
              </a:rPr>
              <a:t>1</a:t>
            </a:r>
            <a:r>
              <a:rPr lang="zh-CN" altLang="zh-CN" sz="2000" dirty="0">
                <a:solidFill>
                  <a:schemeClr val="bg1"/>
                </a:solidFill>
              </a:rPr>
              <a:t>日，中国第一条拥有完全自主知识产权、具有世界一流水平、设计时速为</a:t>
            </a:r>
            <a:r>
              <a:rPr lang="en-US" altLang="zh-CN" sz="2000" dirty="0">
                <a:solidFill>
                  <a:schemeClr val="bg1"/>
                </a:solidFill>
              </a:rPr>
              <a:t>350</a:t>
            </a:r>
            <a:r>
              <a:rPr lang="zh-CN" altLang="zh-CN" sz="2000" dirty="0">
                <a:solidFill>
                  <a:schemeClr val="bg1"/>
                </a:solidFill>
              </a:rPr>
              <a:t>公里的高铁京津城际铁路开通。</a:t>
            </a:r>
          </a:p>
          <a:p>
            <a:r>
              <a:rPr lang="en-US" altLang="zh-CN" sz="2000" dirty="0">
                <a:solidFill>
                  <a:schemeClr val="bg1"/>
                </a:solidFill>
              </a:rPr>
              <a:t>    2016</a:t>
            </a:r>
            <a:r>
              <a:rPr lang="zh-CN" altLang="zh-CN" sz="2000" dirty="0">
                <a:solidFill>
                  <a:schemeClr val="bg1"/>
                </a:solidFill>
              </a:rPr>
              <a:t>年</a:t>
            </a:r>
            <a:r>
              <a:rPr lang="en-US" altLang="zh-CN" sz="2000" dirty="0">
                <a:solidFill>
                  <a:schemeClr val="bg1"/>
                </a:solidFill>
              </a:rPr>
              <a:t>6</a:t>
            </a:r>
            <a:r>
              <a:rPr lang="zh-CN" altLang="zh-CN" sz="2000" dirty="0">
                <a:solidFill>
                  <a:schemeClr val="bg1"/>
                </a:solidFill>
              </a:rPr>
              <a:t>月</a:t>
            </a:r>
            <a:r>
              <a:rPr lang="en-US" altLang="zh-CN" sz="2000" dirty="0">
                <a:solidFill>
                  <a:schemeClr val="bg1"/>
                </a:solidFill>
              </a:rPr>
              <a:t>25</a:t>
            </a:r>
            <a:r>
              <a:rPr lang="zh-CN" altLang="zh-CN" sz="2000" dirty="0">
                <a:solidFill>
                  <a:schemeClr val="bg1"/>
                </a:solidFill>
              </a:rPr>
              <a:t>日，中国标准动车组被命名为“复兴号”并于</a:t>
            </a:r>
            <a:r>
              <a:rPr lang="en-US" altLang="zh-CN" sz="2000" dirty="0">
                <a:solidFill>
                  <a:schemeClr val="bg1"/>
                </a:solidFill>
              </a:rPr>
              <a:t>26</a:t>
            </a:r>
            <a:r>
              <a:rPr lang="zh-CN" altLang="zh-CN" sz="2000" dirty="0">
                <a:solidFill>
                  <a:schemeClr val="bg1"/>
                </a:solidFill>
              </a:rPr>
              <a:t>日投入运行。中国高速动车组技术实现全面自主化。</a:t>
            </a:r>
          </a:p>
          <a:p>
            <a:r>
              <a:rPr lang="en-US" altLang="zh-CN" sz="2000" dirty="0">
                <a:solidFill>
                  <a:schemeClr val="bg1"/>
                </a:solidFill>
              </a:rPr>
              <a:t>    </a:t>
            </a:r>
            <a:r>
              <a:rPr lang="zh-CN" altLang="zh-CN" sz="2000" dirty="0">
                <a:solidFill>
                  <a:schemeClr val="bg1"/>
                </a:solidFill>
              </a:rPr>
              <a:t>短短十几年，中国就成了全球第一高铁大国。</a:t>
            </a:r>
            <a:r>
              <a:rPr lang="en-US" altLang="zh-CN" sz="2000" dirty="0">
                <a:solidFill>
                  <a:schemeClr val="bg1"/>
                </a:solidFill>
              </a:rPr>
              <a:t>2020</a:t>
            </a:r>
            <a:r>
              <a:rPr lang="zh-CN" altLang="zh-CN" sz="2000" dirty="0">
                <a:solidFill>
                  <a:schemeClr val="bg1"/>
                </a:solidFill>
              </a:rPr>
              <a:t>年底，全国运营里程达</a:t>
            </a:r>
            <a:r>
              <a:rPr lang="en-US" altLang="zh-CN" sz="2000" dirty="0">
                <a:solidFill>
                  <a:schemeClr val="bg1"/>
                </a:solidFill>
              </a:rPr>
              <a:t>3.79</a:t>
            </a:r>
            <a:r>
              <a:rPr lang="zh-CN" altLang="zh-CN" sz="2000" dirty="0">
                <a:solidFill>
                  <a:schemeClr val="bg1"/>
                </a:solidFill>
              </a:rPr>
              <a:t>万公里，占了全球的三分之二。</a:t>
            </a:r>
          </a:p>
          <a:p>
            <a:r>
              <a:rPr lang="en-US" altLang="zh-CN" sz="2000" dirty="0">
                <a:solidFill>
                  <a:schemeClr val="bg1"/>
                </a:solidFill>
              </a:rPr>
              <a:t>   1969</a:t>
            </a:r>
            <a:r>
              <a:rPr lang="zh-CN" altLang="zh-CN" sz="2000" dirty="0">
                <a:solidFill>
                  <a:schemeClr val="bg1"/>
                </a:solidFill>
              </a:rPr>
              <a:t>年</a:t>
            </a:r>
            <a:r>
              <a:rPr lang="en-US" altLang="zh-CN" sz="2000" dirty="0">
                <a:solidFill>
                  <a:schemeClr val="bg1"/>
                </a:solidFill>
              </a:rPr>
              <a:t>10</a:t>
            </a:r>
            <a:r>
              <a:rPr lang="zh-CN" altLang="zh-CN" sz="2000" dirty="0">
                <a:solidFill>
                  <a:schemeClr val="bg1"/>
                </a:solidFill>
              </a:rPr>
              <a:t>月</a:t>
            </a:r>
            <a:r>
              <a:rPr lang="en-US" altLang="zh-CN" sz="2000" dirty="0">
                <a:solidFill>
                  <a:schemeClr val="bg1"/>
                </a:solidFill>
              </a:rPr>
              <a:t>1</a:t>
            </a:r>
            <a:r>
              <a:rPr lang="zh-CN" altLang="zh-CN" sz="2000" dirty="0">
                <a:solidFill>
                  <a:schemeClr val="bg1"/>
                </a:solidFill>
              </a:rPr>
              <a:t>日，中国第一条城市地铁线路——北京地下铁道一期工程正式建成通车。到</a:t>
            </a:r>
            <a:r>
              <a:rPr lang="en-US" altLang="zh-CN" sz="2000" dirty="0">
                <a:solidFill>
                  <a:schemeClr val="bg1"/>
                </a:solidFill>
              </a:rPr>
              <a:t>2020</a:t>
            </a:r>
            <a:r>
              <a:rPr lang="zh-CN" altLang="zh-CN" sz="2000" dirty="0">
                <a:solidFill>
                  <a:schemeClr val="bg1"/>
                </a:solidFill>
              </a:rPr>
              <a:t>年，中国内地累计有</a:t>
            </a:r>
            <a:r>
              <a:rPr lang="en-US" altLang="zh-CN" sz="2000" dirty="0">
                <a:solidFill>
                  <a:schemeClr val="bg1"/>
                </a:solidFill>
              </a:rPr>
              <a:t>40</a:t>
            </a:r>
            <a:r>
              <a:rPr lang="zh-CN" altLang="zh-CN" sz="2000" dirty="0">
                <a:solidFill>
                  <a:schemeClr val="bg1"/>
                </a:solidFill>
              </a:rPr>
              <a:t>个城市开通城轨交通运营，地铁运营里程突破</a:t>
            </a:r>
            <a:r>
              <a:rPr lang="en-US" altLang="zh-CN" sz="2000" dirty="0">
                <a:solidFill>
                  <a:schemeClr val="bg1"/>
                </a:solidFill>
              </a:rPr>
              <a:t>6000</a:t>
            </a:r>
            <a:r>
              <a:rPr lang="zh-CN" altLang="zh-CN" sz="2000" dirty="0">
                <a:solidFill>
                  <a:schemeClr val="bg1"/>
                </a:solidFill>
              </a:rPr>
              <a:t>公里。</a:t>
            </a:r>
          </a:p>
        </p:txBody>
      </p:sp>
      <p:pic>
        <p:nvPicPr>
          <p:cNvPr id="18" name="图片 17" descr="微信截图_20210831095826.png"/>
          <p:cNvPicPr>
            <a:picLocks noChangeAspect="1"/>
          </p:cNvPicPr>
          <p:nvPr/>
        </p:nvPicPr>
        <p:blipFill>
          <a:blip r:embed="rId4" cstate="print"/>
          <a:stretch>
            <a:fillRect/>
          </a:stretch>
        </p:blipFill>
        <p:spPr>
          <a:xfrm>
            <a:off x="0" y="4291781"/>
            <a:ext cx="6017342" cy="2566219"/>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362" name="Picture 2" descr="https://pic4.zhimg.com/v2-45f552d85c060d12b70499adc68bdc51_r.jpg?source=1940ef5c"/>
          <p:cNvPicPr>
            <a:picLocks noChangeAspect="1" noChangeArrowheads="1"/>
          </p:cNvPicPr>
          <p:nvPr/>
        </p:nvPicPr>
        <p:blipFill>
          <a:blip r:embed="rId5" cstate="print"/>
          <a:srcRect/>
          <a:stretch>
            <a:fillRect/>
          </a:stretch>
        </p:blipFill>
        <p:spPr bwMode="auto">
          <a:xfrm>
            <a:off x="6164826" y="4247535"/>
            <a:ext cx="6027174" cy="2610465"/>
          </a:xfrm>
          <a:prstGeom prst="rect">
            <a:avLst/>
          </a:prstGeom>
          <a:noFill/>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a:extLst>
              <a:ext uri="{FF2B5EF4-FFF2-40B4-BE49-F238E27FC236}">
                <a16:creationId xmlns:a16="http://schemas.microsoft.com/office/drawing/2014/main" id="{2C787504-0754-1249-9BB6-74FD322E3B10}"/>
              </a:ext>
            </a:extLst>
          </p:cNvPr>
          <p:cNvSpPr/>
          <p:nvPr/>
        </p:nvSpPr>
        <p:spPr>
          <a:xfrm>
            <a:off x="275208" y="559294"/>
            <a:ext cx="11780668" cy="5930284"/>
          </a:xfrm>
          <a:prstGeom prst="roundRect">
            <a:avLst>
              <a:gd name="adj" fmla="val 71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黑体" pitchFamily="49" charset="-122"/>
              <a:ea typeface="黑体" pitchFamily="49" charset="-122"/>
            </a:endParaRPr>
          </a:p>
        </p:txBody>
      </p:sp>
      <p:sp>
        <p:nvSpPr>
          <p:cNvPr id="23" name="文本框 22">
            <a:extLst>
              <a:ext uri="{FF2B5EF4-FFF2-40B4-BE49-F238E27FC236}">
                <a16:creationId xmlns:a16="http://schemas.microsoft.com/office/drawing/2014/main" id="{734A2ADF-3155-4CA2-8CE1-4A8A1661DBA1}"/>
              </a:ext>
            </a:extLst>
          </p:cNvPr>
          <p:cNvSpPr txBox="1"/>
          <p:nvPr/>
        </p:nvSpPr>
        <p:spPr>
          <a:xfrm>
            <a:off x="355107" y="752957"/>
            <a:ext cx="11620870" cy="5545749"/>
          </a:xfrm>
          <a:prstGeom prst="rect">
            <a:avLst/>
          </a:prstGeom>
          <a:noFill/>
        </p:spPr>
        <p:txBody>
          <a:bodyPr wrap="square">
            <a:spAutoFit/>
          </a:bodyPr>
          <a:lstStyle/>
          <a:p>
            <a:pPr>
              <a:lnSpc>
                <a:spcPct val="150000"/>
              </a:lnSpc>
            </a:pPr>
            <a:r>
              <a:rPr lang="zh-CN" altLang="en-US" sz="2400" b="1" dirty="0">
                <a:solidFill>
                  <a:srgbClr val="FF0000"/>
                </a:solidFill>
                <a:latin typeface="黑体" pitchFamily="49" charset="-122"/>
                <a:ea typeface="黑体" pitchFamily="49" charset="-122"/>
              </a:rPr>
              <a:t>    习近平总书记在党的二十大报告中指出：“中国共产党已走过百年奋斗历程。我们党立志于中华民族千秋伟业，致力于人类和平与发展崇高事业，责任无比重大，使命无上光荣。全党同志务必不忘初心、牢记使命，务必谦虚谨慎、艰苦奋斗，务必敢于斗争、善于斗争，坚定历史自信，增强历史主动，谱写新时代中国特色社会主义更加绚丽的华章。”这一伟大号召，充分彰显了百年大党坚定的战略自信和高度的战略清醒，充分彰显了中国共产党人自警自励的政治智慧和求真务实的政治品格，充分体现了新时代中国共产党人强烈的历史自觉和责任担当，鼓舞和激励着全党全国各族人民牢记空谈误国、实干兴邦，坚定信心、同心同德，埋头苦干、奋勇前进，为全面建设社会主义现代化国家、全面推进中华民族伟大复兴而团结奋斗，在新时代新征程上展现新气象新作为。</a:t>
            </a:r>
            <a:endParaRPr lang="zh-CN" altLang="zh-CN" sz="2400" b="1" dirty="0">
              <a:solidFill>
                <a:srgbClr val="FF0000"/>
              </a:solidFill>
              <a:latin typeface="黑体" pitchFamily="49" charset="-122"/>
              <a:ea typeface="黑体" pitchFamily="49" charset="-122"/>
            </a:endParaRPr>
          </a:p>
        </p:txBody>
      </p:sp>
      <p:pic>
        <p:nvPicPr>
          <p:cNvPr id="6" name="图片 27"/>
          <p:cNvPicPr>
            <a:picLocks noChangeAspect="1" noChangeArrowheads="1"/>
          </p:cNvPicPr>
          <p:nvPr/>
        </p:nvPicPr>
        <p:blipFill>
          <a:blip r:embed="rId2" cstate="print"/>
          <a:srcRect/>
          <a:stretch>
            <a:fillRect/>
          </a:stretch>
        </p:blipFill>
        <p:spPr bwMode="auto">
          <a:xfrm>
            <a:off x="57150" y="83672"/>
            <a:ext cx="945740" cy="980508"/>
          </a:xfrm>
          <a:prstGeom prst="rect">
            <a:avLst/>
          </a:prstGeom>
          <a:noFill/>
          <a:ln w="9525">
            <a:noFill/>
            <a:miter lim="800000"/>
            <a:headEnd/>
            <a:tailEnd/>
          </a:ln>
        </p:spPr>
      </p:pic>
    </p:spTree>
    <p:extLst>
      <p:ext uri="{BB962C8B-B14F-4D97-AF65-F5344CB8AC3E}">
        <p14:creationId xmlns:p14="http://schemas.microsoft.com/office/powerpoint/2010/main" val="314668787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1091381" y="216432"/>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“基建狂魔”</a:t>
            </a:r>
            <a:r>
              <a:rPr lang="en-US" altLang="zh-CN" sz="3200" b="1" dirty="0">
                <a:solidFill>
                  <a:schemeClr val="bg1"/>
                </a:solidFill>
                <a:latin typeface="黑体" pitchFamily="49" charset="-122"/>
                <a:ea typeface="黑体" pitchFamily="49" charset="-122"/>
                <a:cs typeface="Arial" pitchFamily="34" charset="0"/>
              </a:rPr>
              <a:t>——</a:t>
            </a:r>
            <a:r>
              <a:rPr lang="zh-CN" altLang="en-US" sz="3200" b="1" dirty="0">
                <a:solidFill>
                  <a:schemeClr val="bg1"/>
                </a:solidFill>
                <a:latin typeface="黑体" pitchFamily="49" charset="-122"/>
                <a:ea typeface="黑体" pitchFamily="49" charset="-122"/>
                <a:cs typeface="Arial" pitchFamily="34" charset="0"/>
              </a:rPr>
              <a:t>桥梁建设</a:t>
            </a:r>
            <a:endParaRPr kumimoji="0" lang="zh-CN" sz="3200" b="1" i="0" u="none" strike="noStrike" cap="none" normalizeH="0" baseline="0" dirty="0">
              <a:ln>
                <a:noFill/>
              </a:ln>
              <a:solidFill>
                <a:schemeClr val="bg1"/>
              </a:solidFill>
              <a:effectLst/>
              <a:latin typeface="黑体" pitchFamily="49" charset="-122"/>
              <a:ea typeface="黑体" pitchFamily="49" charset="-122"/>
              <a:cs typeface="宋体" pitchFamily="2" charset="-122"/>
            </a:endParaRPr>
          </a:p>
        </p:txBody>
      </p:sp>
      <p:sp>
        <p:nvSpPr>
          <p:cNvPr id="64513" name="Rectangle 1"/>
          <p:cNvSpPr>
            <a:spLocks noChangeArrowheads="1"/>
          </p:cNvSpPr>
          <p:nvPr/>
        </p:nvSpPr>
        <p:spPr bwMode="auto">
          <a:xfrm>
            <a:off x="772185" y="4341310"/>
            <a:ext cx="10353366"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50000"/>
              </a:lnSpc>
              <a:spcBef>
                <a:spcPct val="0"/>
              </a:spcBef>
              <a:spcAft>
                <a:spcPct val="0"/>
              </a:spcAft>
              <a:buClrTx/>
              <a:buSzTx/>
              <a:buFontTx/>
              <a:buNone/>
              <a:tabLst/>
            </a:pPr>
            <a:r>
              <a:rPr kumimoji="0" 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世界桥梁业界有这样一句话</a:t>
            </a:r>
            <a:r>
              <a:rPr kumimoji="0" lang="en-US" alt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p>
          <a:p>
            <a:pPr fontAlgn="base">
              <a:lnSpc>
                <a:spcPct val="150000"/>
              </a:lnSpc>
              <a:spcBef>
                <a:spcPct val="0"/>
              </a:spcBef>
              <a:spcAft>
                <a:spcPct val="0"/>
              </a:spcAft>
            </a:pP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桥梁建设，</a:t>
            </a:r>
            <a:r>
              <a:rPr kumimoji="0" lang="en-US" alt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70</a:t>
            </a: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年代看欧美；</a:t>
            </a:r>
            <a:r>
              <a:rPr kumimoji="0" lang="en-US" alt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90</a:t>
            </a: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年代看日本；到了</a:t>
            </a:r>
            <a:r>
              <a:rPr kumimoji="0" lang="en-US" alt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21</a:t>
            </a: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世纪，就要看咱大中国</a:t>
            </a:r>
            <a:r>
              <a:rPr kumimoji="0" lang="en-US" alt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rPr>
              <a:t>如今，“中国桥梁”已经成为享誉全世界的一张名片</a:t>
            </a:r>
            <a:r>
              <a:rPr lang="zh-CN" altLang="en-US" sz="2400" dirty="0">
                <a:solidFill>
                  <a:schemeClr val="bg1"/>
                </a:solidFill>
                <a:latin typeface="黑体" pitchFamily="49" charset="-122"/>
                <a:ea typeface="黑体" pitchFamily="49" charset="-122"/>
                <a:cs typeface="宋体" pitchFamily="2" charset="-122"/>
              </a:rPr>
              <a:t>。</a:t>
            </a:r>
            <a:endParaRPr lang="zh-CN" altLang="zh-CN" sz="2400" dirty="0"/>
          </a:p>
        </p:txBody>
      </p:sp>
      <p:sp>
        <p:nvSpPr>
          <p:cNvPr id="14" name="圆角矩形 13"/>
          <p:cNvSpPr/>
          <p:nvPr/>
        </p:nvSpPr>
        <p:spPr>
          <a:xfrm>
            <a:off x="191729" y="4256314"/>
            <a:ext cx="11869643" cy="2166257"/>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微信截图_20210831100141.png"/>
          <p:cNvPicPr>
            <a:picLocks noChangeAspect="1"/>
          </p:cNvPicPr>
          <p:nvPr/>
        </p:nvPicPr>
        <p:blipFill>
          <a:blip r:embed="rId4" cstate="print"/>
          <a:stretch>
            <a:fillRect/>
          </a:stretch>
        </p:blipFill>
        <p:spPr>
          <a:xfrm>
            <a:off x="4712717" y="1058372"/>
            <a:ext cx="2794214" cy="3026932"/>
          </a:xfrm>
          <a:prstGeom prst="roundRect">
            <a:avLst/>
          </a:prstGeom>
        </p:spPr>
      </p:pic>
      <p:pic>
        <p:nvPicPr>
          <p:cNvPr id="18" name="图片 17" descr="微信截图_20210831100208.png"/>
          <p:cNvPicPr>
            <a:picLocks noChangeAspect="1"/>
          </p:cNvPicPr>
          <p:nvPr/>
        </p:nvPicPr>
        <p:blipFill>
          <a:blip r:embed="rId5" cstate="print">
            <a:lum bright="20000"/>
          </a:blip>
          <a:stretch>
            <a:fillRect/>
          </a:stretch>
        </p:blipFill>
        <p:spPr>
          <a:xfrm>
            <a:off x="7638961" y="1062623"/>
            <a:ext cx="4369362" cy="3033071"/>
          </a:xfrm>
          <a:prstGeom prst="roundRect">
            <a:avLst/>
          </a:prstGeom>
        </p:spPr>
      </p:pic>
      <p:pic>
        <p:nvPicPr>
          <p:cNvPr id="19" name="图片 18" descr="微信截图_20210831100320.png"/>
          <p:cNvPicPr>
            <a:picLocks noChangeAspect="1"/>
          </p:cNvPicPr>
          <p:nvPr/>
        </p:nvPicPr>
        <p:blipFill>
          <a:blip r:embed="rId6" cstate="print"/>
          <a:stretch>
            <a:fillRect/>
          </a:stretch>
        </p:blipFill>
        <p:spPr>
          <a:xfrm>
            <a:off x="199644" y="1102616"/>
            <a:ext cx="4372356" cy="3012183"/>
          </a:xfrm>
          <a:prstGeom prst="roundRect">
            <a:avLst/>
          </a:prstGeom>
        </p:spPr>
      </p:pic>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1091381" y="216432"/>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“基建狂魔”</a:t>
            </a:r>
            <a:r>
              <a:rPr lang="en-US" altLang="zh-CN" sz="3200" b="1" dirty="0">
                <a:solidFill>
                  <a:schemeClr val="bg1"/>
                </a:solidFill>
                <a:latin typeface="黑体" pitchFamily="49" charset="-122"/>
                <a:ea typeface="黑体" pitchFamily="49" charset="-122"/>
                <a:cs typeface="Arial" pitchFamily="34" charset="0"/>
              </a:rPr>
              <a:t>——</a:t>
            </a:r>
            <a:r>
              <a:rPr lang="zh-CN" altLang="en-US" sz="3200" b="1" dirty="0">
                <a:solidFill>
                  <a:schemeClr val="bg1"/>
                </a:solidFill>
                <a:latin typeface="黑体" pitchFamily="49" charset="-122"/>
                <a:ea typeface="黑体" pitchFamily="49" charset="-122"/>
                <a:cs typeface="Arial" pitchFamily="34" charset="0"/>
              </a:rPr>
              <a:t>桥梁建设</a:t>
            </a:r>
            <a:endParaRPr kumimoji="0" lang="zh-CN" sz="3200" b="1" i="0" u="none" strike="noStrike" cap="none" normalizeH="0" baseline="0" dirty="0">
              <a:ln>
                <a:noFill/>
              </a:ln>
              <a:solidFill>
                <a:schemeClr val="bg1"/>
              </a:solidFill>
              <a:effectLst/>
              <a:latin typeface="黑体" pitchFamily="49" charset="-122"/>
              <a:ea typeface="黑体" pitchFamily="49" charset="-122"/>
              <a:cs typeface="宋体" pitchFamily="2" charset="-122"/>
            </a:endParaRPr>
          </a:p>
        </p:txBody>
      </p:sp>
      <p:sp>
        <p:nvSpPr>
          <p:cNvPr id="17409" name="Rectangle 1"/>
          <p:cNvSpPr>
            <a:spLocks noChangeArrowheads="1"/>
          </p:cNvSpPr>
          <p:nvPr/>
        </p:nvSpPr>
        <p:spPr bwMode="auto">
          <a:xfrm>
            <a:off x="560439" y="2137376"/>
            <a:ext cx="10618838"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19100" algn="l" defTabSz="914400" rtl="0" eaLnBrk="1" fontAlgn="base" latinLnBrk="0" hangingPunct="1">
              <a:lnSpc>
                <a:spcPct val="150000"/>
              </a:lnSpc>
              <a:spcBef>
                <a:spcPct val="0"/>
              </a:spcBef>
              <a:spcAft>
                <a:spcPct val="0"/>
              </a:spcAft>
              <a:buClrTx/>
              <a:buSzTx/>
              <a:buFontTx/>
              <a:buNone/>
              <a:tabLst/>
            </a:pP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2009——2019</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10</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年时间，我们建设了：</a:t>
            </a:r>
          </a:p>
          <a:p>
            <a:pPr marL="0" marR="0" lvl="0" indent="3810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世界跨径最大钢拱桥</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朝天门长江大桥</a:t>
            </a:r>
          </a:p>
          <a:p>
            <a:pPr marL="0" marR="0" lvl="0" indent="3810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世界最长跨海大桥</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胶州湾跨海大桥</a:t>
            </a:r>
          </a:p>
          <a:p>
            <a:pPr marL="0" marR="0" lvl="0" indent="3810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世界最长高铁桥</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丹昆特大桥</a:t>
            </a:r>
          </a:p>
          <a:p>
            <a:pPr marL="0" marR="0" lvl="0" indent="3810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世界上最长最宽的多塔斜拉桥</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浙江省嘉绍大桥</a:t>
            </a:r>
          </a:p>
          <a:p>
            <a:pPr marL="0" marR="0" lvl="0" indent="3810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世界在建最长跨海大桥</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港珠澳大桥</a:t>
            </a:r>
          </a:p>
          <a:p>
            <a:pPr marL="0" marR="0" lvl="0" indent="3810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世界第一高悬索桥</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后尼珠河大桥</a:t>
            </a:r>
          </a:p>
          <a:p>
            <a:pPr marL="0" marR="0" lvl="0" indent="3810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世界最高跨江大桥</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北盘江大桥</a:t>
            </a:r>
          </a:p>
          <a:p>
            <a:pPr marL="0" marR="0" lvl="0" indent="3810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世界跨度最大公铁两用大桥</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沪通长江大桥</a:t>
            </a:r>
          </a:p>
          <a:p>
            <a:pPr marL="0" marR="0" lvl="0" indent="38100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世界首座真正意义上的公铁两用跨海大桥</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rPr>
              <a:t>平潭海峡公铁两用桥</a:t>
            </a:r>
          </a:p>
        </p:txBody>
      </p:sp>
      <p:sp>
        <p:nvSpPr>
          <p:cNvPr id="14" name="圆角矩形 13"/>
          <p:cNvSpPr/>
          <p:nvPr/>
        </p:nvSpPr>
        <p:spPr>
          <a:xfrm>
            <a:off x="239485" y="2138517"/>
            <a:ext cx="9394371" cy="471948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343f-hitesuz7961155.jpg">
            <a:hlinkClick r:id="rId4" action="ppaction://hlinkfile"/>
          </p:cNvPr>
          <p:cNvPicPr>
            <a:picLocks noChangeAspect="1"/>
          </p:cNvPicPr>
          <p:nvPr/>
        </p:nvPicPr>
        <p:blipFill>
          <a:blip r:embed="rId5" cstate="print"/>
          <a:stretch>
            <a:fillRect/>
          </a:stretch>
        </p:blipFill>
        <p:spPr>
          <a:xfrm>
            <a:off x="8488205" y="3434883"/>
            <a:ext cx="3356960" cy="2236575"/>
          </a:xfrm>
          <a:prstGeom prst="roundRect">
            <a:avLst/>
          </a:prstGeom>
          <a:ln w="38100">
            <a:solidFill>
              <a:schemeClr val="bg1"/>
            </a:solidFill>
          </a:ln>
        </p:spPr>
      </p:pic>
      <p:sp>
        <p:nvSpPr>
          <p:cNvPr id="19" name="矩形 18"/>
          <p:cNvSpPr/>
          <p:nvPr/>
        </p:nvSpPr>
        <p:spPr>
          <a:xfrm>
            <a:off x="10507386" y="1227668"/>
            <a:ext cx="415498" cy="1477328"/>
          </a:xfrm>
          <a:prstGeom prst="rect">
            <a:avLst/>
          </a:prstGeom>
        </p:spPr>
        <p:txBody>
          <a:bodyPr wrap="none">
            <a:spAutoFit/>
          </a:bodyPr>
          <a:lstStyle/>
          <a:p>
            <a:r>
              <a:rPr lang="zh-CN" altLang="en-US" dirty="0">
                <a:solidFill>
                  <a:schemeClr val="bg1"/>
                </a:solidFill>
                <a:latin typeface="黑体" pitchFamily="49" charset="-122"/>
                <a:ea typeface="黑体" pitchFamily="49" charset="-122"/>
                <a:cs typeface="宋体" pitchFamily="2" charset="-122"/>
              </a:rPr>
              <a:t>港</a:t>
            </a:r>
            <a:endParaRPr lang="en-US" altLang="zh-CN" dirty="0">
              <a:solidFill>
                <a:schemeClr val="bg1"/>
              </a:solidFill>
              <a:latin typeface="黑体" pitchFamily="49" charset="-122"/>
              <a:ea typeface="黑体" pitchFamily="49" charset="-122"/>
              <a:cs typeface="宋体" pitchFamily="2" charset="-122"/>
            </a:endParaRPr>
          </a:p>
          <a:p>
            <a:r>
              <a:rPr lang="zh-CN" altLang="en-US" dirty="0">
                <a:solidFill>
                  <a:schemeClr val="bg1"/>
                </a:solidFill>
                <a:latin typeface="黑体" pitchFamily="49" charset="-122"/>
                <a:ea typeface="黑体" pitchFamily="49" charset="-122"/>
                <a:cs typeface="宋体" pitchFamily="2" charset="-122"/>
              </a:rPr>
              <a:t>珠</a:t>
            </a:r>
            <a:endParaRPr lang="en-US" altLang="zh-CN" dirty="0">
              <a:solidFill>
                <a:schemeClr val="bg1"/>
              </a:solidFill>
              <a:latin typeface="黑体" pitchFamily="49" charset="-122"/>
              <a:ea typeface="黑体" pitchFamily="49" charset="-122"/>
              <a:cs typeface="宋体" pitchFamily="2" charset="-122"/>
            </a:endParaRPr>
          </a:p>
          <a:p>
            <a:r>
              <a:rPr lang="zh-CN" altLang="en-US" dirty="0">
                <a:solidFill>
                  <a:schemeClr val="bg1"/>
                </a:solidFill>
                <a:latin typeface="黑体" pitchFamily="49" charset="-122"/>
                <a:ea typeface="黑体" pitchFamily="49" charset="-122"/>
                <a:cs typeface="宋体" pitchFamily="2" charset="-122"/>
              </a:rPr>
              <a:t>澳</a:t>
            </a:r>
            <a:endParaRPr lang="en-US" altLang="zh-CN" dirty="0">
              <a:solidFill>
                <a:schemeClr val="bg1"/>
              </a:solidFill>
              <a:latin typeface="黑体" pitchFamily="49" charset="-122"/>
              <a:ea typeface="黑体" pitchFamily="49" charset="-122"/>
              <a:cs typeface="宋体" pitchFamily="2" charset="-122"/>
            </a:endParaRPr>
          </a:p>
          <a:p>
            <a:r>
              <a:rPr lang="zh-CN" altLang="en-US" dirty="0">
                <a:solidFill>
                  <a:schemeClr val="bg1"/>
                </a:solidFill>
                <a:latin typeface="黑体" pitchFamily="49" charset="-122"/>
                <a:ea typeface="黑体" pitchFamily="49" charset="-122"/>
                <a:cs typeface="宋体" pitchFamily="2" charset="-122"/>
              </a:rPr>
              <a:t>大</a:t>
            </a:r>
            <a:endParaRPr lang="en-US" altLang="zh-CN" dirty="0">
              <a:solidFill>
                <a:schemeClr val="bg1"/>
              </a:solidFill>
              <a:latin typeface="黑体" pitchFamily="49" charset="-122"/>
              <a:ea typeface="黑体" pitchFamily="49" charset="-122"/>
              <a:cs typeface="宋体" pitchFamily="2" charset="-122"/>
            </a:endParaRPr>
          </a:p>
          <a:p>
            <a:r>
              <a:rPr lang="zh-CN" altLang="en-US" dirty="0">
                <a:solidFill>
                  <a:schemeClr val="bg1"/>
                </a:solidFill>
                <a:latin typeface="黑体" pitchFamily="49" charset="-122"/>
                <a:ea typeface="黑体" pitchFamily="49" charset="-122"/>
                <a:cs typeface="宋体" pitchFamily="2" charset="-122"/>
              </a:rPr>
              <a:t>桥</a:t>
            </a:r>
            <a:endParaRPr lang="zh-CN" altLang="en-US" dirty="0"/>
          </a:p>
        </p:txBody>
      </p:sp>
      <p:sp>
        <p:nvSpPr>
          <p:cNvPr id="20" name="矩形 19"/>
          <p:cNvSpPr/>
          <p:nvPr/>
        </p:nvSpPr>
        <p:spPr>
          <a:xfrm>
            <a:off x="9825117" y="5742078"/>
            <a:ext cx="1338828" cy="369332"/>
          </a:xfrm>
          <a:prstGeom prst="rect">
            <a:avLst/>
          </a:prstGeom>
        </p:spPr>
        <p:txBody>
          <a:bodyPr wrap="none">
            <a:spAutoFit/>
          </a:bodyPr>
          <a:lstStyle/>
          <a:p>
            <a:r>
              <a:rPr lang="zh-CN" altLang="en-US" dirty="0">
                <a:solidFill>
                  <a:schemeClr val="bg1"/>
                </a:solidFill>
                <a:latin typeface="黑体" pitchFamily="49" charset="-122"/>
                <a:ea typeface="黑体" pitchFamily="49" charset="-122"/>
                <a:cs typeface="宋体" pitchFamily="2" charset="-122"/>
              </a:rPr>
              <a:t>北盘江大桥</a:t>
            </a:r>
            <a:endParaRPr lang="zh-CN" altLang="en-US" dirty="0"/>
          </a:p>
        </p:txBody>
      </p:sp>
      <p:sp>
        <p:nvSpPr>
          <p:cNvPr id="21" name="矩形 20"/>
          <p:cNvSpPr/>
          <p:nvPr/>
        </p:nvSpPr>
        <p:spPr>
          <a:xfrm>
            <a:off x="1015633" y="1094290"/>
            <a:ext cx="5057795" cy="769441"/>
          </a:xfrm>
          <a:prstGeom prst="rect">
            <a:avLst/>
          </a:prstGeom>
          <a:noFill/>
        </p:spPr>
        <p:txBody>
          <a:bodyPr wrap="none" lIns="91440" tIns="45720" rIns="91440" bIns="45720">
            <a:spAutoFit/>
          </a:bodyPr>
          <a:lstStyle/>
          <a:p>
            <a:pPr algn="ctr"/>
            <a:r>
              <a:rPr lang="zh-CN" altLang="en-US" sz="4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49" charset="-122"/>
                <a:ea typeface="黑体" pitchFamily="49" charset="-122"/>
              </a:rPr>
              <a:t>中国桥</a:t>
            </a:r>
            <a:r>
              <a:rPr lang="en-US" altLang="zh-CN" sz="4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49" charset="-122"/>
                <a:ea typeface="黑体" pitchFamily="49" charset="-122"/>
              </a:rPr>
              <a:t>——</a:t>
            </a:r>
            <a:r>
              <a:rPr lang="zh-CN" altLang="en-US" sz="32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49" charset="-122"/>
                <a:ea typeface="黑体" pitchFamily="49" charset="-122"/>
              </a:rPr>
              <a:t>世界桥之最</a:t>
            </a:r>
          </a:p>
        </p:txBody>
      </p:sp>
      <p:pic>
        <p:nvPicPr>
          <p:cNvPr id="22" name="图片 21" descr="1552642388711471.jpg"/>
          <p:cNvPicPr>
            <a:picLocks noChangeAspect="1"/>
          </p:cNvPicPr>
          <p:nvPr/>
        </p:nvPicPr>
        <p:blipFill>
          <a:blip r:embed="rId6" cstate="print"/>
          <a:stretch>
            <a:fillRect/>
          </a:stretch>
        </p:blipFill>
        <p:spPr>
          <a:xfrm>
            <a:off x="6572553" y="1055914"/>
            <a:ext cx="3779762" cy="21261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1091381" y="216432"/>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“基建狂魔”</a:t>
            </a:r>
            <a:r>
              <a:rPr lang="en-US" altLang="zh-CN" sz="3200" b="1" dirty="0">
                <a:solidFill>
                  <a:schemeClr val="bg1"/>
                </a:solidFill>
                <a:latin typeface="黑体" pitchFamily="49" charset="-122"/>
                <a:ea typeface="黑体" pitchFamily="49" charset="-122"/>
                <a:cs typeface="Arial" pitchFamily="34" charset="0"/>
              </a:rPr>
              <a:t>——</a:t>
            </a:r>
            <a:r>
              <a:rPr lang="zh-CN" altLang="en-US" sz="3200" b="1" dirty="0">
                <a:solidFill>
                  <a:schemeClr val="bg1"/>
                </a:solidFill>
                <a:latin typeface="黑体" pitchFamily="49" charset="-122"/>
                <a:ea typeface="黑体" pitchFamily="49" charset="-122"/>
                <a:cs typeface="Arial" pitchFamily="34" charset="0"/>
              </a:rPr>
              <a:t>隧道建设</a:t>
            </a:r>
            <a:endParaRPr kumimoji="0" lang="zh-CN" sz="3200" b="1" i="0" u="none" strike="noStrike" cap="none" normalizeH="0" baseline="0" dirty="0">
              <a:ln>
                <a:noFill/>
              </a:ln>
              <a:solidFill>
                <a:schemeClr val="bg1"/>
              </a:solidFill>
              <a:effectLst/>
              <a:latin typeface="黑体" pitchFamily="49" charset="-122"/>
              <a:ea typeface="黑体" pitchFamily="49" charset="-122"/>
              <a:cs typeface="宋体" pitchFamily="2" charset="-122"/>
            </a:endParaRPr>
          </a:p>
        </p:txBody>
      </p:sp>
      <p:sp>
        <p:nvSpPr>
          <p:cNvPr id="14" name="矩形 13"/>
          <p:cNvSpPr/>
          <p:nvPr/>
        </p:nvSpPr>
        <p:spPr>
          <a:xfrm>
            <a:off x="0" y="3820863"/>
            <a:ext cx="11016343" cy="2862322"/>
          </a:xfrm>
          <a:prstGeom prst="rect">
            <a:avLst/>
          </a:prstGeom>
        </p:spPr>
        <p:txBody>
          <a:bodyPr wrap="square">
            <a:spAutoFit/>
          </a:bodyPr>
          <a:lstStyle/>
          <a:p>
            <a:pPr lvl="0" indent="381000" eaLnBrk="0" fontAlgn="base" hangingPunct="0">
              <a:lnSpc>
                <a:spcPct val="150000"/>
              </a:lnSpc>
              <a:spcBef>
                <a:spcPct val="0"/>
              </a:spcBef>
              <a:spcAft>
                <a:spcPct val="0"/>
              </a:spcAft>
            </a:pPr>
            <a:r>
              <a:rPr lang="en-US" altLang="zh-CN" sz="2400" dirty="0">
                <a:solidFill>
                  <a:schemeClr val="bg1"/>
                </a:solidFill>
                <a:latin typeface="黑体" pitchFamily="49" charset="-122"/>
                <a:ea typeface="黑体" pitchFamily="49" charset="-122"/>
                <a:cs typeface="Arial" pitchFamily="34" charset="0"/>
              </a:rPr>
              <a:t>2014</a:t>
            </a:r>
            <a:r>
              <a:rPr lang="zh-CN" altLang="en-US" sz="2400" dirty="0">
                <a:solidFill>
                  <a:schemeClr val="bg1"/>
                </a:solidFill>
                <a:latin typeface="黑体" pitchFamily="49" charset="-122"/>
                <a:ea typeface="黑体" pitchFamily="49" charset="-122"/>
                <a:cs typeface="Arial" pitchFamily="34" charset="0"/>
              </a:rPr>
              <a:t>年建成世界最大直径的单管双层隧道</a:t>
            </a:r>
            <a:r>
              <a:rPr lang="en-US" altLang="zh-CN" sz="2400" dirty="0">
                <a:solidFill>
                  <a:schemeClr val="bg1"/>
                </a:solidFill>
                <a:latin typeface="黑体" pitchFamily="49" charset="-122"/>
                <a:ea typeface="黑体" pitchFamily="49" charset="-122"/>
                <a:cs typeface="Arial" pitchFamily="34" charset="0"/>
              </a:rPr>
              <a:t>——</a:t>
            </a:r>
            <a:r>
              <a:rPr lang="zh-CN" altLang="en-US" sz="2400" dirty="0">
                <a:solidFill>
                  <a:schemeClr val="bg1"/>
                </a:solidFill>
                <a:latin typeface="黑体" pitchFamily="49" charset="-122"/>
                <a:ea typeface="黑体" pitchFamily="49" charset="-122"/>
                <a:cs typeface="Arial" pitchFamily="34" charset="0"/>
              </a:rPr>
              <a:t>扬州瘦西湖隧道。</a:t>
            </a:r>
            <a:endParaRPr lang="zh-CN" altLang="en-US" sz="2400" dirty="0">
              <a:solidFill>
                <a:schemeClr val="bg1"/>
              </a:solidFill>
              <a:latin typeface="黑体" pitchFamily="49" charset="-122"/>
              <a:ea typeface="黑体" pitchFamily="49" charset="-122"/>
              <a:cs typeface="宋体" pitchFamily="2" charset="-122"/>
            </a:endParaRPr>
          </a:p>
          <a:p>
            <a:pPr lvl="0" indent="381000" eaLnBrk="0" fontAlgn="base" hangingPunct="0">
              <a:lnSpc>
                <a:spcPct val="150000"/>
              </a:lnSpc>
              <a:spcBef>
                <a:spcPct val="0"/>
              </a:spcBef>
              <a:spcAft>
                <a:spcPct val="0"/>
              </a:spcAft>
            </a:pPr>
            <a:r>
              <a:rPr lang="en-US" altLang="zh-CN" sz="2400" dirty="0">
                <a:solidFill>
                  <a:schemeClr val="bg1"/>
                </a:solidFill>
                <a:latin typeface="黑体" pitchFamily="49" charset="-122"/>
                <a:ea typeface="黑体" pitchFamily="49" charset="-122"/>
                <a:cs typeface="Arial" pitchFamily="34" charset="0"/>
              </a:rPr>
              <a:t>2014</a:t>
            </a:r>
            <a:r>
              <a:rPr lang="zh-CN" altLang="en-US" sz="2400" dirty="0">
                <a:solidFill>
                  <a:schemeClr val="bg1"/>
                </a:solidFill>
                <a:latin typeface="黑体" pitchFamily="49" charset="-122"/>
                <a:ea typeface="黑体" pitchFamily="49" charset="-122"/>
                <a:cs typeface="Arial" pitchFamily="34" charset="0"/>
              </a:rPr>
              <a:t>年建成世界上海拔最高的公路特长隧道</a:t>
            </a:r>
            <a:r>
              <a:rPr lang="en-US" altLang="zh-CN" sz="2400" dirty="0">
                <a:solidFill>
                  <a:schemeClr val="bg1"/>
                </a:solidFill>
                <a:latin typeface="黑体" pitchFamily="49" charset="-122"/>
                <a:ea typeface="黑体" pitchFamily="49" charset="-122"/>
                <a:cs typeface="Arial" pitchFamily="34" charset="0"/>
              </a:rPr>
              <a:t>——</a:t>
            </a:r>
            <a:r>
              <a:rPr lang="zh-CN" altLang="en-US" sz="2400" dirty="0">
                <a:solidFill>
                  <a:schemeClr val="bg1"/>
                </a:solidFill>
                <a:latin typeface="黑体" pitchFamily="49" charset="-122"/>
                <a:ea typeface="黑体" pitchFamily="49" charset="-122"/>
                <a:cs typeface="Arial" pitchFamily="34" charset="0"/>
              </a:rPr>
              <a:t>川藏线雀儿山隧道。</a:t>
            </a:r>
            <a:endParaRPr lang="zh-CN" altLang="en-US" sz="2400" dirty="0">
              <a:solidFill>
                <a:schemeClr val="bg1"/>
              </a:solidFill>
              <a:latin typeface="黑体" pitchFamily="49" charset="-122"/>
              <a:ea typeface="黑体" pitchFamily="49" charset="-122"/>
              <a:cs typeface="宋体" pitchFamily="2" charset="-122"/>
            </a:endParaRPr>
          </a:p>
          <a:p>
            <a:pPr lvl="0" indent="381000" eaLnBrk="0" fontAlgn="base" hangingPunct="0">
              <a:lnSpc>
                <a:spcPct val="150000"/>
              </a:lnSpc>
              <a:spcBef>
                <a:spcPct val="0"/>
              </a:spcBef>
              <a:spcAft>
                <a:spcPct val="0"/>
              </a:spcAft>
            </a:pPr>
            <a:r>
              <a:rPr lang="en-US" altLang="zh-CN" sz="2400" dirty="0">
                <a:solidFill>
                  <a:schemeClr val="bg1"/>
                </a:solidFill>
                <a:latin typeface="黑体" pitchFamily="49" charset="-122"/>
                <a:ea typeface="黑体" pitchFamily="49" charset="-122"/>
                <a:cs typeface="Arial" pitchFamily="34" charset="0"/>
              </a:rPr>
              <a:t>2015</a:t>
            </a:r>
            <a:r>
              <a:rPr lang="zh-CN" altLang="en-US" sz="2400" dirty="0">
                <a:solidFill>
                  <a:schemeClr val="bg1"/>
                </a:solidFill>
                <a:latin typeface="黑体" pitchFamily="49" charset="-122"/>
                <a:ea typeface="黑体" pitchFamily="49" charset="-122"/>
                <a:cs typeface="Arial" pitchFamily="34" charset="0"/>
              </a:rPr>
              <a:t>年建成世界最长高原冻土隧道</a:t>
            </a:r>
            <a:r>
              <a:rPr lang="en-US" altLang="zh-CN" sz="2400" dirty="0">
                <a:solidFill>
                  <a:schemeClr val="bg1"/>
                </a:solidFill>
                <a:latin typeface="黑体" pitchFamily="49" charset="-122"/>
                <a:ea typeface="黑体" pitchFamily="49" charset="-122"/>
                <a:cs typeface="Arial" pitchFamily="34" charset="0"/>
              </a:rPr>
              <a:t>——</a:t>
            </a:r>
            <a:r>
              <a:rPr lang="zh-CN" altLang="en-US" sz="2400" dirty="0">
                <a:solidFill>
                  <a:schemeClr val="bg1"/>
                </a:solidFill>
                <a:latin typeface="黑体" pitchFamily="49" charset="-122"/>
                <a:ea typeface="黑体" pitchFamily="49" charset="-122"/>
                <a:cs typeface="Arial" pitchFamily="34" charset="0"/>
              </a:rPr>
              <a:t>鄂拉山隧道。</a:t>
            </a:r>
            <a:endParaRPr lang="zh-CN" altLang="en-US" sz="2400" dirty="0">
              <a:solidFill>
                <a:schemeClr val="bg1"/>
              </a:solidFill>
              <a:latin typeface="黑体" pitchFamily="49" charset="-122"/>
              <a:ea typeface="黑体" pitchFamily="49" charset="-122"/>
              <a:cs typeface="宋体" pitchFamily="2" charset="-122"/>
            </a:endParaRPr>
          </a:p>
          <a:p>
            <a:pPr lvl="0" indent="381000" eaLnBrk="0" fontAlgn="base" hangingPunct="0">
              <a:lnSpc>
                <a:spcPct val="150000"/>
              </a:lnSpc>
              <a:spcBef>
                <a:spcPct val="0"/>
              </a:spcBef>
              <a:spcAft>
                <a:spcPct val="0"/>
              </a:spcAft>
            </a:pPr>
            <a:r>
              <a:rPr lang="en-US" altLang="zh-CN" sz="2400" dirty="0">
                <a:solidFill>
                  <a:schemeClr val="bg1"/>
                </a:solidFill>
                <a:latin typeface="黑体" pitchFamily="49" charset="-122"/>
                <a:ea typeface="黑体" pitchFamily="49" charset="-122"/>
                <a:cs typeface="Arial" pitchFamily="34" charset="0"/>
              </a:rPr>
              <a:t>2016</a:t>
            </a:r>
            <a:r>
              <a:rPr lang="zh-CN" altLang="en-US" sz="2400" dirty="0">
                <a:solidFill>
                  <a:schemeClr val="bg1"/>
                </a:solidFill>
                <a:latin typeface="黑体" pitchFamily="49" charset="-122"/>
                <a:ea typeface="黑体" pitchFamily="49" charset="-122"/>
                <a:cs typeface="Arial" pitchFamily="34" charset="0"/>
              </a:rPr>
              <a:t>年建成世界上最长的超大断面曲线管幕隧道和世界上最大的海底沉管隧道</a:t>
            </a:r>
            <a:endParaRPr lang="en-US" altLang="zh-CN" sz="2400" dirty="0">
              <a:solidFill>
                <a:schemeClr val="bg1"/>
              </a:solidFill>
              <a:latin typeface="黑体" pitchFamily="49" charset="-122"/>
              <a:ea typeface="黑体" pitchFamily="49" charset="-122"/>
              <a:cs typeface="Arial" pitchFamily="34" charset="0"/>
            </a:endParaRPr>
          </a:p>
          <a:p>
            <a:pPr lvl="0" indent="381000" eaLnBrk="0" fontAlgn="base" hangingPunct="0">
              <a:lnSpc>
                <a:spcPct val="150000"/>
              </a:lnSpc>
              <a:spcBef>
                <a:spcPct val="0"/>
              </a:spcBef>
              <a:spcAft>
                <a:spcPct val="0"/>
              </a:spcAft>
            </a:pPr>
            <a:r>
              <a:rPr lang="en-US" altLang="zh-CN" sz="2400" dirty="0">
                <a:solidFill>
                  <a:schemeClr val="bg1"/>
                </a:solidFill>
                <a:latin typeface="黑体" pitchFamily="49" charset="-122"/>
                <a:ea typeface="黑体" pitchFamily="49" charset="-122"/>
                <a:cs typeface="Arial" pitchFamily="34" charset="0"/>
              </a:rPr>
              <a:t>——</a:t>
            </a:r>
            <a:r>
              <a:rPr lang="zh-CN" altLang="en-US" sz="2400" dirty="0">
                <a:solidFill>
                  <a:schemeClr val="bg1"/>
                </a:solidFill>
                <a:latin typeface="黑体" pitchFamily="49" charset="-122"/>
                <a:ea typeface="黑体" pitchFamily="49" charset="-122"/>
                <a:cs typeface="Arial" pitchFamily="34" charset="0"/>
              </a:rPr>
              <a:t>港珠澳大桥连接线拱北隧道和港珠澳大桥沉管隧道。</a:t>
            </a:r>
            <a:endParaRPr lang="zh-CN" altLang="en-US" sz="2400" dirty="0">
              <a:solidFill>
                <a:schemeClr val="bg1"/>
              </a:solidFill>
              <a:latin typeface="黑体" pitchFamily="49" charset="-122"/>
              <a:ea typeface="黑体" pitchFamily="49" charset="-122"/>
              <a:cs typeface="宋体" pitchFamily="2" charset="-122"/>
            </a:endParaRPr>
          </a:p>
        </p:txBody>
      </p:sp>
      <p:sp>
        <p:nvSpPr>
          <p:cNvPr id="17" name="矩形 16"/>
          <p:cNvSpPr/>
          <p:nvPr/>
        </p:nvSpPr>
        <p:spPr>
          <a:xfrm>
            <a:off x="239484" y="3635829"/>
            <a:ext cx="11677213" cy="304799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微信截图_20210831104527.png"/>
          <p:cNvPicPr>
            <a:picLocks noChangeAspect="1"/>
          </p:cNvPicPr>
          <p:nvPr/>
        </p:nvPicPr>
        <p:blipFill>
          <a:blip r:embed="rId4" cstate="print"/>
          <a:stretch>
            <a:fillRect/>
          </a:stretch>
        </p:blipFill>
        <p:spPr>
          <a:xfrm>
            <a:off x="262112" y="1002268"/>
            <a:ext cx="5587068" cy="2507847"/>
          </a:xfrm>
          <a:prstGeom prst="rect">
            <a:avLst/>
          </a:prstGeom>
          <a:ln w="28575">
            <a:solidFill>
              <a:schemeClr val="bg1"/>
            </a:solidFill>
          </a:ln>
        </p:spPr>
      </p:pic>
      <p:pic>
        <p:nvPicPr>
          <p:cNvPr id="20" name="图片 19" descr="微信截图_20210831104653.png">
            <a:hlinkClick r:id="rId5" action="ppaction://hlinkfile"/>
          </p:cNvPr>
          <p:cNvPicPr>
            <a:picLocks noChangeAspect="1"/>
          </p:cNvPicPr>
          <p:nvPr/>
        </p:nvPicPr>
        <p:blipFill>
          <a:blip r:embed="rId6" cstate="print"/>
          <a:stretch>
            <a:fillRect/>
          </a:stretch>
        </p:blipFill>
        <p:spPr>
          <a:xfrm>
            <a:off x="6268065" y="982376"/>
            <a:ext cx="5599470" cy="2512991"/>
          </a:xfrm>
          <a:prstGeom prst="rect">
            <a:avLst/>
          </a:prstGeom>
          <a:ln w="28575">
            <a:solidFill>
              <a:schemeClr val="bg1"/>
            </a:solidFill>
          </a:ln>
        </p:spPr>
      </p:pic>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1091381" y="172888"/>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“基建狂魔”</a:t>
            </a:r>
            <a:r>
              <a:rPr lang="en-US" altLang="zh-CN" sz="3200" b="1" dirty="0">
                <a:solidFill>
                  <a:schemeClr val="bg1"/>
                </a:solidFill>
                <a:latin typeface="黑体" pitchFamily="49" charset="-122"/>
                <a:ea typeface="黑体" pitchFamily="49" charset="-122"/>
                <a:cs typeface="Arial" pitchFamily="34" charset="0"/>
              </a:rPr>
              <a:t>——</a:t>
            </a:r>
            <a:r>
              <a:rPr lang="zh-CN" altLang="en-US" sz="3200" b="1" dirty="0">
                <a:solidFill>
                  <a:schemeClr val="bg1"/>
                </a:solidFill>
                <a:latin typeface="黑体" pitchFamily="49" charset="-122"/>
                <a:ea typeface="黑体" pitchFamily="49" charset="-122"/>
                <a:cs typeface="Arial" pitchFamily="34" charset="0"/>
              </a:rPr>
              <a:t>中国速度，中国实力</a:t>
            </a:r>
            <a:endParaRPr kumimoji="0" lang="zh-CN" sz="3200" b="1" i="0" u="none" strike="noStrike" cap="none" normalizeH="0" baseline="0" dirty="0">
              <a:ln>
                <a:noFill/>
              </a:ln>
              <a:solidFill>
                <a:schemeClr val="bg1"/>
              </a:solidFill>
              <a:effectLst/>
              <a:latin typeface="黑体" pitchFamily="49" charset="-122"/>
              <a:ea typeface="黑体" pitchFamily="49" charset="-122"/>
              <a:cs typeface="宋体" pitchFamily="2" charset="-122"/>
            </a:endParaRPr>
          </a:p>
        </p:txBody>
      </p:sp>
      <p:sp>
        <p:nvSpPr>
          <p:cNvPr id="14337" name="Rectangle 1"/>
          <p:cNvSpPr>
            <a:spLocks noChangeArrowheads="1"/>
          </p:cNvSpPr>
          <p:nvPr/>
        </p:nvSpPr>
        <p:spPr bwMode="auto">
          <a:xfrm>
            <a:off x="5034819" y="1424186"/>
            <a:ext cx="6714940" cy="4437753"/>
          </a:xfrm>
          <a:prstGeom prst="rect">
            <a:avLst/>
          </a:prstGeom>
          <a:noFill/>
          <a:ln w="9525">
            <a:solidFill>
              <a:schemeClr val="bg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81000" algn="l" defTabSz="914400" rtl="0" eaLnBrk="1" fontAlgn="base" latinLnBrk="0" hangingPunct="1">
              <a:lnSpc>
                <a:spcPct val="150000"/>
              </a:lnSpc>
              <a:spcBef>
                <a:spcPct val="0"/>
              </a:spcBef>
              <a:spcAft>
                <a:spcPct val="0"/>
              </a:spcAft>
              <a:buClrTx/>
              <a:buSzTx/>
              <a:buFontTx/>
              <a:buNone/>
              <a:tabLst/>
            </a:pPr>
            <a:r>
              <a:rPr kumimoji="0" lang="zh-CN" sz="2400" b="0" i="0" u="none" strike="noStrike" cap="none" normalizeH="0" baseline="0" dirty="0">
                <a:ln>
                  <a:noFill/>
                </a:ln>
                <a:solidFill>
                  <a:schemeClr val="bg1"/>
                </a:solidFill>
                <a:effectLst/>
                <a:latin typeface="黑体" pitchFamily="49" charset="-122"/>
                <a:ea typeface="黑体" pitchFamily="49" charset="-122"/>
                <a:cs typeface="Arial" pitchFamily="34" charset="0"/>
              </a:rPr>
              <a:t>还有：</a:t>
            </a:r>
            <a:endParaRPr kumimoji="0" lang="zh-CN" sz="2400" b="0" i="0" u="none" strike="noStrike" cap="none" normalizeH="0" baseline="0" dirty="0">
              <a:ln>
                <a:noFill/>
              </a:ln>
              <a:solidFill>
                <a:schemeClr val="bg1"/>
              </a:solidFill>
              <a:effectLst/>
              <a:latin typeface="黑体" pitchFamily="49" charset="-122"/>
              <a:ea typeface="黑体" pitchFamily="49" charset="-122"/>
              <a:cs typeface="宋体" pitchFamily="2" charset="-122"/>
            </a:endParaRPr>
          </a:p>
          <a:p>
            <a:pPr marL="0" marR="0" lvl="0" indent="381000" algn="l" defTabSz="914400" rtl="0" eaLnBrk="0" fontAlgn="base" latinLnBrk="0" hangingPunct="0">
              <a:lnSpc>
                <a:spcPct val="150000"/>
              </a:lnSpc>
              <a:spcBef>
                <a:spcPct val="0"/>
              </a:spcBef>
              <a:spcAft>
                <a:spcPct val="0"/>
              </a:spcAft>
              <a:buClrTx/>
              <a:buSzTx/>
              <a:buFontTx/>
              <a:buNone/>
              <a:tabLst/>
            </a:pPr>
            <a:r>
              <a:rPr kumimoji="0" lang="zh-CN" sz="2400" b="0" i="0" u="none" strike="noStrike" cap="none" normalizeH="0" baseline="0" dirty="0">
                <a:ln>
                  <a:noFill/>
                </a:ln>
                <a:solidFill>
                  <a:schemeClr val="bg1"/>
                </a:solidFill>
                <a:effectLst/>
                <a:latin typeface="黑体" pitchFamily="49" charset="-122"/>
                <a:ea typeface="黑体" pitchFamily="49" charset="-122"/>
                <a:cs typeface="Arial" pitchFamily="34" charset="0"/>
              </a:rPr>
              <a:t>干线总长</a:t>
            </a:r>
            <a:r>
              <a:rPr kumimoji="0" lang="en-US" altLang="zh-CN" sz="2400" b="0" i="0" u="none" strike="noStrike" cap="none" normalizeH="0" baseline="0" dirty="0">
                <a:ln>
                  <a:noFill/>
                </a:ln>
                <a:solidFill>
                  <a:schemeClr val="bg1"/>
                </a:solidFill>
                <a:effectLst/>
                <a:latin typeface="黑体" pitchFamily="49" charset="-122"/>
                <a:ea typeface="黑体" pitchFamily="49" charset="-122"/>
                <a:cs typeface="Arial" pitchFamily="34" charset="0"/>
              </a:rPr>
              <a:t>4350</a:t>
            </a: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Arial" pitchFamily="34" charset="0"/>
              </a:rPr>
              <a:t>公里的“南水北调”工程</a:t>
            </a:r>
            <a:r>
              <a:rPr kumimoji="0" lang="en-US" altLang="zh-CN" sz="2400" b="0" i="0" u="none" strike="noStrike" cap="none" normalizeH="0" baseline="0" dirty="0">
                <a:ln>
                  <a:noFill/>
                </a:ln>
                <a:solidFill>
                  <a:schemeClr val="bg1"/>
                </a:solidFill>
                <a:effectLst/>
                <a:latin typeface="黑体" pitchFamily="49" charset="-122"/>
                <a:ea typeface="黑体" pitchFamily="49" charset="-122"/>
                <a:cs typeface="Arial" pitchFamily="34" charset="0"/>
              </a:rPr>
              <a:t>;</a:t>
            </a: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Arial" pitchFamily="34" charset="0"/>
              </a:rPr>
              <a:t>总里程</a:t>
            </a:r>
            <a:r>
              <a:rPr kumimoji="0" lang="en-US" altLang="zh-CN" sz="2400" b="0" i="0" u="none" strike="noStrike" cap="none" normalizeH="0" baseline="0" dirty="0">
                <a:ln>
                  <a:noFill/>
                </a:ln>
                <a:solidFill>
                  <a:schemeClr val="bg1"/>
                </a:solidFill>
                <a:effectLst/>
                <a:latin typeface="黑体" pitchFamily="49" charset="-122"/>
                <a:ea typeface="黑体" pitchFamily="49" charset="-122"/>
                <a:cs typeface="Arial" pitchFamily="34" charset="0"/>
              </a:rPr>
              <a:t>1.5</a:t>
            </a: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Arial" pitchFamily="34" charset="0"/>
              </a:rPr>
              <a:t>万公里的“西气东输”工程；全球建设规模最大的北京大兴机场；疫情期间，只用了</a:t>
            </a:r>
            <a:r>
              <a:rPr kumimoji="0" lang="en-US" altLang="zh-CN" sz="2400" b="0" i="0" u="none" strike="noStrike" cap="none" normalizeH="0" baseline="0" dirty="0">
                <a:ln>
                  <a:noFill/>
                </a:ln>
                <a:solidFill>
                  <a:schemeClr val="bg1"/>
                </a:solidFill>
                <a:effectLst/>
                <a:latin typeface="黑体" pitchFamily="49" charset="-122"/>
                <a:ea typeface="黑体" pitchFamily="49" charset="-122"/>
                <a:cs typeface="Arial" pitchFamily="34" charset="0"/>
              </a:rPr>
              <a:t>10</a:t>
            </a: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Arial" pitchFamily="34" charset="0"/>
              </a:rPr>
              <a:t>天就建成的武汉火神山医院，向世界展现了中国速度和中国实力。</a:t>
            </a:r>
            <a:endPar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endParaRPr>
          </a:p>
          <a:p>
            <a:pPr marL="0" marR="0" lvl="0" indent="381000" algn="l" defTabSz="914400" rtl="0" eaLnBrk="0" fontAlgn="base" latinLnBrk="0" hangingPunct="0">
              <a:lnSpc>
                <a:spcPct val="150000"/>
              </a:lnSpc>
              <a:spcBef>
                <a:spcPct val="0"/>
              </a:spcBef>
              <a:spcAft>
                <a:spcPct val="0"/>
              </a:spcAft>
              <a:buClrTx/>
              <a:buSzTx/>
              <a:buFontTx/>
              <a:buNone/>
              <a:tabLst/>
            </a:pPr>
            <a:r>
              <a:rPr kumimoji="0" lang="zh-CN" altLang="en-US" sz="2400" b="0" i="0" u="none" strike="noStrike" cap="none" normalizeH="0" baseline="0" dirty="0">
                <a:ln>
                  <a:noFill/>
                </a:ln>
                <a:solidFill>
                  <a:schemeClr val="bg1"/>
                </a:solidFill>
                <a:effectLst/>
                <a:latin typeface="黑体" pitchFamily="49" charset="-122"/>
                <a:ea typeface="黑体" pitchFamily="49" charset="-122"/>
                <a:cs typeface="Arial" pitchFamily="34" charset="0"/>
              </a:rPr>
              <a:t>如果说中国不是基建狂魔，哪个国家还能说自己是基建狂魔？</a:t>
            </a:r>
            <a:endParaRPr kumimoji="0" lang="zh-CN" altLang="en-US" sz="2400" b="0" i="0" u="none" strike="noStrike" cap="none" normalizeH="0" baseline="0" dirty="0">
              <a:ln>
                <a:noFill/>
              </a:ln>
              <a:solidFill>
                <a:schemeClr val="bg1"/>
              </a:solidFill>
              <a:effectLst/>
              <a:latin typeface="黑体" pitchFamily="49" charset="-122"/>
              <a:ea typeface="黑体" pitchFamily="49" charset="-122"/>
              <a:cs typeface="宋体" pitchFamily="2" charset="-122"/>
            </a:endParaRPr>
          </a:p>
        </p:txBody>
      </p:sp>
      <p:pic>
        <p:nvPicPr>
          <p:cNvPr id="17" name="图片 16" descr="微信截图_20210831104857.png"/>
          <p:cNvPicPr>
            <a:picLocks noChangeAspect="1"/>
          </p:cNvPicPr>
          <p:nvPr/>
        </p:nvPicPr>
        <p:blipFill>
          <a:blip r:embed="rId4" cstate="print"/>
          <a:stretch>
            <a:fillRect/>
          </a:stretch>
        </p:blipFill>
        <p:spPr>
          <a:xfrm>
            <a:off x="399005" y="1053645"/>
            <a:ext cx="4299251" cy="2680155"/>
          </a:xfrm>
          <a:prstGeom prst="rect">
            <a:avLst/>
          </a:prstGeom>
          <a:ln w="38100">
            <a:solidFill>
              <a:schemeClr val="bg1"/>
            </a:solidFill>
          </a:ln>
        </p:spPr>
      </p:pic>
      <p:pic>
        <p:nvPicPr>
          <p:cNvPr id="18" name="图片 17" descr="微信截图_20210831104922.png"/>
          <p:cNvPicPr>
            <a:picLocks noChangeAspect="1"/>
          </p:cNvPicPr>
          <p:nvPr/>
        </p:nvPicPr>
        <p:blipFill>
          <a:blip r:embed="rId5" cstate="print"/>
          <a:stretch>
            <a:fillRect/>
          </a:stretch>
        </p:blipFill>
        <p:spPr>
          <a:xfrm>
            <a:off x="353961" y="3927959"/>
            <a:ext cx="4356903" cy="2603470"/>
          </a:xfrm>
          <a:prstGeom prst="rect">
            <a:avLst/>
          </a:prstGeom>
          <a:ln w="38100">
            <a:solidFill>
              <a:schemeClr val="bg1"/>
            </a:solidFill>
          </a:ln>
        </p:spPr>
      </p:pic>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914400" y="186935"/>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（六）奇迹六：自给自足，养活自己</a:t>
            </a:r>
            <a:endParaRPr kumimoji="0" lang="zh-CN" sz="3200" b="1"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59393" name="Rectangle 1"/>
          <p:cNvSpPr>
            <a:spLocks noChangeArrowheads="1"/>
          </p:cNvSpPr>
          <p:nvPr/>
        </p:nvSpPr>
        <p:spPr bwMode="auto">
          <a:xfrm>
            <a:off x="530942" y="1682270"/>
            <a:ext cx="6843252"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r>
              <a:rPr lang="en-US" altLang="zh-CN" sz="2000" dirty="0">
                <a:solidFill>
                  <a:schemeClr val="bg1"/>
                </a:solidFill>
              </a:rPr>
              <a:t>       </a:t>
            </a:r>
            <a:r>
              <a:rPr lang="zh-CN" altLang="zh-CN" sz="2000" dirty="0">
                <a:solidFill>
                  <a:schemeClr val="bg1"/>
                </a:solidFill>
              </a:rPr>
              <a:t>当年中国积贫积弱，很多国人最大的梦想，还不是星辰大海，而是有一口饭吃。</a:t>
            </a:r>
          </a:p>
          <a:p>
            <a:pPr>
              <a:lnSpc>
                <a:spcPct val="150000"/>
              </a:lnSpc>
            </a:pPr>
            <a:r>
              <a:rPr lang="en-US" altLang="zh-CN" sz="2000" dirty="0">
                <a:solidFill>
                  <a:schemeClr val="bg1"/>
                </a:solidFill>
              </a:rPr>
              <a:t>      </a:t>
            </a:r>
            <a:r>
              <a:rPr lang="zh-CN" altLang="zh-CN" sz="2000" dirty="0">
                <a:solidFill>
                  <a:schemeClr val="bg1"/>
                </a:solidFill>
              </a:rPr>
              <a:t>中国的人均耕地，只有美国的七分之一，只有印度的三分之二，曾几何时，西方舆论还在激烈争论：谁来养活中国人？</a:t>
            </a:r>
          </a:p>
          <a:p>
            <a:pPr>
              <a:lnSpc>
                <a:spcPct val="150000"/>
              </a:lnSpc>
            </a:pPr>
            <a:r>
              <a:rPr lang="en-US" altLang="zh-CN" sz="2000" dirty="0">
                <a:solidFill>
                  <a:schemeClr val="bg1"/>
                </a:solidFill>
              </a:rPr>
              <a:t>      </a:t>
            </a:r>
            <a:r>
              <a:rPr lang="zh-CN" altLang="zh-CN" sz="2000" dirty="0">
                <a:solidFill>
                  <a:schemeClr val="bg1"/>
                </a:solidFill>
              </a:rPr>
              <a:t>中国人养活了自己，因为中国有袁隆平，有千千万万的科技工作者，有万万千千的勤劳中国人。</a:t>
            </a:r>
          </a:p>
          <a:p>
            <a:pPr>
              <a:lnSpc>
                <a:spcPct val="150000"/>
              </a:lnSpc>
            </a:pPr>
            <a:r>
              <a:rPr lang="en-US" altLang="zh-CN" sz="2000" dirty="0">
                <a:solidFill>
                  <a:schemeClr val="bg1"/>
                </a:solidFill>
              </a:rPr>
              <a:t>      </a:t>
            </a:r>
            <a:r>
              <a:rPr lang="zh-CN" altLang="zh-CN" sz="2000" dirty="0">
                <a:solidFill>
                  <a:schemeClr val="bg1"/>
                </a:solidFill>
              </a:rPr>
              <a:t>联合国高度评价：中国用占世界</a:t>
            </a:r>
            <a:r>
              <a:rPr lang="en-US" altLang="zh-CN" sz="2000" dirty="0">
                <a:solidFill>
                  <a:schemeClr val="bg1"/>
                </a:solidFill>
              </a:rPr>
              <a:t>7%</a:t>
            </a:r>
            <a:r>
              <a:rPr lang="zh-CN" altLang="zh-CN" sz="2000" dirty="0">
                <a:solidFill>
                  <a:schemeClr val="bg1"/>
                </a:solidFill>
              </a:rPr>
              <a:t>的耕地养活了</a:t>
            </a:r>
            <a:r>
              <a:rPr lang="en-US" altLang="zh-CN" sz="2000" dirty="0">
                <a:solidFill>
                  <a:schemeClr val="bg1"/>
                </a:solidFill>
              </a:rPr>
              <a:t>22%</a:t>
            </a:r>
            <a:r>
              <a:rPr lang="zh-CN" altLang="zh-CN" sz="2000" dirty="0">
                <a:solidFill>
                  <a:schemeClr val="bg1"/>
                </a:solidFill>
              </a:rPr>
              <a:t>的人口，这是一个了不起的奇迹，对世界是一个巨大的贡献。</a:t>
            </a:r>
          </a:p>
        </p:txBody>
      </p:sp>
      <p:sp>
        <p:nvSpPr>
          <p:cNvPr id="14" name="圆角矩形 13"/>
          <p:cNvSpPr/>
          <p:nvPr/>
        </p:nvSpPr>
        <p:spPr>
          <a:xfrm>
            <a:off x="391886" y="1328056"/>
            <a:ext cx="7151914" cy="5007429"/>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t01e0cf3b496de4f4b2.jpg"/>
          <p:cNvPicPr>
            <a:picLocks noChangeAspect="1"/>
          </p:cNvPicPr>
          <p:nvPr/>
        </p:nvPicPr>
        <p:blipFill>
          <a:blip r:embed="rId4" cstate="print"/>
          <a:stretch>
            <a:fillRect/>
          </a:stretch>
        </p:blipFill>
        <p:spPr>
          <a:xfrm>
            <a:off x="8101042" y="1415844"/>
            <a:ext cx="3579681" cy="480921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914400" y="186935"/>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（六）奇迹六：自给自足，养活自己</a:t>
            </a:r>
            <a:endParaRPr kumimoji="0" lang="zh-CN" sz="3200" b="1"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59393" name="Rectangle 1"/>
          <p:cNvSpPr>
            <a:spLocks noChangeArrowheads="1"/>
          </p:cNvSpPr>
          <p:nvPr/>
        </p:nvSpPr>
        <p:spPr bwMode="auto">
          <a:xfrm>
            <a:off x="5990649" y="1258625"/>
            <a:ext cx="4542503"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2400" dirty="0">
                <a:solidFill>
                  <a:schemeClr val="bg1"/>
                </a:solidFill>
                <a:latin typeface="Adobe 宋体 Std L" pitchFamily="18" charset="-122"/>
                <a:ea typeface="Adobe 宋体 Std L" pitchFamily="18" charset="-122"/>
              </a:rPr>
              <a:t>埃及专家侯赛因，中国政府授予外籍公民的最高奖——“友谊奖”</a:t>
            </a:r>
            <a:r>
              <a:rPr lang="zh-CN" altLang="en-US" sz="2400" dirty="0">
                <a:solidFill>
                  <a:schemeClr val="bg1"/>
                </a:solidFill>
                <a:latin typeface="Adobe 宋体 Std L" pitchFamily="18" charset="-122"/>
                <a:ea typeface="Adobe 宋体 Std L" pitchFamily="18" charset="-122"/>
              </a:rPr>
              <a:t>得主。</a:t>
            </a:r>
          </a:p>
        </p:txBody>
      </p:sp>
      <p:pic>
        <p:nvPicPr>
          <p:cNvPr id="60418" name="Picture 2" descr="http://p2.cri.cn/M00/0A/58/rBABCl-Wk9qAeGvpAAAAAAAAAAA112.550x366.jpg"/>
          <p:cNvPicPr>
            <a:picLocks noChangeAspect="1" noChangeArrowheads="1"/>
          </p:cNvPicPr>
          <p:nvPr/>
        </p:nvPicPr>
        <p:blipFill>
          <a:blip r:embed="rId4" cstate="print"/>
          <a:srcRect/>
          <a:stretch>
            <a:fillRect/>
          </a:stretch>
        </p:blipFill>
        <p:spPr bwMode="auto">
          <a:xfrm>
            <a:off x="244065" y="2072360"/>
            <a:ext cx="4856518" cy="3231793"/>
          </a:xfrm>
          <a:prstGeom prst="ellipse">
            <a:avLst/>
          </a:prstGeom>
          <a:ln>
            <a:noFill/>
          </a:ln>
          <a:effectLst>
            <a:softEdge rad="112500"/>
          </a:effectLst>
        </p:spPr>
      </p:pic>
      <p:sp>
        <p:nvSpPr>
          <p:cNvPr id="14" name="矩形 13"/>
          <p:cNvSpPr/>
          <p:nvPr/>
        </p:nvSpPr>
        <p:spPr>
          <a:xfrm>
            <a:off x="5693231" y="3218466"/>
            <a:ext cx="5428809" cy="2790187"/>
          </a:xfrm>
          <a:prstGeom prst="rect">
            <a:avLst/>
          </a:prstGeom>
        </p:spPr>
        <p:txBody>
          <a:bodyPr wrap="square">
            <a:spAutoFit/>
          </a:bodyPr>
          <a:lstStyle/>
          <a:p>
            <a:pPr>
              <a:lnSpc>
                <a:spcPct val="150000"/>
              </a:lnSpc>
            </a:pPr>
            <a:r>
              <a:rPr lang="zh-CN" altLang="zh-CN" sz="2000" dirty="0">
                <a:solidFill>
                  <a:schemeClr val="bg1"/>
                </a:solidFill>
                <a:latin typeface="黑体" pitchFamily="49" charset="-122"/>
                <a:ea typeface="黑体" pitchFamily="49" charset="-122"/>
              </a:rPr>
              <a:t>他在《人民日报》上感叹：</a:t>
            </a:r>
            <a:endParaRPr lang="en-US" altLang="zh-CN" sz="2000" dirty="0">
              <a:solidFill>
                <a:schemeClr val="bg1"/>
              </a:solidFill>
              <a:latin typeface="黑体" pitchFamily="49" charset="-122"/>
              <a:ea typeface="黑体" pitchFamily="49" charset="-122"/>
            </a:endParaRPr>
          </a:p>
          <a:p>
            <a:pPr>
              <a:lnSpc>
                <a:spcPct val="150000"/>
              </a:lnSpc>
            </a:pPr>
            <a:r>
              <a:rPr lang="zh-CN" altLang="zh-CN" sz="2000" dirty="0">
                <a:solidFill>
                  <a:schemeClr val="bg1"/>
                </a:solidFill>
                <a:latin typeface="黑体" pitchFamily="49" charset="-122"/>
                <a:ea typeface="黑体" pitchFamily="49" charset="-122"/>
              </a:rPr>
              <a:t>中国在最近几年中取得的成就，是许多国家和民族在这样短的时间内难以实现的，这个世界应该授予中国最伟大的人权勋章。请问有比把占世界</a:t>
            </a:r>
            <a:r>
              <a:rPr lang="en-US" altLang="zh-CN" sz="2000" dirty="0">
                <a:solidFill>
                  <a:schemeClr val="bg1"/>
                </a:solidFill>
                <a:latin typeface="黑体" pitchFamily="49" charset="-122"/>
                <a:ea typeface="黑体" pitchFamily="49" charset="-122"/>
              </a:rPr>
              <a:t>1</a:t>
            </a:r>
            <a:r>
              <a:rPr lang="zh-CN" altLang="zh-CN" sz="2000" dirty="0">
                <a:solidFill>
                  <a:schemeClr val="bg1"/>
                </a:solidFill>
                <a:latin typeface="黑体" pitchFamily="49" charset="-122"/>
                <a:ea typeface="黑体" pitchFamily="49" charset="-122"/>
              </a:rPr>
              <a:t>／</a:t>
            </a:r>
            <a:r>
              <a:rPr lang="en-US" altLang="zh-CN" sz="2000" dirty="0">
                <a:solidFill>
                  <a:schemeClr val="bg1"/>
                </a:solidFill>
                <a:latin typeface="黑体" pitchFamily="49" charset="-122"/>
                <a:ea typeface="黑体" pitchFamily="49" charset="-122"/>
              </a:rPr>
              <a:t>5</a:t>
            </a:r>
            <a:r>
              <a:rPr lang="zh-CN" altLang="zh-CN" sz="2000" dirty="0">
                <a:solidFill>
                  <a:schemeClr val="bg1"/>
                </a:solidFill>
                <a:latin typeface="黑体" pitchFamily="49" charset="-122"/>
                <a:ea typeface="黑体" pitchFamily="49" charset="-122"/>
              </a:rPr>
              <a:t>的人口从穷困和死亡中拯救出来，使其过上体面的生活更伟大的成就吗？</a:t>
            </a:r>
          </a:p>
        </p:txBody>
      </p:sp>
      <p:sp>
        <p:nvSpPr>
          <p:cNvPr id="17" name="圆角矩形 16"/>
          <p:cNvSpPr/>
          <p:nvPr/>
        </p:nvSpPr>
        <p:spPr>
          <a:xfrm>
            <a:off x="5464629" y="2950030"/>
            <a:ext cx="5791200" cy="3309256"/>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5606141" y="1175658"/>
            <a:ext cx="5573488" cy="139337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13"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5" name="Group 21"/>
              <p:cNvGrpSpPr>
                <a:grpSpLocks/>
              </p:cNvGrpSpPr>
              <p:nvPr/>
            </p:nvGrpSpPr>
            <p:grpSpPr bwMode="auto">
              <a:xfrm rot="-129742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grpSp>
        <p:pic>
          <p:nvPicPr>
            <p:cNvPr id="11"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914400" y="186935"/>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（七）奇迹七：迅速脱贫，奔向小康</a:t>
            </a:r>
            <a:endParaRPr kumimoji="0" lang="zh-CN" sz="3200" b="1"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68609" name="Rectangle 1"/>
          <p:cNvSpPr>
            <a:spLocks noChangeArrowheads="1"/>
          </p:cNvSpPr>
          <p:nvPr/>
        </p:nvSpPr>
        <p:spPr bwMode="auto">
          <a:xfrm>
            <a:off x="408039" y="1069238"/>
            <a:ext cx="11297264"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81000" algn="l"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a:ln>
                  <a:noFill/>
                </a:ln>
                <a:solidFill>
                  <a:schemeClr val="bg1"/>
                </a:solidFill>
                <a:effectLst/>
                <a:latin typeface="黑体" pitchFamily="49" charset="-122"/>
                <a:ea typeface="黑体" pitchFamily="49" charset="-122"/>
                <a:cs typeface="Arial" pitchFamily="34" charset="0"/>
              </a:rPr>
              <a:t>脱贫攻坚，</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Arial" pitchFamily="34" charset="0"/>
              </a:rPr>
              <a:t>又</a:t>
            </a:r>
            <a:r>
              <a:rPr kumimoji="0" lang="zh-CN" sz="2000" b="0" i="0" u="none" strike="noStrike" cap="none" normalizeH="0" baseline="0" dirty="0">
                <a:ln>
                  <a:noFill/>
                </a:ln>
                <a:solidFill>
                  <a:schemeClr val="bg1"/>
                </a:solidFill>
                <a:effectLst/>
                <a:latin typeface="黑体" pitchFamily="49" charset="-122"/>
                <a:ea typeface="黑体" pitchFamily="49" charset="-122"/>
                <a:cs typeface="Arial" pitchFamily="34" charset="0"/>
              </a:rPr>
              <a:t>创造了另一个世界奇迹：自</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Arial" pitchFamily="34" charset="0"/>
              </a:rPr>
              <a:t>2012</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Arial" pitchFamily="34" charset="0"/>
              </a:rPr>
              <a:t>年以来，平均每年</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Arial" pitchFamily="34" charset="0"/>
              </a:rPr>
              <a:t>1000</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Arial" pitchFamily="34" charset="0"/>
              </a:rPr>
              <a:t>多万人脱贫。到</a:t>
            </a:r>
            <a:r>
              <a:rPr kumimoji="0" lang="en-US" altLang="zh-CN" sz="2000" b="0" i="0" u="none" strike="noStrike" cap="none" normalizeH="0" baseline="0" dirty="0">
                <a:ln>
                  <a:noFill/>
                </a:ln>
                <a:solidFill>
                  <a:schemeClr val="bg1"/>
                </a:solidFill>
                <a:effectLst/>
                <a:latin typeface="黑体" pitchFamily="49" charset="-122"/>
                <a:ea typeface="黑体" pitchFamily="49" charset="-122"/>
                <a:cs typeface="Arial" pitchFamily="34" charset="0"/>
              </a:rPr>
              <a:t>2020</a:t>
            </a: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Arial" pitchFamily="34" charset="0"/>
              </a:rPr>
              <a:t>年，在全国各民族人民共同努力下，我们如期完成新时代脱贫攻坚目标任务，消除了绝对贫困和区域性整体贫困，创造了人类减贫史上的中国奇迹。</a:t>
            </a:r>
            <a:endPar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endParaRPr>
          </a:p>
          <a:p>
            <a:pPr marL="0" marR="0" lvl="0" indent="38100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Arial" pitchFamily="34" charset="0"/>
              </a:rPr>
              <a:t>这是什么样的规模？</a:t>
            </a:r>
            <a:endPar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endParaRPr>
          </a:p>
          <a:p>
            <a:pPr marL="0" marR="0" lvl="0" indent="38100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bg1"/>
                </a:solidFill>
                <a:effectLst/>
                <a:latin typeface="黑体" pitchFamily="49" charset="-122"/>
                <a:ea typeface="黑体" pitchFamily="49" charset="-122"/>
                <a:cs typeface="Arial" pitchFamily="34" charset="0"/>
              </a:rPr>
              <a:t>相当于一个中等国家的人口脱贫。</a:t>
            </a:r>
            <a:endParaRPr kumimoji="0" lang="zh-CN" altLang="en-US" sz="2000" b="0" i="0" u="none" strike="noStrike" cap="none" normalizeH="0" baseline="0" dirty="0">
              <a:ln>
                <a:noFill/>
              </a:ln>
              <a:solidFill>
                <a:schemeClr val="bg1"/>
              </a:solidFill>
              <a:effectLst/>
              <a:latin typeface="黑体" pitchFamily="49" charset="-122"/>
              <a:ea typeface="黑体" pitchFamily="49" charset="-122"/>
              <a:cs typeface="宋体" pitchFamily="2" charset="-122"/>
            </a:endParaRPr>
          </a:p>
        </p:txBody>
      </p:sp>
      <p:pic>
        <p:nvPicPr>
          <p:cNvPr id="68611" name="Picture 3" descr="http://p1.img.cctvpic.com/photoworkspace/contentimg/2020/01/23/2020012321011656311.jpg"/>
          <p:cNvPicPr>
            <a:picLocks noChangeAspect="1" noChangeArrowheads="1"/>
          </p:cNvPicPr>
          <p:nvPr/>
        </p:nvPicPr>
        <p:blipFill>
          <a:blip r:embed="rId4" cstate="print"/>
          <a:srcRect/>
          <a:stretch>
            <a:fillRect/>
          </a:stretch>
        </p:blipFill>
        <p:spPr bwMode="auto">
          <a:xfrm>
            <a:off x="0" y="3041302"/>
            <a:ext cx="4940710" cy="3816698"/>
          </a:xfrm>
          <a:prstGeom prst="rect">
            <a:avLst/>
          </a:prstGeom>
          <a:noFill/>
        </p:spPr>
      </p:pic>
      <p:sp>
        <p:nvSpPr>
          <p:cNvPr id="17" name="矩形 16"/>
          <p:cNvSpPr/>
          <p:nvPr/>
        </p:nvSpPr>
        <p:spPr>
          <a:xfrm>
            <a:off x="0" y="3155843"/>
            <a:ext cx="3397084" cy="369332"/>
          </a:xfrm>
          <a:prstGeom prst="rect">
            <a:avLst/>
          </a:prstGeom>
        </p:spPr>
        <p:txBody>
          <a:bodyPr wrap="none">
            <a:spAutoFit/>
          </a:bodyPr>
          <a:lstStyle/>
          <a:p>
            <a:r>
              <a:rPr lang="en-US" altLang="zh-CN" dirty="0">
                <a:solidFill>
                  <a:srgbClr val="C00000"/>
                </a:solidFill>
              </a:rPr>
              <a:t>2021</a:t>
            </a:r>
            <a:r>
              <a:rPr lang="zh-CN" altLang="zh-CN" dirty="0">
                <a:solidFill>
                  <a:srgbClr val="C00000"/>
                </a:solidFill>
              </a:rPr>
              <a:t>年</a:t>
            </a:r>
            <a:r>
              <a:rPr lang="en-US" altLang="zh-CN" dirty="0">
                <a:solidFill>
                  <a:srgbClr val="C00000"/>
                </a:solidFill>
              </a:rPr>
              <a:t>2</a:t>
            </a:r>
            <a:r>
              <a:rPr lang="zh-CN" altLang="zh-CN" dirty="0">
                <a:solidFill>
                  <a:srgbClr val="C00000"/>
                </a:solidFill>
              </a:rPr>
              <a:t>月，脱贫攻坚表彰大会</a:t>
            </a:r>
            <a:endParaRPr lang="zh-CN" altLang="en-US" dirty="0">
              <a:solidFill>
                <a:srgbClr val="C00000"/>
              </a:solidFill>
            </a:endParaRPr>
          </a:p>
        </p:txBody>
      </p:sp>
      <p:sp>
        <p:nvSpPr>
          <p:cNvPr id="68612" name="Rectangle 4"/>
          <p:cNvSpPr>
            <a:spLocks noChangeArrowheads="1"/>
          </p:cNvSpPr>
          <p:nvPr/>
        </p:nvSpPr>
        <p:spPr bwMode="auto">
          <a:xfrm>
            <a:off x="5475169" y="3316792"/>
            <a:ext cx="583446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81000"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a:ln>
                  <a:noFill/>
                </a:ln>
                <a:solidFill>
                  <a:schemeClr val="bg1"/>
                </a:solidFill>
                <a:effectLst/>
                <a:latin typeface="黑体" pitchFamily="49" charset="-122"/>
                <a:ea typeface="黑体" pitchFamily="49" charset="-122"/>
                <a:cs typeface="Arial" pitchFamily="34" charset="0"/>
              </a:rPr>
              <a:t>习近平总书记庄严宣告：</a:t>
            </a:r>
            <a:r>
              <a:rPr kumimoji="0" lang="zh-CN" sz="2400" b="0" i="0" u="none" strike="noStrike" cap="none" normalizeH="0" baseline="0" dirty="0">
                <a:ln>
                  <a:noFill/>
                </a:ln>
                <a:solidFill>
                  <a:srgbClr val="FFFF00"/>
                </a:solidFill>
                <a:effectLst/>
                <a:latin typeface="黑体" pitchFamily="49" charset="-122"/>
                <a:ea typeface="黑体" pitchFamily="49" charset="-122"/>
                <a:cs typeface="Arial" pitchFamily="34" charset="0"/>
              </a:rPr>
              <a:t>在迎来中国共产党成立一百周年的重要时刻，我国脱贫攻坚战取得了全面胜利，现行标准下</a:t>
            </a:r>
            <a:r>
              <a:rPr kumimoji="0" lang="en-US" altLang="zh-CN" sz="2400" b="0" i="0" u="none" strike="noStrike" cap="none" normalizeH="0" baseline="0" dirty="0">
                <a:ln>
                  <a:noFill/>
                </a:ln>
                <a:solidFill>
                  <a:srgbClr val="FFFF00"/>
                </a:solidFill>
                <a:effectLst/>
                <a:latin typeface="黑体" pitchFamily="49" charset="-122"/>
                <a:ea typeface="黑体" pitchFamily="49" charset="-122"/>
                <a:cs typeface="Arial" pitchFamily="34" charset="0"/>
              </a:rPr>
              <a:t>9899</a:t>
            </a:r>
            <a:r>
              <a:rPr kumimoji="0" lang="zh-CN" altLang="en-US" sz="2400" b="0" i="0" u="none" strike="noStrike" cap="none" normalizeH="0" baseline="0" dirty="0">
                <a:ln>
                  <a:noFill/>
                </a:ln>
                <a:solidFill>
                  <a:srgbClr val="FFFF00"/>
                </a:solidFill>
                <a:effectLst/>
                <a:latin typeface="黑体" pitchFamily="49" charset="-122"/>
                <a:ea typeface="黑体" pitchFamily="49" charset="-122"/>
                <a:cs typeface="Arial" pitchFamily="34" charset="0"/>
              </a:rPr>
              <a:t>万农村贫困人口全部脱贫，</a:t>
            </a:r>
            <a:r>
              <a:rPr kumimoji="0" lang="en-US" altLang="zh-CN" sz="2400" b="0" i="0" u="none" strike="noStrike" cap="none" normalizeH="0" baseline="0" dirty="0">
                <a:ln>
                  <a:noFill/>
                </a:ln>
                <a:solidFill>
                  <a:srgbClr val="FFFF00"/>
                </a:solidFill>
                <a:effectLst/>
                <a:latin typeface="黑体" pitchFamily="49" charset="-122"/>
                <a:ea typeface="黑体" pitchFamily="49" charset="-122"/>
                <a:cs typeface="Arial" pitchFamily="34" charset="0"/>
              </a:rPr>
              <a:t>832</a:t>
            </a:r>
            <a:r>
              <a:rPr kumimoji="0" lang="zh-CN" altLang="en-US" sz="2400" b="0" i="0" u="none" strike="noStrike" cap="none" normalizeH="0" baseline="0" dirty="0">
                <a:ln>
                  <a:noFill/>
                </a:ln>
                <a:solidFill>
                  <a:srgbClr val="FFFF00"/>
                </a:solidFill>
                <a:effectLst/>
                <a:latin typeface="黑体" pitchFamily="49" charset="-122"/>
                <a:ea typeface="黑体" pitchFamily="49" charset="-122"/>
                <a:cs typeface="Arial" pitchFamily="34" charset="0"/>
              </a:rPr>
              <a:t>个贫困县全部摘帽，</a:t>
            </a:r>
            <a:r>
              <a:rPr kumimoji="0" lang="en-US" altLang="zh-CN" sz="2400" b="0" i="0" u="none" strike="noStrike" cap="none" normalizeH="0" baseline="0" dirty="0">
                <a:ln>
                  <a:noFill/>
                </a:ln>
                <a:solidFill>
                  <a:srgbClr val="FFFF00"/>
                </a:solidFill>
                <a:effectLst/>
                <a:latin typeface="黑体" pitchFamily="49" charset="-122"/>
                <a:ea typeface="黑体" pitchFamily="49" charset="-122"/>
                <a:cs typeface="Arial" pitchFamily="34" charset="0"/>
              </a:rPr>
              <a:t>12.8</a:t>
            </a:r>
            <a:r>
              <a:rPr kumimoji="0" lang="zh-CN" altLang="en-US" sz="2400" b="0" i="0" u="none" strike="noStrike" cap="none" normalizeH="0" baseline="0" dirty="0">
                <a:ln>
                  <a:noFill/>
                </a:ln>
                <a:solidFill>
                  <a:srgbClr val="FFFF00"/>
                </a:solidFill>
                <a:effectLst/>
                <a:latin typeface="黑体" pitchFamily="49" charset="-122"/>
                <a:ea typeface="黑体" pitchFamily="49" charset="-122"/>
                <a:cs typeface="Arial" pitchFamily="34" charset="0"/>
              </a:rPr>
              <a:t>万个贫困村全部出列，区域性整体贫困得到解决，完成了消除绝对贫困的艰巨任务，创造了又一个彪炳史册的人间奇迹！</a:t>
            </a:r>
            <a:endParaRPr kumimoji="0" lang="zh-CN" altLang="en-US" sz="2400" b="0"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18" name="矩形 17"/>
          <p:cNvSpPr/>
          <p:nvPr/>
        </p:nvSpPr>
        <p:spPr>
          <a:xfrm>
            <a:off x="283029" y="990600"/>
            <a:ext cx="11702142" cy="185057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9" name="矩形 18"/>
          <p:cNvSpPr/>
          <p:nvPr/>
        </p:nvSpPr>
        <p:spPr>
          <a:xfrm>
            <a:off x="5366663" y="3167749"/>
            <a:ext cx="6623776" cy="3429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83672"/>
            <a:ext cx="12192000" cy="725953"/>
            <a:chOff x="0" y="83672"/>
            <a:chExt cx="9144000" cy="725953"/>
          </a:xfrm>
        </p:grpSpPr>
        <p:grpSp>
          <p:nvGrpSpPr>
            <p:cNvPr id="3" name="Group 21"/>
            <p:cNvGrpSpPr>
              <a:grpSpLocks/>
            </p:cNvGrpSpPr>
            <p:nvPr/>
          </p:nvGrpSpPr>
          <p:grpSpPr bwMode="auto">
            <a:xfrm rot="20302575" flipH="1" flipV="1">
              <a:off x="272397" y="691147"/>
              <a:ext cx="513785" cy="110466"/>
              <a:chOff x="1554" y="2600"/>
              <a:chExt cx="1129" cy="265"/>
            </a:xfrm>
          </p:grpSpPr>
          <p:sp>
            <p:nvSpPr>
              <p:cNvPr id="15"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a:solidFill>
                    <a:srgbClr val="000000"/>
                  </a:solidFill>
                  <a:latin typeface="Arial" panose="020B0604020202020204" pitchFamily="34" charset="0"/>
                  <a:ea typeface="宋体" panose="02010600030101010101" pitchFamily="2" charset="-122"/>
                </a:endParaRPr>
              </a:p>
            </p:txBody>
          </p:sp>
          <p:sp>
            <p:nvSpPr>
              <p:cNvPr id="16"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2000" dirty="0">
                  <a:solidFill>
                    <a:srgbClr val="000000"/>
                  </a:solidFill>
                  <a:latin typeface="Arial" panose="020B0604020202020204" pitchFamily="34" charset="0"/>
                  <a:ea typeface="宋体" panose="02010600030101010101" pitchFamily="2" charset="-122"/>
                </a:endParaRPr>
              </a:p>
            </p:txBody>
          </p:sp>
        </p:grpSp>
        <p:pic>
          <p:nvPicPr>
            <p:cNvPr id="11" name="图片 27"/>
            <p:cNvPicPr>
              <a:picLocks noChangeAspect="1" noChangeArrowheads="1"/>
            </p:cNvPicPr>
            <p:nvPr/>
          </p:nvPicPr>
          <p:blipFill>
            <a:blip r:embed="rId2" cstate="print"/>
            <a:srcRect/>
            <a:stretch>
              <a:fillRect/>
            </a:stretch>
          </p:blipFill>
          <p:spPr bwMode="auto">
            <a:xfrm>
              <a:off x="57150" y="83672"/>
              <a:ext cx="625332" cy="648321"/>
            </a:xfrm>
            <a:prstGeom prst="rect">
              <a:avLst/>
            </a:prstGeom>
            <a:noFill/>
            <a:ln w="9525">
              <a:noFill/>
              <a:miter lim="800000"/>
              <a:headEnd/>
              <a:tailEnd/>
            </a:ln>
          </p:spPr>
        </p:pic>
        <p:cxnSp>
          <p:nvCxnSpPr>
            <p:cNvPr id="12" name="直接连接符 11"/>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4" name="Rectangle 2"/>
          <p:cNvSpPr>
            <a:spLocks noChangeArrowheads="1"/>
          </p:cNvSpPr>
          <p:nvPr/>
        </p:nvSpPr>
        <p:spPr bwMode="auto">
          <a:xfrm>
            <a:off x="914400" y="186935"/>
            <a:ext cx="842132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zh-CN" altLang="en-US" sz="3200" b="1" dirty="0">
                <a:solidFill>
                  <a:srgbClr val="FFFF00"/>
                </a:solidFill>
                <a:latin typeface="黑体" pitchFamily="49" charset="-122"/>
                <a:ea typeface="黑体" pitchFamily="49" charset="-122"/>
                <a:cs typeface="Arial" pitchFamily="34" charset="0"/>
              </a:rPr>
              <a:t>奇迹中国，中国奇迹</a:t>
            </a:r>
            <a:endParaRPr kumimoji="0" lang="zh-CN" sz="3200" b="1"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69633" name="Rectangle 1"/>
          <p:cNvSpPr>
            <a:spLocks noChangeArrowheads="1"/>
          </p:cNvSpPr>
          <p:nvPr/>
        </p:nvSpPr>
        <p:spPr bwMode="auto">
          <a:xfrm>
            <a:off x="4922802" y="917714"/>
            <a:ext cx="726919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lnSpc>
                <a:spcPct val="150000"/>
              </a:lnSpc>
              <a:spcBef>
                <a:spcPct val="0"/>
              </a:spcBef>
              <a:spcAft>
                <a:spcPct val="0"/>
              </a:spcAft>
            </a:pPr>
            <a:r>
              <a:rPr kumimoji="0" lang="zh-CN" altLang="en-US" sz="2400" b="0" i="0" u="none" strike="noStrike" cap="none" normalizeH="0" baseline="0" dirty="0">
                <a:ln>
                  <a:noFill/>
                </a:ln>
                <a:solidFill>
                  <a:srgbClr val="FFFF00"/>
                </a:solidFill>
                <a:effectLst/>
                <a:latin typeface="黑体" pitchFamily="49" charset="-122"/>
                <a:ea typeface="黑体" pitchFamily="49" charset="-122"/>
                <a:cs typeface="Arial" pitchFamily="34" charset="0"/>
              </a:rPr>
              <a:t>    共和国勋章获得者，他们每一个人身上都发生过无数可歌可泣的感人事迹，他们都在坚守心中的信仰，</a:t>
            </a:r>
            <a:r>
              <a:rPr lang="zh-CN" altLang="en-US" sz="2400" dirty="0">
                <a:solidFill>
                  <a:srgbClr val="FFFF00"/>
                </a:solidFill>
                <a:latin typeface="黑体" pitchFamily="49" charset="-122"/>
                <a:ea typeface="黑体" pitchFamily="49" charset="-122"/>
                <a:cs typeface="Arial" pitchFamily="34" charset="0"/>
              </a:rPr>
              <a:t>并为之奋斗，正是因为有这一批批的共和国榜样，才有了我们今天中华民族的伟大复兴， “中国号”巨轮劈波斩浪！扬帆远航！</a:t>
            </a:r>
            <a:endParaRPr kumimoji="0" lang="zh-CN" altLang="en-US" sz="2400" b="0" i="0" u="none" strike="noStrike" cap="none" normalizeH="0" baseline="0" dirty="0">
              <a:ln>
                <a:noFill/>
              </a:ln>
              <a:solidFill>
                <a:srgbClr val="FFFF00"/>
              </a:solidFill>
              <a:effectLst/>
              <a:latin typeface="黑体" pitchFamily="49" charset="-122"/>
              <a:ea typeface="黑体" pitchFamily="49" charset="-122"/>
              <a:cs typeface="宋体" pitchFamily="2" charset="-122"/>
            </a:endParaRPr>
          </a:p>
        </p:txBody>
      </p:sp>
      <p:sp>
        <p:nvSpPr>
          <p:cNvPr id="14" name="圆角矩形 13"/>
          <p:cNvSpPr/>
          <p:nvPr/>
        </p:nvSpPr>
        <p:spPr>
          <a:xfrm>
            <a:off x="4833260" y="903517"/>
            <a:ext cx="7358740" cy="275408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千库网_北京天安门祖国人民_元素编号12604949.png"/>
          <p:cNvPicPr>
            <a:picLocks noChangeAspect="1"/>
          </p:cNvPicPr>
          <p:nvPr/>
        </p:nvPicPr>
        <p:blipFill>
          <a:blip r:embed="rId3" cstate="print"/>
          <a:stretch>
            <a:fillRect/>
          </a:stretch>
        </p:blipFill>
        <p:spPr>
          <a:xfrm>
            <a:off x="9525001" y="4269230"/>
            <a:ext cx="2280665" cy="2588770"/>
          </a:xfrm>
          <a:prstGeom prst="rect">
            <a:avLst/>
          </a:prstGeom>
        </p:spPr>
      </p:pic>
      <p:pic>
        <p:nvPicPr>
          <p:cNvPr id="2050" name="Picture 2" descr="E:\张爱国\百年沧桑迎巨变，强国崛起立东方（16：9）\徐元红\538222899910823730.jpg">
            <a:hlinkClick r:id="rId4" action="ppaction://hlinkfile"/>
          </p:cNvPr>
          <p:cNvPicPr>
            <a:picLocks noChangeAspect="1" noChangeArrowheads="1"/>
          </p:cNvPicPr>
          <p:nvPr/>
        </p:nvPicPr>
        <p:blipFill>
          <a:blip r:embed="rId5" cstate="print"/>
          <a:srcRect/>
          <a:stretch>
            <a:fillRect/>
          </a:stretch>
        </p:blipFill>
        <p:spPr bwMode="auto">
          <a:xfrm>
            <a:off x="0" y="828675"/>
            <a:ext cx="4762500" cy="5810250"/>
          </a:xfrm>
          <a:prstGeom prst="rect">
            <a:avLst/>
          </a:prstGeom>
          <a:noFill/>
        </p:spPr>
      </p:pic>
      <p:pic>
        <p:nvPicPr>
          <p:cNvPr id="13" name="Picture 3" descr="E:\张爱国\百年沧桑迎巨变，强国崛起立东方（16：9）\徐元红\5a18cc5b-85d8-4743-906e-fd587e0ac00e.jpg"/>
          <p:cNvPicPr>
            <a:picLocks noChangeAspect="1" noChangeArrowheads="1"/>
          </p:cNvPicPr>
          <p:nvPr/>
        </p:nvPicPr>
        <p:blipFill>
          <a:blip r:embed="rId6" cstate="print"/>
          <a:srcRect/>
          <a:stretch>
            <a:fillRect/>
          </a:stretch>
        </p:blipFill>
        <p:spPr bwMode="auto">
          <a:xfrm>
            <a:off x="4789714" y="3839936"/>
            <a:ext cx="5094514" cy="2865664"/>
          </a:xfrm>
          <a:prstGeom prst="rect">
            <a:avLst/>
          </a:prstGeom>
          <a:noFill/>
        </p:spPr>
      </p:pic>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7"/>
          <p:cNvPicPr>
            <a:picLocks noChangeAspect="1" noChangeArrowheads="1"/>
          </p:cNvPicPr>
          <p:nvPr/>
        </p:nvPicPr>
        <p:blipFill>
          <a:blip r:embed="rId2" cstate="print"/>
          <a:srcRect/>
          <a:stretch>
            <a:fillRect/>
          </a:stretch>
        </p:blipFill>
        <p:spPr bwMode="auto">
          <a:xfrm>
            <a:off x="57150" y="83672"/>
            <a:ext cx="945740" cy="980508"/>
          </a:xfrm>
          <a:prstGeom prst="rect">
            <a:avLst/>
          </a:prstGeom>
          <a:noFill/>
          <a:ln w="9525">
            <a:noFill/>
            <a:miter lim="800000"/>
            <a:headEnd/>
            <a:tailEnd/>
          </a:ln>
        </p:spPr>
      </p:pic>
      <p:sp>
        <p:nvSpPr>
          <p:cNvPr id="5" name="文本框 4">
            <a:extLst>
              <a:ext uri="{FF2B5EF4-FFF2-40B4-BE49-F238E27FC236}">
                <a16:creationId xmlns:a16="http://schemas.microsoft.com/office/drawing/2014/main" id="{6F16E1B9-79B3-B438-56A8-AAE16A91A5A0}"/>
              </a:ext>
            </a:extLst>
          </p:cNvPr>
          <p:cNvSpPr txBox="1"/>
          <p:nvPr/>
        </p:nvSpPr>
        <p:spPr>
          <a:xfrm>
            <a:off x="440925" y="1224550"/>
            <a:ext cx="11558726" cy="4408899"/>
          </a:xfrm>
          <a:prstGeom prst="rect">
            <a:avLst/>
          </a:prstGeom>
          <a:noFill/>
        </p:spPr>
        <p:txBody>
          <a:bodyPr wrap="square">
            <a:spAutoFit/>
          </a:bodyPr>
          <a:lstStyle/>
          <a:p>
            <a:pPr>
              <a:lnSpc>
                <a:spcPct val="150000"/>
              </a:lnSpc>
            </a:pPr>
            <a:r>
              <a:rPr kumimoji="1" lang="en-US" altLang="zh-CN"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kumimoji="1" lang="zh-CN" altLang="zh-CN"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忆往昔，百年征程波澜壮阔，共产党人的自信与主动，在磨难挫折中铸就，在攻坚克难中强大</a:t>
            </a:r>
          </a:p>
          <a:p>
            <a:pPr>
              <a:lnSpc>
                <a:spcPct val="150000"/>
              </a:lnSpc>
            </a:pPr>
            <a:r>
              <a:rPr kumimoji="1" lang="en-US" altLang="zh-CN"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kumimoji="1" lang="zh-CN" altLang="zh-CN"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看今朝，</a:t>
            </a:r>
            <a:r>
              <a:rPr kumimoji="1" lang="zh-CN" altLang="en-US"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中国奇迹举世瞩目，</a:t>
            </a:r>
            <a:r>
              <a:rPr kumimoji="1" lang="zh-CN" altLang="zh-CN"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共产党人的</a:t>
            </a:r>
            <a:r>
              <a:rPr kumimoji="1" lang="zh-CN" altLang="en-US"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责任与担当，</a:t>
            </a:r>
            <a:r>
              <a:rPr kumimoji="1" lang="zh-CN" altLang="zh-CN"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在励精图治中</a:t>
            </a:r>
            <a:r>
              <a:rPr kumimoji="1" lang="zh-CN" altLang="en-US"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践行</a:t>
            </a:r>
            <a:r>
              <a:rPr kumimoji="1" lang="zh-CN" altLang="zh-CN"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，在拼搏奋斗中</a:t>
            </a:r>
            <a:r>
              <a:rPr kumimoji="1" lang="zh-CN" altLang="en-US"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持续</a:t>
            </a:r>
            <a:endParaRPr kumimoji="1" lang="en-US" altLang="zh-CN"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nSpc>
                <a:spcPct val="150000"/>
              </a:lnSpc>
            </a:pPr>
            <a:r>
              <a:rPr kumimoji="1" lang="en-US" altLang="zh-CN"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kumimoji="1" lang="zh-CN" altLang="en-US"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想未来，</a:t>
            </a:r>
            <a:r>
              <a:rPr kumimoji="1" lang="zh-CN" altLang="zh-CN"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伟大复兴擘画新篇，</a:t>
            </a:r>
            <a:r>
              <a:rPr kumimoji="1" lang="zh-CN" altLang="en-US"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共产党人的初心与使命，必将在新的“赶考”路上愈加清醒，在新的历史伟业中历久弥坚！</a:t>
            </a:r>
            <a:endParaRPr kumimoji="1" lang="zh-CN" altLang="zh-CN" sz="32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294801023"/>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7"/>
          <p:cNvPicPr>
            <a:picLocks noChangeAspect="1" noChangeArrowheads="1"/>
          </p:cNvPicPr>
          <p:nvPr/>
        </p:nvPicPr>
        <p:blipFill>
          <a:blip r:embed="rId2" cstate="print"/>
          <a:srcRect/>
          <a:stretch>
            <a:fillRect/>
          </a:stretch>
        </p:blipFill>
        <p:spPr bwMode="auto">
          <a:xfrm>
            <a:off x="57150" y="83672"/>
            <a:ext cx="945740" cy="980508"/>
          </a:xfrm>
          <a:prstGeom prst="rect">
            <a:avLst/>
          </a:prstGeom>
          <a:noFill/>
          <a:ln w="9525">
            <a:noFill/>
            <a:miter lim="800000"/>
            <a:headEnd/>
            <a:tailEnd/>
          </a:ln>
        </p:spPr>
      </p:pic>
      <p:sp>
        <p:nvSpPr>
          <p:cNvPr id="5" name="文本框 4">
            <a:extLst>
              <a:ext uri="{FF2B5EF4-FFF2-40B4-BE49-F238E27FC236}">
                <a16:creationId xmlns:a16="http://schemas.microsoft.com/office/drawing/2014/main" id="{6F16E1B9-79B3-B438-56A8-AAE16A91A5A0}"/>
              </a:ext>
            </a:extLst>
          </p:cNvPr>
          <p:cNvSpPr txBox="1"/>
          <p:nvPr/>
        </p:nvSpPr>
        <p:spPr>
          <a:xfrm>
            <a:off x="316637" y="954764"/>
            <a:ext cx="11558726" cy="4948471"/>
          </a:xfrm>
          <a:prstGeom prst="rect">
            <a:avLst/>
          </a:prstGeom>
          <a:noFill/>
        </p:spPr>
        <p:txBody>
          <a:bodyPr wrap="square">
            <a:spAutoFit/>
          </a:bodyPr>
          <a:lstStyle/>
          <a:p>
            <a:pPr>
              <a:lnSpc>
                <a:spcPct val="150000"/>
              </a:lnSpc>
            </a:pPr>
            <a:r>
              <a:rPr kumimoji="1" lang="zh-CN" altLang="en-US" sz="36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让我们更加紧密地团结在以习近平同志为核心的党中央周围，全面贯彻习近平新时代中国特色社会主义思想，弘扬伟大建党精神，牢记“三个务必”，坚定历史自信，增强历史主动，把党的二十大擘画的宏伟蓝图变为现实，在新时代新征程创造令世人刮目相看的新的更大奇迹！</a:t>
            </a:r>
            <a:endParaRPr kumimoji="1" lang="zh-CN" altLang="zh-CN" sz="3600" b="1" dirty="0">
              <a:solidFill>
                <a:schemeClr val="accent4">
                  <a:lumMod val="20000"/>
                  <a:lumOff val="8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02415475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1869987-63DB-B441-9616-C1E677835AF5}"/>
              </a:ext>
            </a:extLst>
          </p:cNvPr>
          <p:cNvGrpSpPr/>
          <p:nvPr/>
        </p:nvGrpSpPr>
        <p:grpSpPr>
          <a:xfrm>
            <a:off x="2998855" y="2497464"/>
            <a:ext cx="6522721" cy="327537"/>
            <a:chOff x="2941319" y="2908944"/>
            <a:chExt cx="6522721" cy="327537"/>
          </a:xfrm>
        </p:grpSpPr>
        <p:sp>
          <p:nvSpPr>
            <p:cNvPr id="36" name="PA-矩形 10">
              <a:extLst>
                <a:ext uri="{FF2B5EF4-FFF2-40B4-BE49-F238E27FC236}">
                  <a16:creationId xmlns:a16="http://schemas.microsoft.com/office/drawing/2014/main" id="{935197B9-07F2-43CB-B0B0-D95491A328B3}"/>
                </a:ext>
              </a:extLst>
            </p:cNvPr>
            <p:cNvSpPr/>
            <p:nvPr>
              <p:custDataLst>
                <p:tags r:id="rId1"/>
              </p:custDataLst>
            </p:nvPr>
          </p:nvSpPr>
          <p:spPr>
            <a:xfrm flipV="1">
              <a:off x="2941319" y="3084184"/>
              <a:ext cx="2409487" cy="4571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sp>
          <p:nvSpPr>
            <p:cNvPr id="37" name="PA-矩形 11">
              <a:extLst>
                <a:ext uri="{FF2B5EF4-FFF2-40B4-BE49-F238E27FC236}">
                  <a16:creationId xmlns:a16="http://schemas.microsoft.com/office/drawing/2014/main" id="{198ACDEB-26C0-4453-AC2B-F95F25133D56}"/>
                </a:ext>
              </a:extLst>
            </p:cNvPr>
            <p:cNvSpPr/>
            <p:nvPr>
              <p:custDataLst>
                <p:tags r:id="rId2"/>
              </p:custDataLst>
            </p:nvPr>
          </p:nvSpPr>
          <p:spPr>
            <a:xfrm>
              <a:off x="6886490" y="3079597"/>
              <a:ext cx="2577550" cy="4571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grpSp>
          <p:nvGrpSpPr>
            <p:cNvPr id="3" name="组合 37">
              <a:extLst>
                <a:ext uri="{FF2B5EF4-FFF2-40B4-BE49-F238E27FC236}">
                  <a16:creationId xmlns:a16="http://schemas.microsoft.com/office/drawing/2014/main" id="{27ED2167-6EB9-4AA6-99B8-5766227B5D03}"/>
                </a:ext>
              </a:extLst>
            </p:cNvPr>
            <p:cNvGrpSpPr/>
            <p:nvPr/>
          </p:nvGrpSpPr>
          <p:grpSpPr>
            <a:xfrm>
              <a:off x="5533106" y="2908944"/>
              <a:ext cx="1171086" cy="327537"/>
              <a:chOff x="5402520" y="5413580"/>
              <a:chExt cx="1379118" cy="411158"/>
            </a:xfrm>
            <a:solidFill>
              <a:schemeClr val="accent4">
                <a:lumMod val="20000"/>
                <a:lumOff val="80000"/>
              </a:schemeClr>
            </a:solidFill>
          </p:grpSpPr>
          <p:sp>
            <p:nvSpPr>
              <p:cNvPr id="39" name="PA-5-Point Star 13">
                <a:extLst>
                  <a:ext uri="{FF2B5EF4-FFF2-40B4-BE49-F238E27FC236}">
                    <a16:creationId xmlns:a16="http://schemas.microsoft.com/office/drawing/2014/main" id="{F77DC9AD-BF30-40B6-B3B7-F80375617959}"/>
                  </a:ext>
                </a:extLst>
              </p:cNvPr>
              <p:cNvSpPr/>
              <p:nvPr>
                <p:custDataLst>
                  <p:tags r:id="rId3"/>
                </p:custDataLst>
              </p:nvPr>
            </p:nvSpPr>
            <p:spPr>
              <a:xfrm>
                <a:off x="5886500" y="5413580"/>
                <a:ext cx="411158" cy="41115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sp>
            <p:nvSpPr>
              <p:cNvPr id="40" name="PA-5-Point Star 14">
                <a:extLst>
                  <a:ext uri="{FF2B5EF4-FFF2-40B4-BE49-F238E27FC236}">
                    <a16:creationId xmlns:a16="http://schemas.microsoft.com/office/drawing/2014/main" id="{156D36AB-1594-4837-A1A0-5486896BE95E}"/>
                  </a:ext>
                </a:extLst>
              </p:cNvPr>
              <p:cNvSpPr/>
              <p:nvPr>
                <p:custDataLst>
                  <p:tags r:id="rId4"/>
                </p:custDataLst>
              </p:nvPr>
            </p:nvSpPr>
            <p:spPr>
              <a:xfrm>
                <a:off x="5586085" y="5494700"/>
                <a:ext cx="248918" cy="24891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sp>
            <p:nvSpPr>
              <p:cNvPr id="41" name="PA-5-Point Star 15">
                <a:extLst>
                  <a:ext uri="{FF2B5EF4-FFF2-40B4-BE49-F238E27FC236}">
                    <a16:creationId xmlns:a16="http://schemas.microsoft.com/office/drawing/2014/main" id="{E7CB438C-7633-43EE-A1AB-815E5F58858F}"/>
                  </a:ext>
                </a:extLst>
              </p:cNvPr>
              <p:cNvSpPr/>
              <p:nvPr>
                <p:custDataLst>
                  <p:tags r:id="rId5"/>
                </p:custDataLst>
              </p:nvPr>
            </p:nvSpPr>
            <p:spPr>
              <a:xfrm>
                <a:off x="6349155" y="5494700"/>
                <a:ext cx="248918" cy="24891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sp>
            <p:nvSpPr>
              <p:cNvPr id="42" name="PA-5-Point Star 16">
                <a:extLst>
                  <a:ext uri="{FF2B5EF4-FFF2-40B4-BE49-F238E27FC236}">
                    <a16:creationId xmlns:a16="http://schemas.microsoft.com/office/drawing/2014/main" id="{787B9FB5-3D04-4FD4-BDE0-F784CEC642D2}"/>
                  </a:ext>
                </a:extLst>
              </p:cNvPr>
              <p:cNvSpPr/>
              <p:nvPr>
                <p:custDataLst>
                  <p:tags r:id="rId6"/>
                </p:custDataLst>
              </p:nvPr>
            </p:nvSpPr>
            <p:spPr>
              <a:xfrm>
                <a:off x="5402520" y="5553125"/>
                <a:ext cx="132068" cy="13206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ECC6"/>
                  </a:solidFill>
                  <a:latin typeface="三极拙楷简体" panose="00000500000000000000" pitchFamily="2" charset="-122"/>
                  <a:ea typeface="三极拙楷简体" panose="00000500000000000000" pitchFamily="2" charset="-122"/>
                  <a:cs typeface="+mn-ea"/>
                  <a:sym typeface="+mn-lt"/>
                </a:endParaRPr>
              </a:p>
            </p:txBody>
          </p:sp>
          <p:sp>
            <p:nvSpPr>
              <p:cNvPr id="43" name="PA-5-Point Star 17">
                <a:extLst>
                  <a:ext uri="{FF2B5EF4-FFF2-40B4-BE49-F238E27FC236}">
                    <a16:creationId xmlns:a16="http://schemas.microsoft.com/office/drawing/2014/main" id="{D304ED18-D055-416B-BEBC-1BF59F3A4D24}"/>
                  </a:ext>
                </a:extLst>
              </p:cNvPr>
              <p:cNvSpPr/>
              <p:nvPr>
                <p:custDataLst>
                  <p:tags r:id="rId7"/>
                </p:custDataLst>
              </p:nvPr>
            </p:nvSpPr>
            <p:spPr>
              <a:xfrm>
                <a:off x="6649570" y="5553125"/>
                <a:ext cx="132068" cy="132068"/>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ECC6"/>
                  </a:solidFill>
                  <a:latin typeface="三极拙楷简体" panose="00000500000000000000" pitchFamily="2" charset="-122"/>
                  <a:ea typeface="三极拙楷简体" panose="00000500000000000000" pitchFamily="2" charset="-122"/>
                  <a:cs typeface="+mn-ea"/>
                  <a:sym typeface="+mn-lt"/>
                </a:endParaRPr>
              </a:p>
            </p:txBody>
          </p:sp>
        </p:grpSp>
      </p:grpSp>
      <p:sp>
        <p:nvSpPr>
          <p:cNvPr id="5" name="文本框 4">
            <a:extLst>
              <a:ext uri="{FF2B5EF4-FFF2-40B4-BE49-F238E27FC236}">
                <a16:creationId xmlns:a16="http://schemas.microsoft.com/office/drawing/2014/main" id="{F107E150-F537-7F43-B52C-31672F9F9BB3}"/>
              </a:ext>
            </a:extLst>
          </p:cNvPr>
          <p:cNvSpPr txBox="1"/>
          <p:nvPr/>
        </p:nvSpPr>
        <p:spPr>
          <a:xfrm>
            <a:off x="2026472" y="3122954"/>
            <a:ext cx="8717727" cy="1107996"/>
          </a:xfrm>
          <a:prstGeom prst="rect">
            <a:avLst/>
          </a:prstGeom>
          <a:noFill/>
        </p:spPr>
        <p:txBody>
          <a:bodyPr wrap="square" rtlCol="0">
            <a:spAutoFit/>
          </a:bodyPr>
          <a:lstStyle/>
          <a:p>
            <a:pPr algn="ctr"/>
            <a:r>
              <a:rPr kumimoji="1" lang="zh-CN" altLang="en-US" sz="6600" b="1" dirty="0">
                <a:solidFill>
                  <a:schemeClr val="accent4">
                    <a:lumMod val="20000"/>
                    <a:lumOff val="80000"/>
                  </a:schemeClr>
                </a:solidFill>
                <a:latin typeface="黑体" pitchFamily="49" charset="-122"/>
                <a:ea typeface="黑体" pitchFamily="49" charset="-122"/>
              </a:rPr>
              <a:t>信 仰 坚 如 铁</a:t>
            </a:r>
          </a:p>
        </p:txBody>
      </p:sp>
      <p:sp>
        <p:nvSpPr>
          <p:cNvPr id="7" name="文本框 6">
            <a:extLst>
              <a:ext uri="{FF2B5EF4-FFF2-40B4-BE49-F238E27FC236}">
                <a16:creationId xmlns:a16="http://schemas.microsoft.com/office/drawing/2014/main" id="{D7C3FA23-79FD-6647-9BD1-31688ED8060B}"/>
              </a:ext>
            </a:extLst>
          </p:cNvPr>
          <p:cNvSpPr txBox="1"/>
          <p:nvPr/>
        </p:nvSpPr>
        <p:spPr>
          <a:xfrm>
            <a:off x="5199014" y="1619196"/>
            <a:ext cx="2242922" cy="707886"/>
          </a:xfrm>
          <a:prstGeom prst="rect">
            <a:avLst/>
          </a:prstGeom>
          <a:noFill/>
        </p:spPr>
        <p:txBody>
          <a:bodyPr wrap="none" rtlCol="0">
            <a:spAutoFit/>
          </a:bodyPr>
          <a:lstStyle/>
          <a:p>
            <a:r>
              <a:rPr kumimoji="1" lang="zh-CN" altLang="en-US" sz="4000" b="1" dirty="0">
                <a:solidFill>
                  <a:schemeClr val="accent4">
                    <a:lumMod val="20000"/>
                    <a:lumOff val="80000"/>
                  </a:schemeClr>
                </a:solidFill>
                <a:latin typeface="黑体" pitchFamily="49" charset="-122"/>
                <a:ea typeface="黑体" pitchFamily="49" charset="-122"/>
              </a:rPr>
              <a:t>第一部分</a:t>
            </a:r>
          </a:p>
        </p:txBody>
      </p:sp>
      <p:pic>
        <p:nvPicPr>
          <p:cNvPr id="14" name="图片 27"/>
          <p:cNvPicPr>
            <a:picLocks noChangeAspect="1" noChangeArrowheads="1"/>
          </p:cNvPicPr>
          <p:nvPr/>
        </p:nvPicPr>
        <p:blipFill>
          <a:blip r:embed="rId9" cstate="print"/>
          <a:srcRect/>
          <a:stretch>
            <a:fillRect/>
          </a:stretch>
        </p:blipFill>
        <p:spPr bwMode="auto">
          <a:xfrm>
            <a:off x="57150" y="83672"/>
            <a:ext cx="957750" cy="992960"/>
          </a:xfrm>
          <a:prstGeom prst="rect">
            <a:avLst/>
          </a:prstGeom>
          <a:noFill/>
          <a:ln w="9525">
            <a:noFill/>
            <a:miter lim="800000"/>
            <a:headEnd/>
            <a:tailEnd/>
          </a:ln>
        </p:spPr>
      </p:pic>
    </p:spTree>
    <p:extLst>
      <p:ext uri="{BB962C8B-B14F-4D97-AF65-F5344CB8AC3E}">
        <p14:creationId xmlns:p14="http://schemas.microsoft.com/office/powerpoint/2010/main" val="2044966041"/>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6BC9E71D-84C0-4B5C-A219-25055DF7588E}"/>
              </a:ext>
            </a:extLst>
          </p:cNvPr>
          <p:cNvSpPr/>
          <p:nvPr/>
        </p:nvSpPr>
        <p:spPr>
          <a:xfrm>
            <a:off x="1386840" y="2186238"/>
            <a:ext cx="9768840" cy="132343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8000" b="1" dirty="0">
                <a:solidFill>
                  <a:schemeClr val="accent4">
                    <a:lumMod val="20000"/>
                    <a:lumOff val="80000"/>
                  </a:schemeClr>
                </a:solidFill>
                <a:latin typeface="华文新魏" pitchFamily="2" charset="-122"/>
                <a:ea typeface="华文新魏" pitchFamily="2" charset="-122"/>
                <a:sym typeface="Arial" panose="020B0604020202020204" pitchFamily="34" charset="0"/>
              </a:rPr>
              <a:t>汇报结束 感谢聆听</a:t>
            </a:r>
          </a:p>
        </p:txBody>
      </p:sp>
      <p:pic>
        <p:nvPicPr>
          <p:cNvPr id="4" name="图片 27"/>
          <p:cNvPicPr>
            <a:picLocks noChangeAspect="1" noChangeArrowheads="1"/>
          </p:cNvPicPr>
          <p:nvPr/>
        </p:nvPicPr>
        <p:blipFill>
          <a:blip r:embed="rId2" cstate="print"/>
          <a:srcRect/>
          <a:stretch>
            <a:fillRect/>
          </a:stretch>
        </p:blipFill>
        <p:spPr bwMode="auto">
          <a:xfrm>
            <a:off x="5248583" y="481879"/>
            <a:ext cx="1535676" cy="1592132"/>
          </a:xfrm>
          <a:prstGeom prst="rect">
            <a:avLst/>
          </a:prstGeom>
          <a:noFill/>
          <a:ln w="9525">
            <a:noFill/>
            <a:miter lim="800000"/>
            <a:headEnd/>
            <a:tailEnd/>
          </a:ln>
        </p:spPr>
      </p:pic>
    </p:spTree>
    <p:extLst>
      <p:ext uri="{BB962C8B-B14F-4D97-AF65-F5344CB8AC3E}">
        <p14:creationId xmlns:p14="http://schemas.microsoft.com/office/powerpoint/2010/main" val="154066435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0" y="0"/>
            <a:ext cx="12192000" cy="6858000"/>
            <a:chOff x="0" y="0"/>
            <a:chExt cx="9144000" cy="6858000"/>
          </a:xfrm>
        </p:grpSpPr>
        <p:grpSp>
          <p:nvGrpSpPr>
            <p:cNvPr id="3" name="组合 27"/>
            <p:cNvGrpSpPr>
              <a:grpSpLocks/>
            </p:cNvGrpSpPr>
            <p:nvPr/>
          </p:nvGrpSpPr>
          <p:grpSpPr bwMode="auto">
            <a:xfrm>
              <a:off x="0" y="0"/>
              <a:ext cx="9144000" cy="6858000"/>
              <a:chOff x="0" y="0"/>
              <a:chExt cx="9144000" cy="6858000"/>
            </a:xfrm>
          </p:grpSpPr>
          <p:pic>
            <p:nvPicPr>
              <p:cNvPr id="20490" name="图片 6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grpSp>
            <p:nvGrpSpPr>
              <p:cNvPr id="4" name="Group 21"/>
              <p:cNvGrpSpPr>
                <a:grpSpLocks/>
              </p:cNvGrpSpPr>
              <p:nvPr/>
            </p:nvGrpSpPr>
            <p:grpSpPr bwMode="auto">
              <a:xfrm rot="-1297425" flipH="1" flipV="1">
                <a:off x="280801" y="698712"/>
                <a:ext cx="509690" cy="116302"/>
                <a:chOff x="1554" y="2564"/>
                <a:chExt cx="1120" cy="279"/>
              </a:xfrm>
            </p:grpSpPr>
            <p:sp>
              <p:nvSpPr>
                <p:cNvPr id="34" name="AutoShape 22"/>
                <p:cNvSpPr>
                  <a:spLocks noChangeArrowheads="1"/>
                </p:cNvSpPr>
                <p:nvPr/>
              </p:nvSpPr>
              <p:spPr bwMode="ltGray">
                <a:xfrm rot="5263130">
                  <a:off x="1848" y="2306"/>
                  <a:ext cx="225" cy="813"/>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1350">
                    <a:solidFill>
                      <a:srgbClr val="000000"/>
                    </a:solidFill>
                    <a:latin typeface="Arial" panose="020B0604020202020204" pitchFamily="34" charset="0"/>
                    <a:ea typeface="宋体" panose="02010600030101010101" pitchFamily="2" charset="-122"/>
                  </a:endParaRPr>
                </a:p>
              </p:txBody>
            </p:sp>
            <p:sp>
              <p:nvSpPr>
                <p:cNvPr id="35" name="AutoShape 25"/>
                <p:cNvSpPr>
                  <a:spLocks noChangeArrowheads="1"/>
                </p:cNvSpPr>
                <p:nvPr/>
              </p:nvSpPr>
              <p:spPr bwMode="ltGray">
                <a:xfrm rot="6906312">
                  <a:off x="2160" y="2343"/>
                  <a:ext cx="225" cy="820"/>
                </a:xfrm>
                <a:prstGeom prst="moon">
                  <a:avLst>
                    <a:gd name="adj" fmla="val 49773"/>
                  </a:avLst>
                </a:prstGeom>
                <a:solidFill>
                  <a:srgbClr val="F8F8F8">
                    <a:alpha val="3922"/>
                  </a:srgbClr>
                </a:solid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等线" panose="02010600030101010101" pitchFamily="2" charset="-122"/>
                    </a:defRPr>
                  </a:lvl9pPr>
                </a:lstStyle>
                <a:p>
                  <a:pPr eaLnBrk="1" hangingPunct="1">
                    <a:lnSpc>
                      <a:spcPct val="100000"/>
                    </a:lnSpc>
                    <a:spcBef>
                      <a:spcPct val="0"/>
                    </a:spcBef>
                    <a:buFontTx/>
                    <a:buNone/>
                    <a:defRPr/>
                  </a:pPr>
                  <a:endParaRPr lang="zh-CN" altLang="en-US" sz="1350" dirty="0">
                    <a:solidFill>
                      <a:srgbClr val="000000"/>
                    </a:solidFill>
                    <a:latin typeface="Arial" panose="020B0604020202020204" pitchFamily="34" charset="0"/>
                    <a:ea typeface="宋体" panose="02010600030101010101" pitchFamily="2" charset="-122"/>
                  </a:endParaRPr>
                </a:p>
              </p:txBody>
            </p:sp>
          </p:grpSp>
        </p:grpSp>
        <p:pic>
          <p:nvPicPr>
            <p:cNvPr id="20488" name="图片 27"/>
            <p:cNvPicPr>
              <a:picLocks noChangeAspect="1" noChangeArrowheads="1"/>
            </p:cNvPicPr>
            <p:nvPr/>
          </p:nvPicPr>
          <p:blipFill>
            <a:blip r:embed="rId3" cstate="print"/>
            <a:srcRect/>
            <a:stretch>
              <a:fillRect/>
            </a:stretch>
          </p:blipFill>
          <p:spPr bwMode="auto">
            <a:xfrm>
              <a:off x="57150" y="83672"/>
              <a:ext cx="625332" cy="648321"/>
            </a:xfrm>
            <a:prstGeom prst="rect">
              <a:avLst/>
            </a:prstGeom>
            <a:noFill/>
            <a:ln w="9525">
              <a:noFill/>
              <a:miter lim="800000"/>
              <a:headEnd/>
              <a:tailEnd/>
            </a:ln>
          </p:spPr>
        </p:pic>
        <p:cxnSp>
          <p:nvCxnSpPr>
            <p:cNvPr id="29" name="直接连接符 28"/>
            <p:cNvCxnSpPr>
              <a:cxnSpLocks/>
            </p:cNvCxnSpPr>
            <p:nvPr/>
          </p:nvCxnSpPr>
          <p:spPr>
            <a:xfrm>
              <a:off x="0" y="809625"/>
              <a:ext cx="91440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
        <p:nvSpPr>
          <p:cNvPr id="20483" name="文本框 35"/>
          <p:cNvSpPr txBox="1">
            <a:spLocks noChangeArrowheads="1"/>
          </p:cNvSpPr>
          <p:nvPr/>
        </p:nvSpPr>
        <p:spPr bwMode="auto">
          <a:xfrm>
            <a:off x="1145118"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华文新魏" pitchFamily="2" charset="-122"/>
                <a:ea typeface="华文新魏" pitchFamily="2" charset="-122"/>
              </a:rPr>
              <a:t>信仰坚如铁</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中国共产党成立</a:t>
            </a:r>
          </a:p>
        </p:txBody>
      </p:sp>
      <p:pic>
        <p:nvPicPr>
          <p:cNvPr id="20484" name="图片 1"/>
          <p:cNvPicPr>
            <a:picLocks noChangeAspect="1" noChangeArrowheads="1"/>
          </p:cNvPicPr>
          <p:nvPr/>
        </p:nvPicPr>
        <p:blipFill>
          <a:blip r:embed="rId4" cstate="print"/>
          <a:srcRect/>
          <a:stretch>
            <a:fillRect/>
          </a:stretch>
        </p:blipFill>
        <p:spPr bwMode="auto">
          <a:xfrm>
            <a:off x="5566324" y="3958507"/>
            <a:ext cx="6263317" cy="2648769"/>
          </a:xfrm>
          <a:prstGeom prst="rect">
            <a:avLst/>
          </a:prstGeom>
          <a:noFill/>
          <a:ln w="38100">
            <a:solidFill>
              <a:schemeClr val="bg1"/>
            </a:solidFill>
            <a:miter lim="800000"/>
            <a:headEnd/>
            <a:tailEnd/>
          </a:ln>
        </p:spPr>
      </p:pic>
      <p:pic>
        <p:nvPicPr>
          <p:cNvPr id="12" name="图片 2"/>
          <p:cNvPicPr>
            <a:picLocks noChangeAspect="1" noChangeArrowheads="1"/>
          </p:cNvPicPr>
          <p:nvPr/>
        </p:nvPicPr>
        <p:blipFill>
          <a:blip r:embed="rId5" cstate="print"/>
          <a:srcRect/>
          <a:stretch>
            <a:fillRect/>
          </a:stretch>
        </p:blipFill>
        <p:spPr bwMode="auto">
          <a:xfrm>
            <a:off x="5560142" y="1037508"/>
            <a:ext cx="6227165" cy="2667000"/>
          </a:xfrm>
          <a:prstGeom prst="rect">
            <a:avLst/>
          </a:prstGeom>
          <a:ln w="38100">
            <a:solidFill>
              <a:schemeClr val="bg1"/>
            </a:solidFill>
            <a:miter lim="800000"/>
            <a:headEnd/>
            <a:tailEnd/>
          </a:ln>
          <a:effectLst>
            <a:outerShdw blurRad="292100" dist="139700" dir="2700000" algn="tl" rotWithShape="0">
              <a:srgbClr val="333333">
                <a:alpha val="65000"/>
              </a:srgbClr>
            </a:outerShdw>
          </a:effectLst>
        </p:spPr>
      </p:pic>
      <p:sp>
        <p:nvSpPr>
          <p:cNvPr id="20486" name="文本框 13"/>
          <p:cNvSpPr txBox="1">
            <a:spLocks noChangeArrowheads="1"/>
          </p:cNvSpPr>
          <p:nvPr/>
        </p:nvSpPr>
        <p:spPr bwMode="auto">
          <a:xfrm>
            <a:off x="280219" y="1049248"/>
            <a:ext cx="4719483" cy="5632311"/>
          </a:xfrm>
          <a:prstGeom prst="rect">
            <a:avLst/>
          </a:prstGeom>
          <a:noFill/>
          <a:ln w="9525">
            <a:noFill/>
            <a:miter lim="800000"/>
            <a:headEnd/>
            <a:tailEnd/>
          </a:ln>
        </p:spPr>
        <p:txBody>
          <a:bodyPr wrap="square">
            <a:spAutoFit/>
          </a:bodyPr>
          <a:lstStyle/>
          <a:p>
            <a:pPr>
              <a:lnSpc>
                <a:spcPct val="150000"/>
              </a:lnSpc>
            </a:pPr>
            <a:r>
              <a:rPr lang="en-US" altLang="zh-CN" sz="2400" b="1" dirty="0">
                <a:solidFill>
                  <a:srgbClr val="FFFF00"/>
                </a:solidFill>
              </a:rPr>
              <a:t>      </a:t>
            </a:r>
            <a:r>
              <a:rPr lang="zh-CN" altLang="zh-CN" sz="2400" b="1" dirty="0">
                <a:solidFill>
                  <a:srgbClr val="FFFF00"/>
                </a:solidFill>
              </a:rPr>
              <a:t>在</a:t>
            </a:r>
            <a:r>
              <a:rPr lang="en-US" altLang="zh-CN" sz="2400" b="1" dirty="0">
                <a:solidFill>
                  <a:srgbClr val="FFFF00"/>
                </a:solidFill>
              </a:rPr>
              <a:t>1919</a:t>
            </a:r>
            <a:r>
              <a:rPr lang="zh-CN" altLang="zh-CN" sz="2400" b="1" dirty="0">
                <a:solidFill>
                  <a:srgbClr val="FFFF00"/>
                </a:solidFill>
              </a:rPr>
              <a:t>年，觉醒年代的中国，随着</a:t>
            </a:r>
            <a:r>
              <a:rPr lang="zh-CN" altLang="en-US" sz="2400" b="1" dirty="0">
                <a:solidFill>
                  <a:srgbClr val="FFFF00"/>
                </a:solidFill>
              </a:rPr>
              <a:t>俄国</a:t>
            </a:r>
            <a:r>
              <a:rPr lang="zh-CN" altLang="zh-CN" sz="2400" b="1" dirty="0">
                <a:solidFill>
                  <a:srgbClr val="FFFF00"/>
                </a:solidFill>
              </a:rPr>
              <a:t>十月革命的成功实践和马克思主义在中国的传播，以毛泽东为首的一群年轻人，看清了“落后就要挨打”的本质，建立了“只有共产主义才能救中国”的伟大信仰</a:t>
            </a:r>
            <a:r>
              <a:rPr lang="en-US" altLang="zh-CN" sz="2400" b="1" dirty="0">
                <a:solidFill>
                  <a:srgbClr val="FFFF00"/>
                </a:solidFill>
              </a:rPr>
              <a:t>,</a:t>
            </a:r>
            <a:r>
              <a:rPr lang="zh-CN" altLang="zh-CN" sz="2400" b="1" dirty="0">
                <a:solidFill>
                  <a:srgbClr val="FFFF00"/>
                </a:solidFill>
              </a:rPr>
              <a:t>将马克思主义与中国革命实践相结合，于</a:t>
            </a:r>
            <a:r>
              <a:rPr lang="en-US" altLang="zh-CN" sz="2400" b="1" dirty="0">
                <a:solidFill>
                  <a:srgbClr val="FFFF00"/>
                </a:solidFill>
              </a:rPr>
              <a:t>1921</a:t>
            </a:r>
            <a:r>
              <a:rPr lang="zh-CN" altLang="zh-CN" sz="2400" b="1" dirty="0">
                <a:solidFill>
                  <a:srgbClr val="FFFF00"/>
                </a:solidFill>
              </a:rPr>
              <a:t>年在上海成立了中国共产党，这是开天辟地的大事</a:t>
            </a:r>
            <a:r>
              <a:rPr lang="zh-CN" altLang="en-US" sz="2400" b="1" dirty="0">
                <a:solidFill>
                  <a:srgbClr val="FFFF00"/>
                </a:solidFill>
              </a:rPr>
              <a:t>件</a:t>
            </a:r>
            <a:r>
              <a:rPr lang="zh-CN" altLang="zh-CN" sz="2400" b="1" dirty="0">
                <a:solidFill>
                  <a:srgbClr val="FFFF00"/>
                </a:solidFill>
              </a:rPr>
              <a:t>。</a:t>
            </a:r>
            <a:endParaRPr lang="zh-CN" altLang="en-US" sz="2400" b="1" dirty="0">
              <a:solidFill>
                <a:srgbClr val="FFFF00"/>
              </a:solidFill>
              <a:latin typeface="黑体" pitchFamily="49" charset="-122"/>
              <a:ea typeface="黑体" pitchFamily="49"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extLst>
              <a:ext uri="{FF2B5EF4-FFF2-40B4-BE49-F238E27FC236}">
                <a16:creationId xmlns:a16="http://schemas.microsoft.com/office/drawing/2014/main" id="{2C787504-0754-1249-9BB6-74FD322E3B10}"/>
              </a:ext>
            </a:extLst>
          </p:cNvPr>
          <p:cNvSpPr/>
          <p:nvPr/>
        </p:nvSpPr>
        <p:spPr>
          <a:xfrm>
            <a:off x="826095" y="1173708"/>
            <a:ext cx="10651671" cy="5459104"/>
          </a:xfrm>
          <a:prstGeom prst="roundRect">
            <a:avLst>
              <a:gd name="adj" fmla="val 71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6" name="图片 27"/>
          <p:cNvPicPr>
            <a:picLocks noChangeAspect="1" noChangeArrowheads="1"/>
          </p:cNvPicPr>
          <p:nvPr/>
        </p:nvPicPr>
        <p:blipFill>
          <a:blip r:embed="rId2" cstate="print"/>
          <a:srcRect/>
          <a:stretch>
            <a:fillRect/>
          </a:stretch>
        </p:blipFill>
        <p:spPr bwMode="auto">
          <a:xfrm>
            <a:off x="57150" y="83672"/>
            <a:ext cx="625332" cy="648321"/>
          </a:xfrm>
          <a:prstGeom prst="rect">
            <a:avLst/>
          </a:prstGeom>
          <a:noFill/>
          <a:ln w="9525">
            <a:noFill/>
            <a:miter lim="800000"/>
            <a:headEnd/>
            <a:tailEnd/>
          </a:ln>
        </p:spPr>
      </p:pic>
      <p:cxnSp>
        <p:nvCxnSpPr>
          <p:cNvPr id="7" name="直接连接符 6"/>
          <p:cNvCxnSpPr>
            <a:cxnSpLocks/>
          </p:cNvCxnSpPr>
          <p:nvPr/>
        </p:nvCxnSpPr>
        <p:spPr bwMode="auto">
          <a:xfrm flipV="1">
            <a:off x="0" y="791570"/>
            <a:ext cx="12192000" cy="18055"/>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4" name="ïṣḷîdé"/>
          <p:cNvGrpSpPr/>
          <p:nvPr/>
        </p:nvGrpSpPr>
        <p:grpSpPr>
          <a:xfrm>
            <a:off x="1548619" y="3681951"/>
            <a:ext cx="1221879" cy="2432232"/>
            <a:chOff x="669924" y="4047498"/>
            <a:chExt cx="2560714" cy="2634556"/>
          </a:xfrm>
        </p:grpSpPr>
        <p:sp>
          <p:nvSpPr>
            <p:cNvPr id="5" name="íśļíďê"/>
            <p:cNvSpPr/>
            <p:nvPr/>
          </p:nvSpPr>
          <p:spPr bwMode="auto">
            <a:xfrm>
              <a:off x="669924" y="4238740"/>
              <a:ext cx="2560714" cy="2443314"/>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wrap="square" rtlCol="0" anchor="t"/>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8" name="í$ḻîḑé"/>
            <p:cNvSpPr/>
            <p:nvPr/>
          </p:nvSpPr>
          <p:spPr bwMode="auto">
            <a:xfrm>
              <a:off x="746739" y="4047498"/>
              <a:ext cx="2115521" cy="404635"/>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z="1600" b="1" dirty="0">
                <a:solidFill>
                  <a:schemeClr val="bg1"/>
                </a:solidFill>
                <a:cs typeface="+mn-ea"/>
                <a:sym typeface="+mn-lt"/>
              </a:endParaRPr>
            </a:p>
          </p:txBody>
        </p:sp>
      </p:grpSp>
      <p:grpSp>
        <p:nvGrpSpPr>
          <p:cNvPr id="9" name="íṥḻïdê"/>
          <p:cNvGrpSpPr/>
          <p:nvPr/>
        </p:nvGrpSpPr>
        <p:grpSpPr>
          <a:xfrm>
            <a:off x="5745713" y="1924334"/>
            <a:ext cx="2210931" cy="3002508"/>
            <a:chOff x="6636000" y="3195231"/>
            <a:chExt cx="2560755" cy="3663771"/>
          </a:xfrm>
        </p:grpSpPr>
        <p:sp>
          <p:nvSpPr>
            <p:cNvPr id="10" name="ïṥľîḋé"/>
            <p:cNvSpPr/>
            <p:nvPr/>
          </p:nvSpPr>
          <p:spPr bwMode="auto">
            <a:xfrm>
              <a:off x="6636000" y="3428999"/>
              <a:ext cx="2560755" cy="3430003"/>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t" anchorCtr="0" forceAA="0" compatLnSpc="1">
              <a:noAutofit/>
            </a:bodyPr>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11" name="îŝļïḍé"/>
            <p:cNvSpPr/>
            <p:nvPr/>
          </p:nvSpPr>
          <p:spPr bwMode="auto">
            <a:xfrm>
              <a:off x="6733224" y="3195231"/>
              <a:ext cx="2345842" cy="425272"/>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en-US" altLang="zh-CN" sz="1600" b="1" dirty="0">
                  <a:solidFill>
                    <a:schemeClr val="bg1"/>
                  </a:solidFill>
                  <a:cs typeface="+mn-ea"/>
                  <a:sym typeface="+mn-lt"/>
                </a:rPr>
                <a:t>1925-1926</a:t>
              </a:r>
            </a:p>
          </p:txBody>
        </p:sp>
      </p:grpSp>
      <p:grpSp>
        <p:nvGrpSpPr>
          <p:cNvPr id="12" name="ïšļiḋé"/>
          <p:cNvGrpSpPr/>
          <p:nvPr/>
        </p:nvGrpSpPr>
        <p:grpSpPr>
          <a:xfrm>
            <a:off x="8611736" y="1779432"/>
            <a:ext cx="1870405" cy="2751625"/>
            <a:chOff x="6636000" y="3204302"/>
            <a:chExt cx="2560755" cy="4586825"/>
          </a:xfrm>
        </p:grpSpPr>
        <p:sp>
          <p:nvSpPr>
            <p:cNvPr id="13" name="iSḻîḓê"/>
            <p:cNvSpPr/>
            <p:nvPr/>
          </p:nvSpPr>
          <p:spPr bwMode="auto">
            <a:xfrm>
              <a:off x="6636000" y="3428999"/>
              <a:ext cx="2560755" cy="4362128"/>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wrap="square" rtlCol="0" anchor="t"/>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14" name="íšlíḍê"/>
            <p:cNvSpPr/>
            <p:nvPr/>
          </p:nvSpPr>
          <p:spPr bwMode="auto">
            <a:xfrm>
              <a:off x="7125343" y="3204302"/>
              <a:ext cx="1574784" cy="441775"/>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z="1600" b="1" dirty="0">
                <a:solidFill>
                  <a:schemeClr val="bg1"/>
                </a:solidFill>
                <a:cs typeface="+mn-ea"/>
                <a:sym typeface="+mn-lt"/>
              </a:endParaRPr>
            </a:p>
          </p:txBody>
        </p:sp>
      </p:grpSp>
      <p:sp>
        <p:nvSpPr>
          <p:cNvPr id="15" name="iṩlîḑe"/>
          <p:cNvSpPr/>
          <p:nvPr/>
        </p:nvSpPr>
        <p:spPr bwMode="auto">
          <a:xfrm rot="954532">
            <a:off x="2463521" y="2899182"/>
            <a:ext cx="845963" cy="766203"/>
          </a:xfrm>
          <a:custGeom>
            <a:avLst/>
            <a:gdLst>
              <a:gd name="T0" fmla="*/ 3880 w 4987"/>
              <a:gd name="T1" fmla="*/ 336 h 5478"/>
              <a:gd name="T2" fmla="*/ 2772 w 4987"/>
              <a:gd name="T3" fmla="*/ 0 h 5478"/>
              <a:gd name="T4" fmla="*/ 2946 w 4987"/>
              <a:gd name="T5" fmla="*/ 748 h 5478"/>
              <a:gd name="T6" fmla="*/ 742 w 4987"/>
              <a:gd name="T7" fmla="*/ 2455 h 5478"/>
              <a:gd name="T8" fmla="*/ 243 w 4987"/>
              <a:gd name="T9" fmla="*/ 5478 h 5478"/>
              <a:gd name="T10" fmla="*/ 969 w 4987"/>
              <a:gd name="T11" fmla="*/ 5309 h 5478"/>
              <a:gd name="T12" fmla="*/ 3116 w 4987"/>
              <a:gd name="T13" fmla="*/ 1477 h 5478"/>
              <a:gd name="T14" fmla="*/ 3297 w 4987"/>
              <a:gd name="T15" fmla="*/ 2255 h 5478"/>
              <a:gd name="T16" fmla="*/ 4142 w 4987"/>
              <a:gd name="T17" fmla="*/ 1463 h 5478"/>
              <a:gd name="T18" fmla="*/ 4987 w 4987"/>
              <a:gd name="T19" fmla="*/ 672 h 5478"/>
              <a:gd name="T20" fmla="*/ 3880 w 4987"/>
              <a:gd name="T21" fmla="*/ 336 h 5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87" h="5478">
                <a:moveTo>
                  <a:pt x="3880" y="336"/>
                </a:moveTo>
                <a:lnTo>
                  <a:pt x="2772" y="0"/>
                </a:lnTo>
                <a:lnTo>
                  <a:pt x="2946" y="748"/>
                </a:lnTo>
                <a:cubicBezTo>
                  <a:pt x="2030" y="1033"/>
                  <a:pt x="1255" y="1631"/>
                  <a:pt x="742" y="2455"/>
                </a:cubicBezTo>
                <a:cubicBezTo>
                  <a:pt x="177" y="3363"/>
                  <a:pt x="0" y="4437"/>
                  <a:pt x="243" y="5478"/>
                </a:cubicBezTo>
                <a:lnTo>
                  <a:pt x="969" y="5309"/>
                </a:lnTo>
                <a:cubicBezTo>
                  <a:pt x="584" y="3657"/>
                  <a:pt x="1536" y="2000"/>
                  <a:pt x="3116" y="1477"/>
                </a:cubicBezTo>
                <a:lnTo>
                  <a:pt x="3297" y="2255"/>
                </a:lnTo>
                <a:lnTo>
                  <a:pt x="4142" y="1463"/>
                </a:lnTo>
                <a:lnTo>
                  <a:pt x="4987" y="672"/>
                </a:lnTo>
                <a:lnTo>
                  <a:pt x="3880" y="336"/>
                </a:lnTo>
                <a:close/>
              </a:path>
            </a:pathLst>
          </a:custGeom>
          <a:solidFill>
            <a:srgbClr val="B7020B"/>
          </a:solidFill>
          <a:ln>
            <a:noFill/>
          </a:ln>
        </p:spPr>
        <p:txBody>
          <a:bodyPr/>
          <a:lstStyle/>
          <a:p>
            <a:endParaRPr lang="zh-CN" altLang="en-US">
              <a:cs typeface="+mn-ea"/>
              <a:sym typeface="+mn-lt"/>
            </a:endParaRPr>
          </a:p>
        </p:txBody>
      </p:sp>
      <p:sp>
        <p:nvSpPr>
          <p:cNvPr id="16" name="ïšḻídè"/>
          <p:cNvSpPr/>
          <p:nvPr/>
        </p:nvSpPr>
        <p:spPr bwMode="auto">
          <a:xfrm rot="2418211">
            <a:off x="7873128" y="1153202"/>
            <a:ext cx="913364" cy="1018597"/>
          </a:xfrm>
          <a:custGeom>
            <a:avLst/>
            <a:gdLst>
              <a:gd name="T0" fmla="*/ 3880 w 4987"/>
              <a:gd name="T1" fmla="*/ 336 h 5478"/>
              <a:gd name="T2" fmla="*/ 2772 w 4987"/>
              <a:gd name="T3" fmla="*/ 0 h 5478"/>
              <a:gd name="T4" fmla="*/ 2946 w 4987"/>
              <a:gd name="T5" fmla="*/ 748 h 5478"/>
              <a:gd name="T6" fmla="*/ 742 w 4987"/>
              <a:gd name="T7" fmla="*/ 2455 h 5478"/>
              <a:gd name="T8" fmla="*/ 243 w 4987"/>
              <a:gd name="T9" fmla="*/ 5478 h 5478"/>
              <a:gd name="T10" fmla="*/ 969 w 4987"/>
              <a:gd name="T11" fmla="*/ 5309 h 5478"/>
              <a:gd name="T12" fmla="*/ 3116 w 4987"/>
              <a:gd name="T13" fmla="*/ 1477 h 5478"/>
              <a:gd name="T14" fmla="*/ 3297 w 4987"/>
              <a:gd name="T15" fmla="*/ 2255 h 5478"/>
              <a:gd name="T16" fmla="*/ 4142 w 4987"/>
              <a:gd name="T17" fmla="*/ 1463 h 5478"/>
              <a:gd name="T18" fmla="*/ 4987 w 4987"/>
              <a:gd name="T19" fmla="*/ 672 h 5478"/>
              <a:gd name="T20" fmla="*/ 3880 w 4987"/>
              <a:gd name="T21" fmla="*/ 336 h 5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87" h="5478">
                <a:moveTo>
                  <a:pt x="3880" y="336"/>
                </a:moveTo>
                <a:lnTo>
                  <a:pt x="2772" y="0"/>
                </a:lnTo>
                <a:lnTo>
                  <a:pt x="2946" y="748"/>
                </a:lnTo>
                <a:cubicBezTo>
                  <a:pt x="2030" y="1033"/>
                  <a:pt x="1255" y="1631"/>
                  <a:pt x="742" y="2455"/>
                </a:cubicBezTo>
                <a:cubicBezTo>
                  <a:pt x="177" y="3363"/>
                  <a:pt x="0" y="4437"/>
                  <a:pt x="243" y="5478"/>
                </a:cubicBezTo>
                <a:lnTo>
                  <a:pt x="969" y="5309"/>
                </a:lnTo>
                <a:cubicBezTo>
                  <a:pt x="584" y="3657"/>
                  <a:pt x="1536" y="2000"/>
                  <a:pt x="3116" y="1477"/>
                </a:cubicBezTo>
                <a:lnTo>
                  <a:pt x="3297" y="2255"/>
                </a:lnTo>
                <a:lnTo>
                  <a:pt x="4142" y="1463"/>
                </a:lnTo>
                <a:lnTo>
                  <a:pt x="4987" y="672"/>
                </a:lnTo>
                <a:lnTo>
                  <a:pt x="3880" y="336"/>
                </a:lnTo>
                <a:close/>
              </a:path>
            </a:pathLst>
          </a:custGeom>
          <a:solidFill>
            <a:srgbClr val="B7020B"/>
          </a:solidFill>
          <a:ln>
            <a:noFill/>
          </a:ln>
        </p:spPr>
        <p:txBody>
          <a:bodyPr/>
          <a:lstStyle/>
          <a:p>
            <a:endParaRPr lang="zh-CN" altLang="en-US">
              <a:cs typeface="+mn-ea"/>
              <a:sym typeface="+mn-lt"/>
            </a:endParaRPr>
          </a:p>
        </p:txBody>
      </p:sp>
      <p:sp>
        <p:nvSpPr>
          <p:cNvPr id="18" name="矩形 17"/>
          <p:cNvSpPr/>
          <p:nvPr/>
        </p:nvSpPr>
        <p:spPr>
          <a:xfrm>
            <a:off x="1729205" y="3570045"/>
            <a:ext cx="1923073" cy="458908"/>
          </a:xfrm>
          <a:prstGeom prst="rect">
            <a:avLst/>
          </a:prstGeom>
        </p:spPr>
        <p:txBody>
          <a:bodyPr wrap="square">
            <a:spAutoFit/>
          </a:bodyPr>
          <a:lstStyle/>
          <a:p>
            <a:pPr lvl="0" algn="l">
              <a:lnSpc>
                <a:spcPct val="150000"/>
              </a:lnSpc>
              <a:defRPr/>
            </a:pPr>
            <a:r>
              <a:rPr lang="en-US" altLang="zh-CN" b="1" dirty="0">
                <a:solidFill>
                  <a:schemeClr val="bg1"/>
                </a:solidFill>
                <a:cs typeface="+mn-ea"/>
                <a:sym typeface="+mn-lt"/>
              </a:rPr>
              <a:t>1922</a:t>
            </a:r>
          </a:p>
        </p:txBody>
      </p:sp>
      <p:sp>
        <p:nvSpPr>
          <p:cNvPr id="20" name="矩形 19"/>
          <p:cNvSpPr/>
          <p:nvPr/>
        </p:nvSpPr>
        <p:spPr>
          <a:xfrm>
            <a:off x="9079920" y="1676695"/>
            <a:ext cx="1227655" cy="458908"/>
          </a:xfrm>
          <a:prstGeom prst="rect">
            <a:avLst/>
          </a:prstGeom>
        </p:spPr>
        <p:txBody>
          <a:bodyPr wrap="square">
            <a:spAutoFit/>
          </a:bodyPr>
          <a:lstStyle/>
          <a:p>
            <a:pPr lvl="0" algn="l">
              <a:lnSpc>
                <a:spcPct val="150000"/>
              </a:lnSpc>
              <a:defRPr/>
            </a:pPr>
            <a:r>
              <a:rPr lang="en-US" altLang="zh-CN" b="1" dirty="0">
                <a:solidFill>
                  <a:schemeClr val="bg1"/>
                </a:solidFill>
                <a:cs typeface="+mn-ea"/>
                <a:sym typeface="+mn-lt"/>
              </a:rPr>
              <a:t>1926 </a:t>
            </a:r>
          </a:p>
        </p:txBody>
      </p:sp>
      <p:sp>
        <p:nvSpPr>
          <p:cNvPr id="21" name="内容占位符 2"/>
          <p:cNvSpPr txBox="1"/>
          <p:nvPr/>
        </p:nvSpPr>
        <p:spPr>
          <a:xfrm>
            <a:off x="5923134" y="2651949"/>
            <a:ext cx="1760555" cy="262973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None/>
            </a:pPr>
            <a:r>
              <a:rPr lang="zh-CN" altLang="zh-CN" sz="2000" dirty="0"/>
              <a:t>广州、香港爆发省港大罢工。这是中国工人运动史上持续时间最长的一次政治大罢工</a:t>
            </a:r>
            <a:endParaRPr lang="zh-CN" altLang="en-US" sz="2000" dirty="0">
              <a:latin typeface="字魂36号-正文宋楷" panose="02000000000000000000" charset="-122"/>
              <a:ea typeface="字魂36号-正文宋楷" panose="02000000000000000000" charset="-122"/>
              <a:sym typeface="字魂36号-正文宋楷" panose="02000000000000000000" charset="-122"/>
            </a:endParaRPr>
          </a:p>
        </p:txBody>
      </p:sp>
      <p:sp>
        <p:nvSpPr>
          <p:cNvPr id="22" name="内容占位符 2"/>
          <p:cNvSpPr txBox="1"/>
          <p:nvPr/>
        </p:nvSpPr>
        <p:spPr>
          <a:xfrm>
            <a:off x="8893277" y="2351196"/>
            <a:ext cx="1401096" cy="2029076"/>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None/>
            </a:pPr>
            <a:r>
              <a:rPr lang="zh-CN" altLang="zh-CN" sz="2000" dirty="0"/>
              <a:t>上海工人</a:t>
            </a:r>
            <a:endParaRPr lang="en-US" altLang="zh-CN" sz="2000" dirty="0"/>
          </a:p>
          <a:p>
            <a:pPr marL="0" indent="0" fontAlgn="auto">
              <a:lnSpc>
                <a:spcPct val="100000"/>
              </a:lnSpc>
              <a:buNone/>
            </a:pPr>
            <a:r>
              <a:rPr lang="zh-CN" altLang="zh-CN" sz="2000" dirty="0"/>
              <a:t>连续举行</a:t>
            </a:r>
            <a:endParaRPr lang="en-US" altLang="zh-CN" sz="2000" dirty="0"/>
          </a:p>
          <a:p>
            <a:pPr marL="0" indent="0" fontAlgn="auto">
              <a:lnSpc>
                <a:spcPct val="100000"/>
              </a:lnSpc>
              <a:buNone/>
            </a:pPr>
            <a:r>
              <a:rPr lang="zh-CN" altLang="zh-CN" sz="2000" dirty="0"/>
              <a:t>三次武装</a:t>
            </a:r>
            <a:endParaRPr lang="en-US" altLang="zh-CN" sz="2000" dirty="0"/>
          </a:p>
          <a:p>
            <a:pPr marL="0" indent="0" fontAlgn="auto">
              <a:lnSpc>
                <a:spcPct val="100000"/>
              </a:lnSpc>
              <a:buNone/>
            </a:pPr>
            <a:r>
              <a:rPr lang="zh-CN" altLang="zh-CN" sz="2000" dirty="0"/>
              <a:t>起义</a:t>
            </a:r>
            <a:endParaRPr lang="zh-CN" altLang="en-US" sz="2000" dirty="0">
              <a:latin typeface="字魂36号-正文宋楷" panose="02000000000000000000" charset="-122"/>
              <a:ea typeface="字魂36号-正文宋楷" panose="02000000000000000000" charset="-122"/>
              <a:sym typeface="字魂36号-正文宋楷" panose="02000000000000000000" charset="-122"/>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106129" y="821339"/>
            <a:ext cx="2568204" cy="2568204"/>
          </a:xfrm>
          <a:prstGeom prst="rect">
            <a:avLst/>
          </a:prstGeom>
        </p:spPr>
      </p:pic>
      <p:sp>
        <p:nvSpPr>
          <p:cNvPr id="25" name="内容占位符 2"/>
          <p:cNvSpPr txBox="1"/>
          <p:nvPr/>
        </p:nvSpPr>
        <p:spPr>
          <a:xfrm>
            <a:off x="1787745" y="4203672"/>
            <a:ext cx="1105586" cy="1960547"/>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None/>
            </a:pPr>
            <a:r>
              <a:rPr lang="zh-CN" altLang="zh-CN" sz="2000" dirty="0"/>
              <a:t>香港</a:t>
            </a:r>
            <a:endParaRPr lang="en-US" altLang="zh-CN" sz="2000" dirty="0"/>
          </a:p>
          <a:p>
            <a:pPr marL="0" indent="0" fontAlgn="auto">
              <a:lnSpc>
                <a:spcPct val="100000"/>
              </a:lnSpc>
              <a:buNone/>
            </a:pPr>
            <a:r>
              <a:rPr lang="zh-CN" altLang="zh-CN" sz="2000" dirty="0"/>
              <a:t>海员</a:t>
            </a:r>
            <a:endParaRPr lang="en-US" altLang="zh-CN" sz="2000" dirty="0"/>
          </a:p>
          <a:p>
            <a:pPr marL="0" indent="0" fontAlgn="auto">
              <a:lnSpc>
                <a:spcPct val="100000"/>
              </a:lnSpc>
              <a:buNone/>
            </a:pPr>
            <a:r>
              <a:rPr lang="zh-CN" altLang="zh-CN" sz="2000" dirty="0"/>
              <a:t>举行</a:t>
            </a:r>
            <a:endParaRPr lang="en-US" altLang="zh-CN" sz="2000" dirty="0"/>
          </a:p>
          <a:p>
            <a:pPr marL="0" indent="0" fontAlgn="auto">
              <a:lnSpc>
                <a:spcPct val="100000"/>
              </a:lnSpc>
              <a:buNone/>
            </a:pPr>
            <a:r>
              <a:rPr lang="zh-CN" altLang="zh-CN" sz="2000" dirty="0"/>
              <a:t>罢工</a:t>
            </a:r>
            <a:endParaRPr lang="zh-CN" altLang="en-US" sz="2000" dirty="0">
              <a:latin typeface="字魂36号-正文宋楷" panose="02000000000000000000" charset="-122"/>
              <a:ea typeface="字魂36号-正文宋楷" panose="02000000000000000000" charset="-122"/>
              <a:sym typeface="字魂36号-正文宋楷" panose="02000000000000000000" charset="-122"/>
            </a:endParaRPr>
          </a:p>
        </p:txBody>
      </p:sp>
      <p:grpSp>
        <p:nvGrpSpPr>
          <p:cNvPr id="26" name="íṥḻïdê"/>
          <p:cNvGrpSpPr/>
          <p:nvPr/>
        </p:nvGrpSpPr>
        <p:grpSpPr>
          <a:xfrm>
            <a:off x="3560649" y="2784696"/>
            <a:ext cx="1311607" cy="2647113"/>
            <a:chOff x="6636000" y="3141668"/>
            <a:chExt cx="2560755" cy="3717334"/>
          </a:xfrm>
        </p:grpSpPr>
        <p:sp>
          <p:nvSpPr>
            <p:cNvPr id="27" name="ïṥľîḋé"/>
            <p:cNvSpPr/>
            <p:nvPr/>
          </p:nvSpPr>
          <p:spPr bwMode="auto">
            <a:xfrm>
              <a:off x="6636000" y="3428999"/>
              <a:ext cx="2560755" cy="3430003"/>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t" anchorCtr="0" forceAA="0" compatLnSpc="1">
              <a:noAutofit/>
            </a:bodyPr>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28" name="îŝļïḍé"/>
            <p:cNvSpPr/>
            <p:nvPr/>
          </p:nvSpPr>
          <p:spPr bwMode="auto">
            <a:xfrm>
              <a:off x="6952682" y="3141668"/>
              <a:ext cx="1871038" cy="497526"/>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z="1600" b="1" dirty="0">
                <a:solidFill>
                  <a:schemeClr val="bg1"/>
                </a:solidFill>
                <a:cs typeface="+mn-ea"/>
                <a:sym typeface="+mn-lt"/>
              </a:endParaRPr>
            </a:p>
          </p:txBody>
        </p:sp>
      </p:grpSp>
      <p:sp>
        <p:nvSpPr>
          <p:cNvPr id="29" name="内容占位符 2"/>
          <p:cNvSpPr txBox="1"/>
          <p:nvPr/>
        </p:nvSpPr>
        <p:spPr>
          <a:xfrm>
            <a:off x="3776676" y="3325017"/>
            <a:ext cx="1177470" cy="1960547"/>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None/>
            </a:pPr>
            <a:r>
              <a:rPr lang="zh-CN" altLang="zh-CN" sz="2000" dirty="0"/>
              <a:t>京汉</a:t>
            </a:r>
            <a:endParaRPr lang="en-US" altLang="zh-CN" sz="2000" dirty="0"/>
          </a:p>
          <a:p>
            <a:pPr marL="0" indent="0" fontAlgn="auto">
              <a:lnSpc>
                <a:spcPct val="100000"/>
              </a:lnSpc>
              <a:buNone/>
            </a:pPr>
            <a:r>
              <a:rPr lang="zh-CN" altLang="zh-CN" sz="2000" dirty="0"/>
              <a:t>铁路</a:t>
            </a:r>
            <a:endParaRPr lang="en-US" altLang="zh-CN" sz="2000" dirty="0"/>
          </a:p>
          <a:p>
            <a:pPr marL="0" indent="0" fontAlgn="auto">
              <a:lnSpc>
                <a:spcPct val="100000"/>
              </a:lnSpc>
              <a:buNone/>
            </a:pPr>
            <a:r>
              <a:rPr lang="zh-CN" altLang="zh-CN" sz="2000" dirty="0"/>
              <a:t>工人</a:t>
            </a:r>
            <a:endParaRPr lang="en-US" altLang="zh-CN" sz="2000" dirty="0"/>
          </a:p>
          <a:p>
            <a:pPr marL="0" indent="0" fontAlgn="auto">
              <a:lnSpc>
                <a:spcPct val="100000"/>
              </a:lnSpc>
              <a:buNone/>
            </a:pPr>
            <a:r>
              <a:rPr lang="zh-CN" altLang="zh-CN" sz="2000" dirty="0"/>
              <a:t>罢工</a:t>
            </a:r>
            <a:endParaRPr lang="zh-CN" altLang="en-US" sz="2000" dirty="0">
              <a:latin typeface="字魂36号-正文宋楷" panose="02000000000000000000" charset="-122"/>
              <a:ea typeface="字魂36号-正文宋楷" panose="02000000000000000000" charset="-122"/>
              <a:sym typeface="字魂36号-正文宋楷" panose="02000000000000000000" charset="-122"/>
            </a:endParaRPr>
          </a:p>
          <a:p>
            <a:pPr marL="0" indent="0" fontAlgn="auto">
              <a:lnSpc>
                <a:spcPct val="150000"/>
              </a:lnSpc>
              <a:buNone/>
            </a:pPr>
            <a:endParaRPr lang="zh-CN" altLang="en-US" sz="1400" dirty="0">
              <a:latin typeface="字魂36号-正文宋楷" panose="02000000000000000000" charset="-122"/>
              <a:ea typeface="字魂36号-正文宋楷" panose="02000000000000000000" charset="-122"/>
              <a:sym typeface="字魂36号-正文宋楷" panose="02000000000000000000" charset="-122"/>
            </a:endParaRPr>
          </a:p>
        </p:txBody>
      </p:sp>
      <p:sp>
        <p:nvSpPr>
          <p:cNvPr id="30" name="ïšḻídè"/>
          <p:cNvSpPr/>
          <p:nvPr/>
        </p:nvSpPr>
        <p:spPr bwMode="auto">
          <a:xfrm rot="1659520">
            <a:off x="4664856" y="1692988"/>
            <a:ext cx="814508" cy="1243757"/>
          </a:xfrm>
          <a:custGeom>
            <a:avLst/>
            <a:gdLst>
              <a:gd name="T0" fmla="*/ 3880 w 4987"/>
              <a:gd name="T1" fmla="*/ 336 h 5478"/>
              <a:gd name="T2" fmla="*/ 2772 w 4987"/>
              <a:gd name="T3" fmla="*/ 0 h 5478"/>
              <a:gd name="T4" fmla="*/ 2946 w 4987"/>
              <a:gd name="T5" fmla="*/ 748 h 5478"/>
              <a:gd name="T6" fmla="*/ 742 w 4987"/>
              <a:gd name="T7" fmla="*/ 2455 h 5478"/>
              <a:gd name="T8" fmla="*/ 243 w 4987"/>
              <a:gd name="T9" fmla="*/ 5478 h 5478"/>
              <a:gd name="T10" fmla="*/ 969 w 4987"/>
              <a:gd name="T11" fmla="*/ 5309 h 5478"/>
              <a:gd name="T12" fmla="*/ 3116 w 4987"/>
              <a:gd name="T13" fmla="*/ 1477 h 5478"/>
              <a:gd name="T14" fmla="*/ 3297 w 4987"/>
              <a:gd name="T15" fmla="*/ 2255 h 5478"/>
              <a:gd name="T16" fmla="*/ 4142 w 4987"/>
              <a:gd name="T17" fmla="*/ 1463 h 5478"/>
              <a:gd name="T18" fmla="*/ 4987 w 4987"/>
              <a:gd name="T19" fmla="*/ 672 h 5478"/>
              <a:gd name="T20" fmla="*/ 3880 w 4987"/>
              <a:gd name="T21" fmla="*/ 336 h 5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87" h="5478">
                <a:moveTo>
                  <a:pt x="3880" y="336"/>
                </a:moveTo>
                <a:lnTo>
                  <a:pt x="2772" y="0"/>
                </a:lnTo>
                <a:lnTo>
                  <a:pt x="2946" y="748"/>
                </a:lnTo>
                <a:cubicBezTo>
                  <a:pt x="2030" y="1033"/>
                  <a:pt x="1255" y="1631"/>
                  <a:pt x="742" y="2455"/>
                </a:cubicBezTo>
                <a:cubicBezTo>
                  <a:pt x="177" y="3363"/>
                  <a:pt x="0" y="4437"/>
                  <a:pt x="243" y="5478"/>
                </a:cubicBezTo>
                <a:lnTo>
                  <a:pt x="969" y="5309"/>
                </a:lnTo>
                <a:cubicBezTo>
                  <a:pt x="584" y="3657"/>
                  <a:pt x="1536" y="2000"/>
                  <a:pt x="3116" y="1477"/>
                </a:cubicBezTo>
                <a:lnTo>
                  <a:pt x="3297" y="2255"/>
                </a:lnTo>
                <a:lnTo>
                  <a:pt x="4142" y="1463"/>
                </a:lnTo>
                <a:lnTo>
                  <a:pt x="4987" y="672"/>
                </a:lnTo>
                <a:lnTo>
                  <a:pt x="3880" y="336"/>
                </a:lnTo>
                <a:close/>
              </a:path>
            </a:pathLst>
          </a:custGeom>
          <a:solidFill>
            <a:srgbClr val="B7020B"/>
          </a:solidFill>
          <a:ln>
            <a:noFill/>
          </a:ln>
        </p:spPr>
        <p:txBody>
          <a:bodyPr/>
          <a:lstStyle/>
          <a:p>
            <a:endParaRPr lang="zh-CN" altLang="en-US">
              <a:cs typeface="+mn-ea"/>
              <a:sym typeface="+mn-lt"/>
            </a:endParaRPr>
          </a:p>
        </p:txBody>
      </p:sp>
      <p:sp>
        <p:nvSpPr>
          <p:cNvPr id="31" name="矩形 30"/>
          <p:cNvSpPr/>
          <p:nvPr/>
        </p:nvSpPr>
        <p:spPr>
          <a:xfrm>
            <a:off x="3769136" y="2685392"/>
            <a:ext cx="1923073" cy="458908"/>
          </a:xfrm>
          <a:prstGeom prst="rect">
            <a:avLst/>
          </a:prstGeom>
        </p:spPr>
        <p:txBody>
          <a:bodyPr wrap="square">
            <a:spAutoFit/>
          </a:bodyPr>
          <a:lstStyle/>
          <a:p>
            <a:pPr lvl="0" algn="l">
              <a:lnSpc>
                <a:spcPct val="150000"/>
              </a:lnSpc>
              <a:defRPr/>
            </a:pPr>
            <a:r>
              <a:rPr lang="en-US" altLang="zh-CN" b="1" dirty="0">
                <a:solidFill>
                  <a:schemeClr val="bg1"/>
                </a:solidFill>
                <a:cs typeface="+mn-ea"/>
                <a:sym typeface="+mn-lt"/>
              </a:rPr>
              <a:t>1923</a:t>
            </a:r>
          </a:p>
        </p:txBody>
      </p:sp>
      <p:pic>
        <p:nvPicPr>
          <p:cNvPr id="32" name="图片 31" descr="t0196d7719c50b7224d.jpg"/>
          <p:cNvPicPr>
            <a:picLocks noChangeAspect="1"/>
          </p:cNvPicPr>
          <p:nvPr/>
        </p:nvPicPr>
        <p:blipFill>
          <a:blip r:embed="rId4" cstate="print"/>
          <a:stretch>
            <a:fillRect/>
          </a:stretch>
        </p:blipFill>
        <p:spPr>
          <a:xfrm>
            <a:off x="8345832" y="4701381"/>
            <a:ext cx="2605578" cy="1794954"/>
          </a:xfrm>
          <a:prstGeom prst="rect">
            <a:avLst/>
          </a:prstGeom>
        </p:spPr>
      </p:pic>
      <p:sp>
        <p:nvSpPr>
          <p:cNvPr id="33"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信仰坚如铁 </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中国共产党领导工人运动</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extLst>
              <a:ext uri="{FF2B5EF4-FFF2-40B4-BE49-F238E27FC236}">
                <a16:creationId xmlns:a16="http://schemas.microsoft.com/office/drawing/2014/main" id="{2C787504-0754-1249-9BB6-74FD322E3B10}"/>
              </a:ext>
            </a:extLst>
          </p:cNvPr>
          <p:cNvSpPr/>
          <p:nvPr/>
        </p:nvSpPr>
        <p:spPr>
          <a:xfrm>
            <a:off x="826095" y="1064525"/>
            <a:ext cx="10870036" cy="5609230"/>
          </a:xfrm>
          <a:prstGeom prst="roundRect">
            <a:avLst>
              <a:gd name="adj" fmla="val 71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6" name="图片 27"/>
          <p:cNvPicPr>
            <a:picLocks noChangeAspect="1" noChangeArrowheads="1"/>
          </p:cNvPicPr>
          <p:nvPr/>
        </p:nvPicPr>
        <p:blipFill>
          <a:blip r:embed="rId2" cstate="print"/>
          <a:srcRect/>
          <a:stretch>
            <a:fillRect/>
          </a:stretch>
        </p:blipFill>
        <p:spPr bwMode="auto">
          <a:xfrm>
            <a:off x="57150" y="83672"/>
            <a:ext cx="625332" cy="648321"/>
          </a:xfrm>
          <a:prstGeom prst="rect">
            <a:avLst/>
          </a:prstGeom>
          <a:noFill/>
          <a:ln w="9525">
            <a:noFill/>
            <a:miter lim="800000"/>
            <a:headEnd/>
            <a:tailEnd/>
          </a:ln>
        </p:spPr>
      </p:pic>
      <p:cxnSp>
        <p:nvCxnSpPr>
          <p:cNvPr id="7" name="直接连接符 6"/>
          <p:cNvCxnSpPr>
            <a:cxnSpLocks/>
          </p:cNvCxnSpPr>
          <p:nvPr/>
        </p:nvCxnSpPr>
        <p:spPr bwMode="auto">
          <a:xfrm flipV="1">
            <a:off x="0" y="791570"/>
            <a:ext cx="12192000" cy="18055"/>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2" name="ïṣḷîdé"/>
          <p:cNvGrpSpPr/>
          <p:nvPr/>
        </p:nvGrpSpPr>
        <p:grpSpPr>
          <a:xfrm>
            <a:off x="1275659" y="3654654"/>
            <a:ext cx="1221879" cy="2841679"/>
            <a:chOff x="669924" y="4021946"/>
            <a:chExt cx="2560714" cy="2660108"/>
          </a:xfrm>
        </p:grpSpPr>
        <p:sp>
          <p:nvSpPr>
            <p:cNvPr id="5" name="íśļíďê"/>
            <p:cNvSpPr/>
            <p:nvPr/>
          </p:nvSpPr>
          <p:spPr bwMode="auto">
            <a:xfrm>
              <a:off x="669924" y="4238740"/>
              <a:ext cx="2560714" cy="2443314"/>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wrap="square" rtlCol="0" anchor="t"/>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8" name="í$ḻîḑé"/>
            <p:cNvSpPr/>
            <p:nvPr/>
          </p:nvSpPr>
          <p:spPr bwMode="auto">
            <a:xfrm>
              <a:off x="861148" y="4021946"/>
              <a:ext cx="2115521" cy="404635"/>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z="1600" b="1" dirty="0">
                <a:solidFill>
                  <a:schemeClr val="bg1"/>
                </a:solidFill>
                <a:cs typeface="+mn-ea"/>
                <a:sym typeface="+mn-lt"/>
              </a:endParaRPr>
            </a:p>
          </p:txBody>
        </p:sp>
      </p:grpSp>
      <p:grpSp>
        <p:nvGrpSpPr>
          <p:cNvPr id="3" name="íṥḻïdê"/>
          <p:cNvGrpSpPr/>
          <p:nvPr/>
        </p:nvGrpSpPr>
        <p:grpSpPr>
          <a:xfrm>
            <a:off x="4831306" y="2333767"/>
            <a:ext cx="1897039" cy="2702257"/>
            <a:chOff x="6636000" y="3152537"/>
            <a:chExt cx="2560755" cy="3706465"/>
          </a:xfrm>
        </p:grpSpPr>
        <p:sp>
          <p:nvSpPr>
            <p:cNvPr id="10" name="ïṥľîḋé"/>
            <p:cNvSpPr/>
            <p:nvPr/>
          </p:nvSpPr>
          <p:spPr bwMode="auto">
            <a:xfrm>
              <a:off x="6636000" y="3428999"/>
              <a:ext cx="2560755" cy="3430003"/>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t" anchorCtr="0" forceAA="0" compatLnSpc="1">
              <a:noAutofit/>
            </a:bodyPr>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11" name="îŝļïḍé"/>
            <p:cNvSpPr/>
            <p:nvPr/>
          </p:nvSpPr>
          <p:spPr bwMode="auto">
            <a:xfrm>
              <a:off x="6733224" y="3152537"/>
              <a:ext cx="2345842" cy="505428"/>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en-US" altLang="zh-CN" sz="1600" b="1" dirty="0">
                  <a:solidFill>
                    <a:schemeClr val="bg1"/>
                  </a:solidFill>
                  <a:cs typeface="+mn-ea"/>
                  <a:sym typeface="+mn-lt"/>
                </a:rPr>
                <a:t>1928.5.25</a:t>
              </a:r>
            </a:p>
          </p:txBody>
        </p:sp>
      </p:grpSp>
      <p:grpSp>
        <p:nvGrpSpPr>
          <p:cNvPr id="4" name="ïšļiḋé"/>
          <p:cNvGrpSpPr/>
          <p:nvPr/>
        </p:nvGrpSpPr>
        <p:grpSpPr>
          <a:xfrm>
            <a:off x="7001275" y="2025092"/>
            <a:ext cx="1870405" cy="3802501"/>
            <a:chOff x="6636000" y="3140180"/>
            <a:chExt cx="2560755" cy="4650947"/>
          </a:xfrm>
        </p:grpSpPr>
        <p:sp>
          <p:nvSpPr>
            <p:cNvPr id="13" name="iSḻîḓê"/>
            <p:cNvSpPr/>
            <p:nvPr/>
          </p:nvSpPr>
          <p:spPr bwMode="auto">
            <a:xfrm>
              <a:off x="6636000" y="3428999"/>
              <a:ext cx="2560755" cy="4362128"/>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wrap="square" rtlCol="0" anchor="t"/>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14" name="íšlíḍê"/>
            <p:cNvSpPr/>
            <p:nvPr/>
          </p:nvSpPr>
          <p:spPr bwMode="auto">
            <a:xfrm>
              <a:off x="7013231" y="3140180"/>
              <a:ext cx="1865006" cy="427628"/>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z="1600" b="1" dirty="0">
                <a:solidFill>
                  <a:schemeClr val="bg1"/>
                </a:solidFill>
                <a:cs typeface="+mn-ea"/>
                <a:sym typeface="+mn-lt"/>
              </a:endParaRPr>
            </a:p>
          </p:txBody>
        </p:sp>
      </p:grpSp>
      <p:sp>
        <p:nvSpPr>
          <p:cNvPr id="15" name="iṩlîḑe"/>
          <p:cNvSpPr/>
          <p:nvPr/>
        </p:nvSpPr>
        <p:spPr bwMode="auto">
          <a:xfrm rot="954532">
            <a:off x="2274750" y="2562428"/>
            <a:ext cx="868661" cy="1084878"/>
          </a:xfrm>
          <a:custGeom>
            <a:avLst/>
            <a:gdLst>
              <a:gd name="T0" fmla="*/ 3880 w 4987"/>
              <a:gd name="T1" fmla="*/ 336 h 5478"/>
              <a:gd name="T2" fmla="*/ 2772 w 4987"/>
              <a:gd name="T3" fmla="*/ 0 h 5478"/>
              <a:gd name="T4" fmla="*/ 2946 w 4987"/>
              <a:gd name="T5" fmla="*/ 748 h 5478"/>
              <a:gd name="T6" fmla="*/ 742 w 4987"/>
              <a:gd name="T7" fmla="*/ 2455 h 5478"/>
              <a:gd name="T8" fmla="*/ 243 w 4987"/>
              <a:gd name="T9" fmla="*/ 5478 h 5478"/>
              <a:gd name="T10" fmla="*/ 969 w 4987"/>
              <a:gd name="T11" fmla="*/ 5309 h 5478"/>
              <a:gd name="T12" fmla="*/ 3116 w 4987"/>
              <a:gd name="T13" fmla="*/ 1477 h 5478"/>
              <a:gd name="T14" fmla="*/ 3297 w 4987"/>
              <a:gd name="T15" fmla="*/ 2255 h 5478"/>
              <a:gd name="T16" fmla="*/ 4142 w 4987"/>
              <a:gd name="T17" fmla="*/ 1463 h 5478"/>
              <a:gd name="T18" fmla="*/ 4987 w 4987"/>
              <a:gd name="T19" fmla="*/ 672 h 5478"/>
              <a:gd name="T20" fmla="*/ 3880 w 4987"/>
              <a:gd name="T21" fmla="*/ 336 h 5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87" h="5478">
                <a:moveTo>
                  <a:pt x="3880" y="336"/>
                </a:moveTo>
                <a:lnTo>
                  <a:pt x="2772" y="0"/>
                </a:lnTo>
                <a:lnTo>
                  <a:pt x="2946" y="748"/>
                </a:lnTo>
                <a:cubicBezTo>
                  <a:pt x="2030" y="1033"/>
                  <a:pt x="1255" y="1631"/>
                  <a:pt x="742" y="2455"/>
                </a:cubicBezTo>
                <a:cubicBezTo>
                  <a:pt x="177" y="3363"/>
                  <a:pt x="0" y="4437"/>
                  <a:pt x="243" y="5478"/>
                </a:cubicBezTo>
                <a:lnTo>
                  <a:pt x="969" y="5309"/>
                </a:lnTo>
                <a:cubicBezTo>
                  <a:pt x="584" y="3657"/>
                  <a:pt x="1536" y="2000"/>
                  <a:pt x="3116" y="1477"/>
                </a:cubicBezTo>
                <a:lnTo>
                  <a:pt x="3297" y="2255"/>
                </a:lnTo>
                <a:lnTo>
                  <a:pt x="4142" y="1463"/>
                </a:lnTo>
                <a:lnTo>
                  <a:pt x="4987" y="672"/>
                </a:lnTo>
                <a:lnTo>
                  <a:pt x="3880" y="336"/>
                </a:lnTo>
                <a:close/>
              </a:path>
            </a:pathLst>
          </a:custGeom>
          <a:solidFill>
            <a:srgbClr val="B7020B"/>
          </a:solidFill>
          <a:ln>
            <a:noFill/>
          </a:ln>
        </p:spPr>
        <p:txBody>
          <a:bodyPr/>
          <a:lstStyle/>
          <a:p>
            <a:endParaRPr lang="zh-CN" altLang="en-US">
              <a:cs typeface="+mn-ea"/>
              <a:sym typeface="+mn-lt"/>
            </a:endParaRPr>
          </a:p>
        </p:txBody>
      </p:sp>
      <p:sp>
        <p:nvSpPr>
          <p:cNvPr id="16" name="ïšḻídè"/>
          <p:cNvSpPr/>
          <p:nvPr/>
        </p:nvSpPr>
        <p:spPr bwMode="auto">
          <a:xfrm rot="2418211">
            <a:off x="8637401" y="1112263"/>
            <a:ext cx="913364" cy="1018597"/>
          </a:xfrm>
          <a:custGeom>
            <a:avLst/>
            <a:gdLst>
              <a:gd name="T0" fmla="*/ 3880 w 4987"/>
              <a:gd name="T1" fmla="*/ 336 h 5478"/>
              <a:gd name="T2" fmla="*/ 2772 w 4987"/>
              <a:gd name="T3" fmla="*/ 0 h 5478"/>
              <a:gd name="T4" fmla="*/ 2946 w 4987"/>
              <a:gd name="T5" fmla="*/ 748 h 5478"/>
              <a:gd name="T6" fmla="*/ 742 w 4987"/>
              <a:gd name="T7" fmla="*/ 2455 h 5478"/>
              <a:gd name="T8" fmla="*/ 243 w 4987"/>
              <a:gd name="T9" fmla="*/ 5478 h 5478"/>
              <a:gd name="T10" fmla="*/ 969 w 4987"/>
              <a:gd name="T11" fmla="*/ 5309 h 5478"/>
              <a:gd name="T12" fmla="*/ 3116 w 4987"/>
              <a:gd name="T13" fmla="*/ 1477 h 5478"/>
              <a:gd name="T14" fmla="*/ 3297 w 4987"/>
              <a:gd name="T15" fmla="*/ 2255 h 5478"/>
              <a:gd name="T16" fmla="*/ 4142 w 4987"/>
              <a:gd name="T17" fmla="*/ 1463 h 5478"/>
              <a:gd name="T18" fmla="*/ 4987 w 4987"/>
              <a:gd name="T19" fmla="*/ 672 h 5478"/>
              <a:gd name="T20" fmla="*/ 3880 w 4987"/>
              <a:gd name="T21" fmla="*/ 336 h 5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87" h="5478">
                <a:moveTo>
                  <a:pt x="3880" y="336"/>
                </a:moveTo>
                <a:lnTo>
                  <a:pt x="2772" y="0"/>
                </a:lnTo>
                <a:lnTo>
                  <a:pt x="2946" y="748"/>
                </a:lnTo>
                <a:cubicBezTo>
                  <a:pt x="2030" y="1033"/>
                  <a:pt x="1255" y="1631"/>
                  <a:pt x="742" y="2455"/>
                </a:cubicBezTo>
                <a:cubicBezTo>
                  <a:pt x="177" y="3363"/>
                  <a:pt x="0" y="4437"/>
                  <a:pt x="243" y="5478"/>
                </a:cubicBezTo>
                <a:lnTo>
                  <a:pt x="969" y="5309"/>
                </a:lnTo>
                <a:cubicBezTo>
                  <a:pt x="584" y="3657"/>
                  <a:pt x="1536" y="2000"/>
                  <a:pt x="3116" y="1477"/>
                </a:cubicBezTo>
                <a:lnTo>
                  <a:pt x="3297" y="2255"/>
                </a:lnTo>
                <a:lnTo>
                  <a:pt x="4142" y="1463"/>
                </a:lnTo>
                <a:lnTo>
                  <a:pt x="4987" y="672"/>
                </a:lnTo>
                <a:lnTo>
                  <a:pt x="3880" y="336"/>
                </a:lnTo>
                <a:close/>
              </a:path>
            </a:pathLst>
          </a:custGeom>
          <a:solidFill>
            <a:srgbClr val="B7020B"/>
          </a:solidFill>
          <a:ln>
            <a:noFill/>
          </a:ln>
        </p:spPr>
        <p:txBody>
          <a:bodyPr/>
          <a:lstStyle/>
          <a:p>
            <a:endParaRPr lang="zh-CN" altLang="en-US">
              <a:cs typeface="+mn-ea"/>
              <a:sym typeface="+mn-lt"/>
            </a:endParaRPr>
          </a:p>
        </p:txBody>
      </p:sp>
      <p:sp>
        <p:nvSpPr>
          <p:cNvPr id="18" name="矩形 17"/>
          <p:cNvSpPr/>
          <p:nvPr/>
        </p:nvSpPr>
        <p:spPr>
          <a:xfrm>
            <a:off x="1510838" y="3570045"/>
            <a:ext cx="945756" cy="458908"/>
          </a:xfrm>
          <a:prstGeom prst="rect">
            <a:avLst/>
          </a:prstGeom>
        </p:spPr>
        <p:txBody>
          <a:bodyPr wrap="square">
            <a:spAutoFit/>
          </a:bodyPr>
          <a:lstStyle/>
          <a:p>
            <a:pPr lvl="0" algn="l">
              <a:lnSpc>
                <a:spcPct val="150000"/>
              </a:lnSpc>
              <a:defRPr/>
            </a:pPr>
            <a:r>
              <a:rPr lang="en-US" altLang="zh-CN" b="1" dirty="0">
                <a:solidFill>
                  <a:schemeClr val="bg1"/>
                </a:solidFill>
                <a:cs typeface="+mn-ea"/>
                <a:sym typeface="+mn-lt"/>
              </a:rPr>
              <a:t>1927</a:t>
            </a:r>
          </a:p>
        </p:txBody>
      </p:sp>
      <p:sp>
        <p:nvSpPr>
          <p:cNvPr id="20" name="矩形 19"/>
          <p:cNvSpPr/>
          <p:nvPr/>
        </p:nvSpPr>
        <p:spPr>
          <a:xfrm>
            <a:off x="7414867" y="1922359"/>
            <a:ext cx="1227655" cy="458908"/>
          </a:xfrm>
          <a:prstGeom prst="rect">
            <a:avLst/>
          </a:prstGeom>
        </p:spPr>
        <p:txBody>
          <a:bodyPr wrap="square">
            <a:spAutoFit/>
          </a:bodyPr>
          <a:lstStyle/>
          <a:p>
            <a:pPr lvl="0" algn="l">
              <a:lnSpc>
                <a:spcPct val="150000"/>
              </a:lnSpc>
              <a:defRPr/>
            </a:pPr>
            <a:r>
              <a:rPr lang="en-US" altLang="zh-CN" b="1" dirty="0">
                <a:solidFill>
                  <a:schemeClr val="bg1"/>
                </a:solidFill>
                <a:cs typeface="+mn-ea"/>
                <a:sym typeface="+mn-lt"/>
              </a:rPr>
              <a:t>1934.10 </a:t>
            </a:r>
          </a:p>
        </p:txBody>
      </p:sp>
      <p:sp>
        <p:nvSpPr>
          <p:cNvPr id="21" name="内容占位符 2"/>
          <p:cNvSpPr txBox="1"/>
          <p:nvPr/>
        </p:nvSpPr>
        <p:spPr>
          <a:xfrm>
            <a:off x="4804012" y="2965855"/>
            <a:ext cx="1842427" cy="262973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dirty="0"/>
              <a:t>   </a:t>
            </a:r>
            <a:r>
              <a:rPr lang="zh-CN" altLang="zh-CN" sz="2000" dirty="0"/>
              <a:t>中国共产党中央委员会决定</a:t>
            </a:r>
            <a:r>
              <a:rPr lang="en-US" altLang="zh-CN" sz="2000" dirty="0"/>
              <a:t>,</a:t>
            </a:r>
            <a:r>
              <a:rPr lang="zh-CN" altLang="zh-CN" sz="2000" dirty="0"/>
              <a:t>全国各地工农革命军正式定名为红军。</a:t>
            </a:r>
          </a:p>
        </p:txBody>
      </p:sp>
      <p:sp>
        <p:nvSpPr>
          <p:cNvPr id="22" name="内容占位符 2"/>
          <p:cNvSpPr txBox="1"/>
          <p:nvPr/>
        </p:nvSpPr>
        <p:spPr>
          <a:xfrm>
            <a:off x="7111278" y="2529062"/>
            <a:ext cx="1800700" cy="3108702"/>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pPr>
            <a:r>
              <a:rPr lang="zh-CN" altLang="zh-CN" sz="2000" dirty="0"/>
              <a:t>中共中央、中革军委率中央红军主力等进行战略转移，开始长征。</a:t>
            </a:r>
            <a:endParaRPr lang="zh-CN" altLang="en-US" sz="2000" dirty="0">
              <a:latin typeface="字魂36号-正文宋楷" panose="02000000000000000000" charset="-122"/>
              <a:ea typeface="字魂36号-正文宋楷" panose="02000000000000000000" charset="-122"/>
              <a:sym typeface="字魂36号-正文宋楷" panose="02000000000000000000" charset="-122"/>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23581" y="681727"/>
            <a:ext cx="2391444" cy="2391444"/>
          </a:xfrm>
          <a:prstGeom prst="rect">
            <a:avLst/>
          </a:prstGeom>
        </p:spPr>
      </p:pic>
      <p:sp>
        <p:nvSpPr>
          <p:cNvPr id="25" name="内容占位符 2"/>
          <p:cNvSpPr txBox="1"/>
          <p:nvPr/>
        </p:nvSpPr>
        <p:spPr>
          <a:xfrm>
            <a:off x="1446545" y="4108136"/>
            <a:ext cx="1105586" cy="1960547"/>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None/>
            </a:pPr>
            <a:r>
              <a:rPr lang="zh-CN" altLang="zh-CN" sz="2000" dirty="0"/>
              <a:t>八一南昌起义，中国共产党开始组建自己的队伍。</a:t>
            </a:r>
            <a:endParaRPr lang="zh-CN" altLang="en-US" sz="2000" dirty="0">
              <a:latin typeface="字魂36号-正文宋楷" panose="02000000000000000000" charset="-122"/>
              <a:ea typeface="字魂36号-正文宋楷" panose="02000000000000000000" charset="-122"/>
              <a:sym typeface="字魂36号-正文宋楷" panose="02000000000000000000" charset="-122"/>
            </a:endParaRPr>
          </a:p>
        </p:txBody>
      </p:sp>
      <p:grpSp>
        <p:nvGrpSpPr>
          <p:cNvPr id="9" name="íṥḻïdê"/>
          <p:cNvGrpSpPr/>
          <p:nvPr/>
        </p:nvGrpSpPr>
        <p:grpSpPr>
          <a:xfrm>
            <a:off x="2891897" y="3016712"/>
            <a:ext cx="1734694" cy="2879121"/>
            <a:chOff x="6636000" y="3141668"/>
            <a:chExt cx="2560755" cy="3717334"/>
          </a:xfrm>
        </p:grpSpPr>
        <p:sp>
          <p:nvSpPr>
            <p:cNvPr id="27" name="ïṥľîḋé"/>
            <p:cNvSpPr/>
            <p:nvPr/>
          </p:nvSpPr>
          <p:spPr bwMode="auto">
            <a:xfrm>
              <a:off x="6636000" y="3428999"/>
              <a:ext cx="2560755" cy="3430003"/>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t" anchorCtr="0" forceAA="0" compatLnSpc="1">
              <a:noAutofit/>
            </a:bodyPr>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28" name="îŝļïḍé"/>
            <p:cNvSpPr/>
            <p:nvPr/>
          </p:nvSpPr>
          <p:spPr bwMode="auto">
            <a:xfrm>
              <a:off x="6952682" y="3141668"/>
              <a:ext cx="1871038" cy="497526"/>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z="1600" b="1" dirty="0">
                <a:solidFill>
                  <a:schemeClr val="bg1"/>
                </a:solidFill>
                <a:cs typeface="+mn-ea"/>
                <a:sym typeface="+mn-lt"/>
              </a:endParaRPr>
            </a:p>
          </p:txBody>
        </p:sp>
      </p:grpSp>
      <p:sp>
        <p:nvSpPr>
          <p:cNvPr id="29" name="内容占位符 2"/>
          <p:cNvSpPr txBox="1"/>
          <p:nvPr/>
        </p:nvSpPr>
        <p:spPr>
          <a:xfrm>
            <a:off x="2811439" y="3625272"/>
            <a:ext cx="1692322" cy="2052197"/>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dirty="0"/>
              <a:t>   </a:t>
            </a:r>
            <a:r>
              <a:rPr lang="zh-CN" altLang="zh-CN" sz="2000" dirty="0"/>
              <a:t>秋收起义</a:t>
            </a:r>
            <a:r>
              <a:rPr lang="zh-CN" altLang="en-US" sz="2000" dirty="0"/>
              <a:t>，</a:t>
            </a:r>
            <a:endParaRPr lang="zh-CN" altLang="zh-CN" sz="2000" dirty="0"/>
          </a:p>
          <a:p>
            <a:pPr>
              <a:buNone/>
            </a:pPr>
            <a:r>
              <a:rPr lang="en-US" altLang="zh-CN" sz="2000" dirty="0"/>
              <a:t>   </a:t>
            </a:r>
            <a:r>
              <a:rPr lang="zh-CN" altLang="zh-CN" sz="2000" dirty="0"/>
              <a:t>中国革命不是从胜利走向胜利，从惨败走向胜利。</a:t>
            </a:r>
          </a:p>
          <a:p>
            <a:pPr marL="0" indent="0" fontAlgn="auto">
              <a:lnSpc>
                <a:spcPct val="150000"/>
              </a:lnSpc>
              <a:buNone/>
            </a:pPr>
            <a:endParaRPr lang="zh-CN" altLang="en-US" sz="1400" dirty="0">
              <a:latin typeface="字魂36号-正文宋楷" panose="02000000000000000000" charset="-122"/>
              <a:ea typeface="字魂36号-正文宋楷" panose="02000000000000000000" charset="-122"/>
              <a:sym typeface="字魂36号-正文宋楷" panose="02000000000000000000" charset="-122"/>
            </a:endParaRPr>
          </a:p>
        </p:txBody>
      </p:sp>
      <p:sp>
        <p:nvSpPr>
          <p:cNvPr id="30" name="ïšḻídè"/>
          <p:cNvSpPr/>
          <p:nvPr/>
        </p:nvSpPr>
        <p:spPr bwMode="auto">
          <a:xfrm rot="1659520">
            <a:off x="4084537" y="1769684"/>
            <a:ext cx="974925" cy="1373826"/>
          </a:xfrm>
          <a:custGeom>
            <a:avLst/>
            <a:gdLst>
              <a:gd name="T0" fmla="*/ 3880 w 4987"/>
              <a:gd name="T1" fmla="*/ 336 h 5478"/>
              <a:gd name="T2" fmla="*/ 2772 w 4987"/>
              <a:gd name="T3" fmla="*/ 0 h 5478"/>
              <a:gd name="T4" fmla="*/ 2946 w 4987"/>
              <a:gd name="T5" fmla="*/ 748 h 5478"/>
              <a:gd name="T6" fmla="*/ 742 w 4987"/>
              <a:gd name="T7" fmla="*/ 2455 h 5478"/>
              <a:gd name="T8" fmla="*/ 243 w 4987"/>
              <a:gd name="T9" fmla="*/ 5478 h 5478"/>
              <a:gd name="T10" fmla="*/ 969 w 4987"/>
              <a:gd name="T11" fmla="*/ 5309 h 5478"/>
              <a:gd name="T12" fmla="*/ 3116 w 4987"/>
              <a:gd name="T13" fmla="*/ 1477 h 5478"/>
              <a:gd name="T14" fmla="*/ 3297 w 4987"/>
              <a:gd name="T15" fmla="*/ 2255 h 5478"/>
              <a:gd name="T16" fmla="*/ 4142 w 4987"/>
              <a:gd name="T17" fmla="*/ 1463 h 5478"/>
              <a:gd name="T18" fmla="*/ 4987 w 4987"/>
              <a:gd name="T19" fmla="*/ 672 h 5478"/>
              <a:gd name="T20" fmla="*/ 3880 w 4987"/>
              <a:gd name="T21" fmla="*/ 336 h 5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87" h="5478">
                <a:moveTo>
                  <a:pt x="3880" y="336"/>
                </a:moveTo>
                <a:lnTo>
                  <a:pt x="2772" y="0"/>
                </a:lnTo>
                <a:lnTo>
                  <a:pt x="2946" y="748"/>
                </a:lnTo>
                <a:cubicBezTo>
                  <a:pt x="2030" y="1033"/>
                  <a:pt x="1255" y="1631"/>
                  <a:pt x="742" y="2455"/>
                </a:cubicBezTo>
                <a:cubicBezTo>
                  <a:pt x="177" y="3363"/>
                  <a:pt x="0" y="4437"/>
                  <a:pt x="243" y="5478"/>
                </a:cubicBezTo>
                <a:lnTo>
                  <a:pt x="969" y="5309"/>
                </a:lnTo>
                <a:cubicBezTo>
                  <a:pt x="584" y="3657"/>
                  <a:pt x="1536" y="2000"/>
                  <a:pt x="3116" y="1477"/>
                </a:cubicBezTo>
                <a:lnTo>
                  <a:pt x="3297" y="2255"/>
                </a:lnTo>
                <a:lnTo>
                  <a:pt x="4142" y="1463"/>
                </a:lnTo>
                <a:lnTo>
                  <a:pt x="4987" y="672"/>
                </a:lnTo>
                <a:lnTo>
                  <a:pt x="3880" y="336"/>
                </a:lnTo>
                <a:close/>
              </a:path>
            </a:pathLst>
          </a:custGeom>
          <a:solidFill>
            <a:srgbClr val="B7020B"/>
          </a:solidFill>
          <a:ln>
            <a:noFill/>
          </a:ln>
        </p:spPr>
        <p:txBody>
          <a:bodyPr/>
          <a:lstStyle/>
          <a:p>
            <a:endParaRPr lang="zh-CN" altLang="en-US">
              <a:cs typeface="+mn-ea"/>
              <a:sym typeface="+mn-lt"/>
            </a:endParaRPr>
          </a:p>
        </p:txBody>
      </p:sp>
      <p:sp>
        <p:nvSpPr>
          <p:cNvPr id="31" name="矩形 30"/>
          <p:cNvSpPr/>
          <p:nvPr/>
        </p:nvSpPr>
        <p:spPr>
          <a:xfrm>
            <a:off x="3182272" y="2917408"/>
            <a:ext cx="1923073" cy="458908"/>
          </a:xfrm>
          <a:prstGeom prst="rect">
            <a:avLst/>
          </a:prstGeom>
        </p:spPr>
        <p:txBody>
          <a:bodyPr wrap="square">
            <a:spAutoFit/>
          </a:bodyPr>
          <a:lstStyle/>
          <a:p>
            <a:pPr lvl="0" algn="l">
              <a:lnSpc>
                <a:spcPct val="150000"/>
              </a:lnSpc>
              <a:defRPr/>
            </a:pPr>
            <a:r>
              <a:rPr lang="en-US" altLang="zh-CN" b="1" dirty="0">
                <a:solidFill>
                  <a:schemeClr val="bg1"/>
                </a:solidFill>
                <a:cs typeface="+mn-ea"/>
                <a:sym typeface="+mn-lt"/>
              </a:rPr>
              <a:t>1927.9.9</a:t>
            </a:r>
          </a:p>
        </p:txBody>
      </p:sp>
      <p:grpSp>
        <p:nvGrpSpPr>
          <p:cNvPr id="32" name="ïšļiḋé"/>
          <p:cNvGrpSpPr/>
          <p:nvPr/>
        </p:nvGrpSpPr>
        <p:grpSpPr>
          <a:xfrm>
            <a:off x="9130352" y="1700808"/>
            <a:ext cx="2165837" cy="4672696"/>
            <a:chOff x="6636000" y="3204302"/>
            <a:chExt cx="2560755" cy="4586825"/>
          </a:xfrm>
        </p:grpSpPr>
        <p:sp>
          <p:nvSpPr>
            <p:cNvPr id="33" name="iSḻîḓê"/>
            <p:cNvSpPr/>
            <p:nvPr/>
          </p:nvSpPr>
          <p:spPr bwMode="auto">
            <a:xfrm>
              <a:off x="6636000" y="3428999"/>
              <a:ext cx="2560755" cy="4362128"/>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wrap="square" rtlCol="0" anchor="t"/>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34" name="íšlíḍê"/>
            <p:cNvSpPr/>
            <p:nvPr/>
          </p:nvSpPr>
          <p:spPr bwMode="auto">
            <a:xfrm>
              <a:off x="7125343" y="3204302"/>
              <a:ext cx="1574784" cy="441775"/>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z="1600" b="1" dirty="0">
                <a:solidFill>
                  <a:schemeClr val="bg1"/>
                </a:solidFill>
                <a:cs typeface="+mn-ea"/>
                <a:sym typeface="+mn-lt"/>
              </a:endParaRPr>
            </a:p>
          </p:txBody>
        </p:sp>
      </p:grpSp>
      <p:sp>
        <p:nvSpPr>
          <p:cNvPr id="35" name="矩形 34"/>
          <p:cNvSpPr/>
          <p:nvPr/>
        </p:nvSpPr>
        <p:spPr>
          <a:xfrm>
            <a:off x="9839376" y="1625368"/>
            <a:ext cx="1227655" cy="458908"/>
          </a:xfrm>
          <a:prstGeom prst="rect">
            <a:avLst/>
          </a:prstGeom>
        </p:spPr>
        <p:txBody>
          <a:bodyPr wrap="square">
            <a:spAutoFit/>
          </a:bodyPr>
          <a:lstStyle/>
          <a:p>
            <a:pPr lvl="0" algn="l">
              <a:lnSpc>
                <a:spcPct val="150000"/>
              </a:lnSpc>
              <a:defRPr/>
            </a:pPr>
            <a:r>
              <a:rPr lang="en-US" altLang="zh-CN" b="1" dirty="0">
                <a:solidFill>
                  <a:schemeClr val="bg1"/>
                </a:solidFill>
                <a:cs typeface="+mn-ea"/>
                <a:sym typeface="+mn-lt"/>
              </a:rPr>
              <a:t>1935 </a:t>
            </a:r>
          </a:p>
        </p:txBody>
      </p:sp>
      <p:sp>
        <p:nvSpPr>
          <p:cNvPr id="36" name="内容占位符 2"/>
          <p:cNvSpPr txBox="1"/>
          <p:nvPr/>
        </p:nvSpPr>
        <p:spPr>
          <a:xfrm>
            <a:off x="9253183" y="2150184"/>
            <a:ext cx="2060812" cy="3786592"/>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pPr>
            <a:r>
              <a:rPr lang="zh-CN" altLang="zh-CN" sz="1600" dirty="0"/>
              <a:t>四渡赤水，南渡乌江，佯攻贵阳，威逼昆明，巧渡金沙江，摆脱了数十万敌军的围追堵截。随后顺利通过四川凉山彝族地区，强渡大渡河，飞夺泸定桥，继续北上。中央红军翻越终年积雪的夹金山，与红四方面军在四川懋功会师。</a:t>
            </a:r>
            <a:endParaRPr lang="zh-CN" altLang="en-US" sz="1600" dirty="0">
              <a:latin typeface="字魂36号-正文宋楷" panose="02000000000000000000" charset="-122"/>
              <a:ea typeface="字魂36号-正文宋楷" panose="02000000000000000000" charset="-122"/>
              <a:sym typeface="字魂36号-正文宋楷" panose="02000000000000000000" charset="-122"/>
            </a:endParaRPr>
          </a:p>
        </p:txBody>
      </p:sp>
      <p:sp>
        <p:nvSpPr>
          <p:cNvPr id="37" name="ïšḻídè"/>
          <p:cNvSpPr/>
          <p:nvPr/>
        </p:nvSpPr>
        <p:spPr bwMode="auto">
          <a:xfrm rot="2418211">
            <a:off x="6578327" y="1283930"/>
            <a:ext cx="837628" cy="1388403"/>
          </a:xfrm>
          <a:custGeom>
            <a:avLst/>
            <a:gdLst>
              <a:gd name="T0" fmla="*/ 3880 w 4987"/>
              <a:gd name="T1" fmla="*/ 336 h 5478"/>
              <a:gd name="T2" fmla="*/ 2772 w 4987"/>
              <a:gd name="T3" fmla="*/ 0 h 5478"/>
              <a:gd name="T4" fmla="*/ 2946 w 4987"/>
              <a:gd name="T5" fmla="*/ 748 h 5478"/>
              <a:gd name="T6" fmla="*/ 742 w 4987"/>
              <a:gd name="T7" fmla="*/ 2455 h 5478"/>
              <a:gd name="T8" fmla="*/ 243 w 4987"/>
              <a:gd name="T9" fmla="*/ 5478 h 5478"/>
              <a:gd name="T10" fmla="*/ 969 w 4987"/>
              <a:gd name="T11" fmla="*/ 5309 h 5478"/>
              <a:gd name="T12" fmla="*/ 3116 w 4987"/>
              <a:gd name="T13" fmla="*/ 1477 h 5478"/>
              <a:gd name="T14" fmla="*/ 3297 w 4987"/>
              <a:gd name="T15" fmla="*/ 2255 h 5478"/>
              <a:gd name="T16" fmla="*/ 4142 w 4987"/>
              <a:gd name="T17" fmla="*/ 1463 h 5478"/>
              <a:gd name="T18" fmla="*/ 4987 w 4987"/>
              <a:gd name="T19" fmla="*/ 672 h 5478"/>
              <a:gd name="T20" fmla="*/ 3880 w 4987"/>
              <a:gd name="T21" fmla="*/ 336 h 5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87" h="5478">
                <a:moveTo>
                  <a:pt x="3880" y="336"/>
                </a:moveTo>
                <a:lnTo>
                  <a:pt x="2772" y="0"/>
                </a:lnTo>
                <a:lnTo>
                  <a:pt x="2946" y="748"/>
                </a:lnTo>
                <a:cubicBezTo>
                  <a:pt x="2030" y="1033"/>
                  <a:pt x="1255" y="1631"/>
                  <a:pt x="742" y="2455"/>
                </a:cubicBezTo>
                <a:cubicBezTo>
                  <a:pt x="177" y="3363"/>
                  <a:pt x="0" y="4437"/>
                  <a:pt x="243" y="5478"/>
                </a:cubicBezTo>
                <a:lnTo>
                  <a:pt x="969" y="5309"/>
                </a:lnTo>
                <a:cubicBezTo>
                  <a:pt x="584" y="3657"/>
                  <a:pt x="1536" y="2000"/>
                  <a:pt x="3116" y="1477"/>
                </a:cubicBezTo>
                <a:lnTo>
                  <a:pt x="3297" y="2255"/>
                </a:lnTo>
                <a:lnTo>
                  <a:pt x="4142" y="1463"/>
                </a:lnTo>
                <a:lnTo>
                  <a:pt x="4987" y="672"/>
                </a:lnTo>
                <a:lnTo>
                  <a:pt x="3880" y="336"/>
                </a:lnTo>
                <a:close/>
              </a:path>
            </a:pathLst>
          </a:custGeom>
          <a:solidFill>
            <a:srgbClr val="B7020B"/>
          </a:solidFill>
          <a:ln>
            <a:noFill/>
          </a:ln>
        </p:spPr>
        <p:txBody>
          <a:bodyPr/>
          <a:lstStyle/>
          <a:p>
            <a:endParaRPr lang="zh-CN" altLang="en-US">
              <a:cs typeface="+mn-ea"/>
              <a:sym typeface="+mn-lt"/>
            </a:endParaRPr>
          </a:p>
        </p:txBody>
      </p:sp>
      <p:sp>
        <p:nvSpPr>
          <p:cNvPr id="38"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信仰坚如铁 </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中国共产党建立自己的武装政权</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extLst>
              <a:ext uri="{FF2B5EF4-FFF2-40B4-BE49-F238E27FC236}">
                <a16:creationId xmlns:a16="http://schemas.microsoft.com/office/drawing/2014/main" id="{2C787504-0754-1249-9BB6-74FD322E3B10}"/>
              </a:ext>
            </a:extLst>
          </p:cNvPr>
          <p:cNvSpPr/>
          <p:nvPr/>
        </p:nvSpPr>
        <p:spPr>
          <a:xfrm>
            <a:off x="250723" y="988142"/>
            <a:ext cx="7270953" cy="2684206"/>
          </a:xfrm>
          <a:prstGeom prst="roundRect">
            <a:avLst>
              <a:gd name="adj" fmla="val 71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6" name="图片 27"/>
          <p:cNvPicPr>
            <a:picLocks noChangeAspect="1" noChangeArrowheads="1"/>
          </p:cNvPicPr>
          <p:nvPr/>
        </p:nvPicPr>
        <p:blipFill>
          <a:blip r:embed="rId2" cstate="print"/>
          <a:srcRect/>
          <a:stretch>
            <a:fillRect/>
          </a:stretch>
        </p:blipFill>
        <p:spPr bwMode="auto">
          <a:xfrm>
            <a:off x="57150" y="83672"/>
            <a:ext cx="625332" cy="648321"/>
          </a:xfrm>
          <a:prstGeom prst="rect">
            <a:avLst/>
          </a:prstGeom>
          <a:noFill/>
          <a:ln w="9525">
            <a:noFill/>
            <a:miter lim="800000"/>
            <a:headEnd/>
            <a:tailEnd/>
          </a:ln>
        </p:spPr>
      </p:pic>
      <p:cxnSp>
        <p:nvCxnSpPr>
          <p:cNvPr id="7" name="直接连接符 6"/>
          <p:cNvCxnSpPr>
            <a:cxnSpLocks/>
          </p:cNvCxnSpPr>
          <p:nvPr/>
        </p:nvCxnSpPr>
        <p:spPr bwMode="auto">
          <a:xfrm flipV="1">
            <a:off x="0" y="791570"/>
            <a:ext cx="12192000" cy="18055"/>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57198" y="1194619"/>
            <a:ext cx="6902245" cy="2064773"/>
            <a:chOff x="961760" y="2251596"/>
            <a:chExt cx="6012246" cy="2429586"/>
          </a:xfrm>
        </p:grpSpPr>
        <p:grpSp>
          <p:nvGrpSpPr>
            <p:cNvPr id="2" name="ïṣḷîdé"/>
            <p:cNvGrpSpPr/>
            <p:nvPr/>
          </p:nvGrpSpPr>
          <p:grpSpPr>
            <a:xfrm>
              <a:off x="961760" y="2373916"/>
              <a:ext cx="6012246" cy="2307266"/>
              <a:chOff x="669924" y="3871346"/>
              <a:chExt cx="2560714" cy="2810708"/>
            </a:xfrm>
          </p:grpSpPr>
          <p:sp>
            <p:nvSpPr>
              <p:cNvPr id="5" name="íśļíďê"/>
              <p:cNvSpPr/>
              <p:nvPr/>
            </p:nvSpPr>
            <p:spPr bwMode="auto">
              <a:xfrm>
                <a:off x="669924" y="4238740"/>
                <a:ext cx="2560714" cy="2443314"/>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wrap="square" rtlCol="0" anchor="t"/>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8" name="í$ḻîḑé"/>
              <p:cNvSpPr/>
              <p:nvPr/>
            </p:nvSpPr>
            <p:spPr bwMode="auto">
              <a:xfrm>
                <a:off x="861148" y="3871346"/>
                <a:ext cx="2115521" cy="695837"/>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z="1600" b="1" dirty="0">
                  <a:solidFill>
                    <a:schemeClr val="bg1"/>
                  </a:solidFill>
                  <a:cs typeface="+mn-ea"/>
                  <a:sym typeface="+mn-lt"/>
                </a:endParaRPr>
              </a:p>
            </p:txBody>
          </p:sp>
        </p:grpSp>
        <p:sp>
          <p:nvSpPr>
            <p:cNvPr id="18" name="矩形 17"/>
            <p:cNvSpPr/>
            <p:nvPr/>
          </p:nvSpPr>
          <p:spPr>
            <a:xfrm>
              <a:off x="3128454" y="2251596"/>
              <a:ext cx="2242296" cy="777794"/>
            </a:xfrm>
            <a:prstGeom prst="rect">
              <a:avLst/>
            </a:prstGeom>
          </p:spPr>
          <p:txBody>
            <a:bodyPr wrap="square">
              <a:spAutoFit/>
            </a:bodyPr>
            <a:lstStyle/>
            <a:p>
              <a:pPr lvl="0" algn="l">
                <a:lnSpc>
                  <a:spcPct val="150000"/>
                </a:lnSpc>
                <a:defRPr/>
              </a:pPr>
              <a:r>
                <a:rPr lang="zh-CN" altLang="en-US" sz="2400" b="1" dirty="0">
                  <a:solidFill>
                    <a:schemeClr val="bg1"/>
                  </a:solidFill>
                  <a:latin typeface="黑体" pitchFamily="49" charset="-122"/>
                  <a:ea typeface="黑体" pitchFamily="49" charset="-122"/>
                  <a:cs typeface="+mn-ea"/>
                  <a:sym typeface="+mn-lt"/>
                </a:rPr>
                <a:t>九一八事变</a:t>
              </a:r>
              <a:endParaRPr lang="en-US" altLang="zh-CN" sz="2400" b="1" dirty="0">
                <a:solidFill>
                  <a:schemeClr val="bg1"/>
                </a:solidFill>
                <a:latin typeface="黑体" pitchFamily="49" charset="-122"/>
                <a:ea typeface="黑体" pitchFamily="49" charset="-122"/>
                <a:cs typeface="+mn-ea"/>
                <a:sym typeface="+mn-lt"/>
              </a:endParaRPr>
            </a:p>
          </p:txBody>
        </p:sp>
      </p:grpSp>
      <p:sp>
        <p:nvSpPr>
          <p:cNvPr id="25" name="内容占位符 2"/>
          <p:cNvSpPr txBox="1"/>
          <p:nvPr/>
        </p:nvSpPr>
        <p:spPr>
          <a:xfrm>
            <a:off x="516194" y="1822130"/>
            <a:ext cx="6710515" cy="1960547"/>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00000"/>
              </a:lnSpc>
              <a:buNone/>
            </a:pPr>
            <a:r>
              <a:rPr lang="en-US" altLang="zh-CN" sz="2000" dirty="0"/>
              <a:t>1931</a:t>
            </a:r>
            <a:r>
              <a:rPr lang="zh-CN" altLang="zh-CN" sz="2000" dirty="0"/>
              <a:t>年</a:t>
            </a:r>
            <a:r>
              <a:rPr lang="en-US" altLang="zh-CN" sz="2000" dirty="0"/>
              <a:t>9</a:t>
            </a:r>
            <a:r>
              <a:rPr lang="zh-CN" altLang="zh-CN" sz="2000" dirty="0"/>
              <a:t>月</a:t>
            </a:r>
            <a:r>
              <a:rPr lang="en-US" altLang="zh-CN" sz="2000" dirty="0"/>
              <a:t>18</a:t>
            </a:r>
            <a:r>
              <a:rPr lang="zh-CN" altLang="zh-CN" sz="2000" dirty="0"/>
              <a:t>日，日本帝国主义制造九一八事变，开始大举侵占中国东北。九一八事变后，中国人民奋起抵抗，成为中国人民抗日战争的起点，同时揭开了世界反法西斯战争的序幕。</a:t>
            </a:r>
          </a:p>
        </p:txBody>
      </p:sp>
      <p:pic>
        <p:nvPicPr>
          <p:cNvPr id="39" name="图片 38" descr="1474168523397.jpg">
            <a:hlinkClick r:id="rId3" action="ppaction://hlinkfile"/>
          </p:cNvPr>
          <p:cNvPicPr>
            <a:picLocks noChangeAspect="1"/>
          </p:cNvPicPr>
          <p:nvPr/>
        </p:nvPicPr>
        <p:blipFill>
          <a:blip r:embed="rId4" cstate="print"/>
          <a:stretch>
            <a:fillRect/>
          </a:stretch>
        </p:blipFill>
        <p:spPr>
          <a:xfrm>
            <a:off x="7903816" y="1002891"/>
            <a:ext cx="4020616" cy="2448232"/>
          </a:xfrm>
          <a:prstGeom prst="rect">
            <a:avLst/>
          </a:prstGeom>
        </p:spPr>
      </p:pic>
      <p:sp>
        <p:nvSpPr>
          <p:cNvPr id="13" name="圆角矩形 12">
            <a:extLst>
              <a:ext uri="{FF2B5EF4-FFF2-40B4-BE49-F238E27FC236}">
                <a16:creationId xmlns:a16="http://schemas.microsoft.com/office/drawing/2014/main" id="{2C787504-0754-1249-9BB6-74FD322E3B10}"/>
              </a:ext>
            </a:extLst>
          </p:cNvPr>
          <p:cNvSpPr/>
          <p:nvPr/>
        </p:nvSpPr>
        <p:spPr>
          <a:xfrm>
            <a:off x="4782880" y="3811028"/>
            <a:ext cx="7110484" cy="2855244"/>
          </a:xfrm>
          <a:prstGeom prst="roundRect">
            <a:avLst>
              <a:gd name="adj" fmla="val 71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grpSp>
        <p:nvGrpSpPr>
          <p:cNvPr id="14" name="ïṣḷîdé"/>
          <p:cNvGrpSpPr/>
          <p:nvPr/>
        </p:nvGrpSpPr>
        <p:grpSpPr>
          <a:xfrm>
            <a:off x="5048605" y="4083985"/>
            <a:ext cx="6680986" cy="2324760"/>
            <a:chOff x="669924" y="4021943"/>
            <a:chExt cx="2560714" cy="2660104"/>
          </a:xfrm>
        </p:grpSpPr>
        <p:sp>
          <p:nvSpPr>
            <p:cNvPr id="15" name="íśļíďê"/>
            <p:cNvSpPr/>
            <p:nvPr/>
          </p:nvSpPr>
          <p:spPr bwMode="auto">
            <a:xfrm>
              <a:off x="669924" y="4238736"/>
              <a:ext cx="2560714" cy="2443311"/>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wrap="square" rtlCol="0" anchor="t"/>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16" name="í$ḻîḑé"/>
            <p:cNvSpPr/>
            <p:nvPr/>
          </p:nvSpPr>
          <p:spPr bwMode="auto">
            <a:xfrm>
              <a:off x="861148" y="4021943"/>
              <a:ext cx="2115521" cy="545237"/>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z="1600" b="1" dirty="0">
                <a:solidFill>
                  <a:schemeClr val="bg1"/>
                </a:solidFill>
                <a:cs typeface="+mn-ea"/>
                <a:sym typeface="+mn-lt"/>
              </a:endParaRPr>
            </a:p>
          </p:txBody>
        </p:sp>
      </p:grpSp>
      <p:sp>
        <p:nvSpPr>
          <p:cNvPr id="17" name="矩形 16"/>
          <p:cNvSpPr/>
          <p:nvPr/>
        </p:nvSpPr>
        <p:spPr>
          <a:xfrm>
            <a:off x="7401829" y="3992023"/>
            <a:ext cx="2242296" cy="646331"/>
          </a:xfrm>
          <a:prstGeom prst="rect">
            <a:avLst/>
          </a:prstGeom>
        </p:spPr>
        <p:txBody>
          <a:bodyPr wrap="square">
            <a:spAutoFit/>
          </a:bodyPr>
          <a:lstStyle/>
          <a:p>
            <a:pPr lvl="0">
              <a:lnSpc>
                <a:spcPct val="150000"/>
              </a:lnSpc>
              <a:defRPr/>
            </a:pPr>
            <a:r>
              <a:rPr lang="zh-CN" altLang="zh-CN" sz="2400" b="1" dirty="0">
                <a:solidFill>
                  <a:schemeClr val="bg1"/>
                </a:solidFill>
                <a:latin typeface="黑体" pitchFamily="49" charset="-122"/>
                <a:ea typeface="黑体" pitchFamily="49" charset="-122"/>
              </a:rPr>
              <a:t>一二•九运动</a:t>
            </a:r>
            <a:endParaRPr lang="en-US" altLang="zh-CN" sz="2400" b="1" dirty="0">
              <a:solidFill>
                <a:schemeClr val="bg1"/>
              </a:solidFill>
              <a:latin typeface="黑体" pitchFamily="49" charset="-122"/>
              <a:ea typeface="黑体" pitchFamily="49" charset="-122"/>
              <a:cs typeface="+mn-ea"/>
              <a:sym typeface="+mn-lt"/>
            </a:endParaRPr>
          </a:p>
        </p:txBody>
      </p:sp>
      <p:sp>
        <p:nvSpPr>
          <p:cNvPr id="19" name="内容占位符 2"/>
          <p:cNvSpPr txBox="1"/>
          <p:nvPr/>
        </p:nvSpPr>
        <p:spPr>
          <a:xfrm>
            <a:off x="5179647" y="4647439"/>
            <a:ext cx="6537395" cy="1487890"/>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None/>
            </a:pPr>
            <a:r>
              <a:rPr lang="en-US" altLang="zh-CN" sz="2000" dirty="0"/>
              <a:t>      1935</a:t>
            </a:r>
            <a:r>
              <a:rPr lang="zh-CN" altLang="zh-CN" sz="2000" dirty="0"/>
              <a:t>年</a:t>
            </a:r>
            <a:r>
              <a:rPr lang="en-US" altLang="zh-CN" sz="2000" dirty="0"/>
              <a:t>12</a:t>
            </a:r>
            <a:r>
              <a:rPr lang="zh-CN" altLang="zh-CN" sz="2000" dirty="0"/>
              <a:t>月</a:t>
            </a:r>
            <a:r>
              <a:rPr lang="en-US" altLang="zh-CN" sz="2000" dirty="0"/>
              <a:t>9</a:t>
            </a:r>
            <a:r>
              <a:rPr lang="zh-CN" altLang="zh-CN" sz="2000" dirty="0"/>
              <a:t>日，由于日本加紧侵略华北，中国共产党领导北平学生掀起声势浩大的抗日救亡运动（一二•九运动），并迅速波及全国，形成抗日救国的新高潮。</a:t>
            </a:r>
          </a:p>
          <a:p>
            <a:pPr>
              <a:buNone/>
            </a:pPr>
            <a:endParaRPr lang="zh-CN" altLang="zh-CN" sz="2000" dirty="0"/>
          </a:p>
        </p:txBody>
      </p:sp>
      <p:pic>
        <p:nvPicPr>
          <p:cNvPr id="20" name="图片 19" descr="u=1044143196,2385193001&amp;fm=26&amp;gp=0.jpg"/>
          <p:cNvPicPr>
            <a:picLocks noChangeAspect="1"/>
          </p:cNvPicPr>
          <p:nvPr/>
        </p:nvPicPr>
        <p:blipFill>
          <a:blip r:embed="rId5" cstate="print"/>
          <a:stretch>
            <a:fillRect/>
          </a:stretch>
        </p:blipFill>
        <p:spPr>
          <a:xfrm>
            <a:off x="280132" y="3864078"/>
            <a:ext cx="4277120" cy="2654476"/>
          </a:xfrm>
          <a:prstGeom prst="rect">
            <a:avLst/>
          </a:prstGeom>
          <a:ln>
            <a:solidFill>
              <a:schemeClr val="bg1"/>
            </a:solidFill>
          </a:ln>
        </p:spPr>
      </p:pic>
      <p:sp>
        <p:nvSpPr>
          <p:cNvPr id="21"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信仰坚如铁 </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 抗日战争</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a:extLst>
              <a:ext uri="{FF2B5EF4-FFF2-40B4-BE49-F238E27FC236}">
                <a16:creationId xmlns:a16="http://schemas.microsoft.com/office/drawing/2014/main" id="{2C787504-0754-1249-9BB6-74FD322E3B10}"/>
              </a:ext>
            </a:extLst>
          </p:cNvPr>
          <p:cNvSpPr/>
          <p:nvPr/>
        </p:nvSpPr>
        <p:spPr>
          <a:xfrm>
            <a:off x="867040" y="1692320"/>
            <a:ext cx="6243445" cy="3657600"/>
          </a:xfrm>
          <a:prstGeom prst="roundRect">
            <a:avLst>
              <a:gd name="adj" fmla="val 71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6" name="图片 27"/>
          <p:cNvPicPr>
            <a:picLocks noChangeAspect="1" noChangeArrowheads="1"/>
          </p:cNvPicPr>
          <p:nvPr/>
        </p:nvPicPr>
        <p:blipFill>
          <a:blip r:embed="rId2" cstate="print"/>
          <a:srcRect/>
          <a:stretch>
            <a:fillRect/>
          </a:stretch>
        </p:blipFill>
        <p:spPr bwMode="auto">
          <a:xfrm>
            <a:off x="57150" y="83672"/>
            <a:ext cx="625332" cy="648321"/>
          </a:xfrm>
          <a:prstGeom prst="rect">
            <a:avLst/>
          </a:prstGeom>
          <a:noFill/>
          <a:ln w="9525">
            <a:noFill/>
            <a:miter lim="800000"/>
            <a:headEnd/>
            <a:tailEnd/>
          </a:ln>
        </p:spPr>
      </p:pic>
      <p:cxnSp>
        <p:nvCxnSpPr>
          <p:cNvPr id="7" name="直接连接符 6"/>
          <p:cNvCxnSpPr>
            <a:cxnSpLocks/>
          </p:cNvCxnSpPr>
          <p:nvPr/>
        </p:nvCxnSpPr>
        <p:spPr bwMode="auto">
          <a:xfrm flipV="1">
            <a:off x="0" y="791570"/>
            <a:ext cx="12192000" cy="18055"/>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2" name="ïṣḷîdé"/>
          <p:cNvGrpSpPr/>
          <p:nvPr/>
        </p:nvGrpSpPr>
        <p:grpSpPr>
          <a:xfrm>
            <a:off x="1125533" y="2060826"/>
            <a:ext cx="5834825" cy="2702256"/>
            <a:chOff x="669924" y="4021946"/>
            <a:chExt cx="2560714" cy="2660108"/>
          </a:xfrm>
        </p:grpSpPr>
        <p:sp>
          <p:nvSpPr>
            <p:cNvPr id="5" name="íśļíďê"/>
            <p:cNvSpPr/>
            <p:nvPr/>
          </p:nvSpPr>
          <p:spPr bwMode="auto">
            <a:xfrm>
              <a:off x="669924" y="4238740"/>
              <a:ext cx="2560714" cy="2443314"/>
            </a:xfrm>
            <a:prstGeom prst="rect">
              <a:avLst/>
            </a:prstGeom>
            <a:noFill/>
            <a:ln w="3175">
              <a:solidFill>
                <a:srgbClr val="B7020B"/>
              </a:solidFill>
            </a:ln>
          </p:spPr>
          <p:style>
            <a:lnRef idx="2">
              <a:schemeClr val="dk1"/>
            </a:lnRef>
            <a:fillRef idx="1">
              <a:schemeClr val="lt1"/>
            </a:fillRef>
            <a:effectRef idx="0">
              <a:schemeClr val="dk1"/>
            </a:effectRef>
            <a:fontRef idx="minor">
              <a:schemeClr val="dk1"/>
            </a:fontRef>
          </p:style>
          <p:txBody>
            <a:bodyPr wrap="square" rtlCol="0" anchor="t"/>
            <a:lstStyle/>
            <a:p>
              <a:pPr marL="144145" indent="-144145">
                <a:lnSpc>
                  <a:spcPct val="150000"/>
                </a:lnSpc>
                <a:spcBef>
                  <a:spcPct val="0"/>
                </a:spcBef>
                <a:buFont typeface="Arial" panose="020B0604020202020204" pitchFamily="34" charset="0"/>
                <a:buChar char="•"/>
              </a:pPr>
              <a:endParaRPr lang="en-US" altLang="zh-CN" sz="1400" dirty="0">
                <a:cs typeface="+mn-ea"/>
                <a:sym typeface="+mn-lt"/>
              </a:endParaRPr>
            </a:p>
          </p:txBody>
        </p:sp>
        <p:sp>
          <p:nvSpPr>
            <p:cNvPr id="8" name="í$ḻîḑé"/>
            <p:cNvSpPr/>
            <p:nvPr/>
          </p:nvSpPr>
          <p:spPr bwMode="auto">
            <a:xfrm>
              <a:off x="861148" y="4021946"/>
              <a:ext cx="2115521" cy="545238"/>
            </a:xfrm>
            <a:prstGeom prst="roundRect">
              <a:avLst>
                <a:gd name="adj" fmla="val 50000"/>
              </a:avLst>
            </a:prstGeom>
            <a:solidFill>
              <a:srgbClr val="B7020B"/>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z="1600" b="1" dirty="0">
                <a:solidFill>
                  <a:schemeClr val="bg1"/>
                </a:solidFill>
                <a:cs typeface="+mn-ea"/>
                <a:sym typeface="+mn-lt"/>
              </a:endParaRPr>
            </a:p>
          </p:txBody>
        </p:sp>
      </p:grpSp>
      <p:sp>
        <p:nvSpPr>
          <p:cNvPr id="18" name="矩形 17"/>
          <p:cNvSpPr/>
          <p:nvPr/>
        </p:nvSpPr>
        <p:spPr>
          <a:xfrm>
            <a:off x="3343206" y="2016973"/>
            <a:ext cx="2242296" cy="507831"/>
          </a:xfrm>
          <a:prstGeom prst="rect">
            <a:avLst/>
          </a:prstGeom>
        </p:spPr>
        <p:txBody>
          <a:bodyPr wrap="square">
            <a:spAutoFit/>
          </a:bodyPr>
          <a:lstStyle/>
          <a:p>
            <a:pPr lvl="0" algn="l">
              <a:lnSpc>
                <a:spcPct val="150000"/>
              </a:lnSpc>
              <a:defRPr/>
            </a:pPr>
            <a:r>
              <a:rPr lang="zh-CN" altLang="en-US" b="1" dirty="0">
                <a:solidFill>
                  <a:schemeClr val="bg1"/>
                </a:solidFill>
                <a:cs typeface="+mn-ea"/>
                <a:sym typeface="+mn-lt"/>
              </a:rPr>
              <a:t>七七</a:t>
            </a:r>
            <a:r>
              <a:rPr lang="zh-CN" altLang="en-US" b="1" dirty="0">
                <a:solidFill>
                  <a:schemeClr val="bg1"/>
                </a:solidFill>
                <a:cs typeface="+mn-ea"/>
                <a:sym typeface="+mn-lt"/>
                <a:hlinkClick r:id="rId3" action="ppaction://hlinkfile"/>
              </a:rPr>
              <a:t>事</a:t>
            </a:r>
            <a:r>
              <a:rPr lang="zh-CN" altLang="en-US" b="1" dirty="0">
                <a:solidFill>
                  <a:schemeClr val="bg1"/>
                </a:solidFill>
                <a:cs typeface="+mn-ea"/>
                <a:sym typeface="+mn-lt"/>
              </a:rPr>
              <a:t>变</a:t>
            </a:r>
            <a:endParaRPr lang="en-US" altLang="zh-CN" b="1" dirty="0">
              <a:solidFill>
                <a:schemeClr val="bg1"/>
              </a:solidFill>
              <a:cs typeface="+mn-ea"/>
              <a:sym typeface="+mn-lt"/>
            </a:endParaRPr>
          </a:p>
        </p:txBody>
      </p:sp>
      <p:sp>
        <p:nvSpPr>
          <p:cNvPr id="25" name="内容占位符 2"/>
          <p:cNvSpPr txBox="1"/>
          <p:nvPr/>
        </p:nvSpPr>
        <p:spPr>
          <a:xfrm>
            <a:off x="1241828" y="2757015"/>
            <a:ext cx="5582053" cy="1960547"/>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dirty="0"/>
              <a:t>   1937</a:t>
            </a:r>
            <a:r>
              <a:rPr lang="zh-CN" altLang="zh-CN" sz="2000" dirty="0"/>
              <a:t>年</a:t>
            </a:r>
            <a:r>
              <a:rPr lang="en-US" altLang="zh-CN" sz="2000" dirty="0"/>
              <a:t>7</a:t>
            </a:r>
            <a:r>
              <a:rPr lang="zh-CN" altLang="zh-CN" sz="2000" dirty="0"/>
              <a:t>月</a:t>
            </a:r>
            <a:r>
              <a:rPr lang="en-US" altLang="zh-CN" sz="2000" dirty="0"/>
              <a:t>7</a:t>
            </a:r>
            <a:r>
              <a:rPr lang="zh-CN" altLang="zh-CN" sz="2000" dirty="0"/>
              <a:t>日，日本侵略军发动卢沟桥事变（七七事变），当地中国驻军奋起抵抗。</a:t>
            </a:r>
          </a:p>
          <a:p>
            <a:pPr>
              <a:buNone/>
            </a:pPr>
            <a:r>
              <a:rPr lang="en-US" altLang="zh-CN" sz="2000" dirty="0"/>
              <a:t>   </a:t>
            </a:r>
            <a:r>
              <a:rPr lang="zh-CN" altLang="zh-CN" sz="2000" dirty="0"/>
              <a:t>卢沟桥事变标志着日本帝国主义发动了全面侵华战争，也标志着中国人民抗日战争的全面爆发，即全国抗战的开始。中国的全民族抗战在世界东方开辟了第一个大规模反法西斯战场。</a:t>
            </a:r>
          </a:p>
          <a:p>
            <a:pPr>
              <a:buNone/>
            </a:pPr>
            <a:endParaRPr lang="zh-CN" altLang="zh-CN" sz="2000" dirty="0"/>
          </a:p>
        </p:txBody>
      </p:sp>
      <p:pic>
        <p:nvPicPr>
          <p:cNvPr id="11" name="图片 10" descr="2019_07_08_475416247_thumb.png">
            <a:hlinkClick r:id="rId4" action="ppaction://hlinkfile"/>
          </p:cNvPr>
          <p:cNvPicPr>
            <a:picLocks noChangeAspect="1"/>
          </p:cNvPicPr>
          <p:nvPr/>
        </p:nvPicPr>
        <p:blipFill>
          <a:blip r:embed="rId5" cstate="print"/>
          <a:stretch>
            <a:fillRect/>
          </a:stretch>
        </p:blipFill>
        <p:spPr>
          <a:xfrm>
            <a:off x="7266297" y="1596788"/>
            <a:ext cx="4223982" cy="4223982"/>
          </a:xfrm>
          <a:prstGeom prst="rect">
            <a:avLst/>
          </a:prstGeom>
        </p:spPr>
      </p:pic>
      <p:sp>
        <p:nvSpPr>
          <p:cNvPr id="12" name="文本框 35"/>
          <p:cNvSpPr txBox="1">
            <a:spLocks noChangeArrowheads="1"/>
          </p:cNvSpPr>
          <p:nvPr/>
        </p:nvSpPr>
        <p:spPr bwMode="auto">
          <a:xfrm>
            <a:off x="953389" y="233364"/>
            <a:ext cx="10596033" cy="523220"/>
          </a:xfrm>
          <a:prstGeom prst="rect">
            <a:avLst/>
          </a:prstGeom>
          <a:noFill/>
          <a:ln w="9525">
            <a:noFill/>
            <a:miter lim="800000"/>
            <a:headEnd/>
            <a:tailEnd/>
          </a:ln>
        </p:spPr>
        <p:txBody>
          <a:bodyPr>
            <a:spAutoFit/>
          </a:bodyPr>
          <a:lstStyle/>
          <a:p>
            <a:r>
              <a:rPr lang="zh-CN" altLang="en-US" sz="2800" dirty="0">
                <a:solidFill>
                  <a:srgbClr val="FFFF00"/>
                </a:solidFill>
                <a:latin typeface="黑体" pitchFamily="49" charset="-122"/>
                <a:ea typeface="黑体" pitchFamily="49" charset="-122"/>
              </a:rPr>
              <a:t>信仰坚如铁 </a:t>
            </a:r>
            <a:r>
              <a:rPr lang="en-US" altLang="zh-CN" sz="2800" dirty="0">
                <a:solidFill>
                  <a:schemeClr val="bg1"/>
                </a:solidFill>
                <a:latin typeface="华文新魏" pitchFamily="2" charset="-122"/>
                <a:ea typeface="华文新魏" pitchFamily="2" charset="-122"/>
              </a:rPr>
              <a:t>——</a:t>
            </a:r>
            <a:r>
              <a:rPr lang="zh-CN" altLang="en-US" sz="2800" dirty="0">
                <a:solidFill>
                  <a:schemeClr val="bg1"/>
                </a:solidFill>
                <a:latin typeface="华文新魏" pitchFamily="2" charset="-122"/>
                <a:ea typeface="华文新魏" pitchFamily="2" charset="-122"/>
              </a:rPr>
              <a:t> 抗日战争</a:t>
            </a:r>
          </a:p>
        </p:txBody>
      </p:sp>
    </p:spTree>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TotalTime>
  <Words>3744</Words>
  <Application>Microsoft Office PowerPoint</Application>
  <PresentationFormat>宽屏</PresentationFormat>
  <Paragraphs>176</Paragraphs>
  <Slides>40</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40</vt:i4>
      </vt:variant>
    </vt:vector>
  </HeadingPairs>
  <TitlesOfParts>
    <vt:vector size="53" baseType="lpstr">
      <vt:lpstr>Adobe 黑体 Std R</vt:lpstr>
      <vt:lpstr>Adobe 宋体 Std L</vt:lpstr>
      <vt:lpstr>等线</vt:lpstr>
      <vt:lpstr>等线 Light</vt:lpstr>
      <vt:lpstr>黑体</vt:lpstr>
      <vt:lpstr>华文新魏</vt:lpstr>
      <vt:lpstr>楷体</vt:lpstr>
      <vt:lpstr>隶书</vt:lpstr>
      <vt:lpstr>三极拙楷简体</vt:lpstr>
      <vt:lpstr>思源黑体 CN Normal</vt:lpstr>
      <vt:lpstr>字魂36号-正文宋楷</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Huahua</dc:creator>
  <cp:lastModifiedBy>li xiaochun</cp:lastModifiedBy>
  <cp:revision>245</cp:revision>
  <dcterms:created xsi:type="dcterms:W3CDTF">2021-05-13T05:06:49Z</dcterms:created>
  <dcterms:modified xsi:type="dcterms:W3CDTF">2022-11-06T05:20:19Z</dcterms:modified>
</cp:coreProperties>
</file>