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heme/themeOverride1.xml" ContentType="application/vnd.openxmlformats-officedocument.themeOverride+xml"/>
  <Override PartName="/ppt/theme/themeOverride2.xml" ContentType="application/vnd.openxmlformats-officedocument.themeOverr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6.xml" ContentType="application/vnd.openxmlformats-officedocument.presentationml.notesSlide+xml"/>
  <Override PartName="/ppt/tags/tag65.xml" ContentType="application/vnd.openxmlformats-officedocument.presentationml.tags+xml"/>
  <Override PartName="/ppt/notesSlides/notesSlide7.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63"/>
  </p:notesMasterIdLst>
  <p:handoutMasterIdLst>
    <p:handoutMasterId r:id="rId64"/>
  </p:handoutMasterIdLst>
  <p:sldIdLst>
    <p:sldId id="457" r:id="rId2"/>
    <p:sldId id="479" r:id="rId3"/>
    <p:sldId id="480" r:id="rId4"/>
    <p:sldId id="481" r:id="rId5"/>
    <p:sldId id="677" r:id="rId6"/>
    <p:sldId id="459" r:id="rId7"/>
    <p:sldId id="460" r:id="rId8"/>
    <p:sldId id="492" r:id="rId9"/>
    <p:sldId id="487" r:id="rId10"/>
    <p:sldId id="626" r:id="rId11"/>
    <p:sldId id="488" r:id="rId12"/>
    <p:sldId id="491" r:id="rId13"/>
    <p:sldId id="678" r:id="rId14"/>
    <p:sldId id="495" r:id="rId15"/>
    <p:sldId id="538" r:id="rId16"/>
    <p:sldId id="496" r:id="rId17"/>
    <p:sldId id="497" r:id="rId18"/>
    <p:sldId id="498" r:id="rId19"/>
    <p:sldId id="499" r:id="rId20"/>
    <p:sldId id="672" r:id="rId21"/>
    <p:sldId id="673" r:id="rId22"/>
    <p:sldId id="674" r:id="rId23"/>
    <p:sldId id="675" r:id="rId24"/>
    <p:sldId id="676" r:id="rId25"/>
    <p:sldId id="679" r:id="rId26"/>
    <p:sldId id="501" r:id="rId27"/>
    <p:sldId id="502" r:id="rId28"/>
    <p:sldId id="503" r:id="rId29"/>
    <p:sldId id="504" r:id="rId30"/>
    <p:sldId id="505" r:id="rId31"/>
    <p:sldId id="506" r:id="rId32"/>
    <p:sldId id="507" r:id="rId33"/>
    <p:sldId id="461" r:id="rId34"/>
    <p:sldId id="508" r:id="rId35"/>
    <p:sldId id="509" r:id="rId36"/>
    <p:sldId id="510" r:id="rId37"/>
    <p:sldId id="511" r:id="rId38"/>
    <p:sldId id="512" r:id="rId39"/>
    <p:sldId id="671" r:id="rId40"/>
    <p:sldId id="514" r:id="rId41"/>
    <p:sldId id="513" r:id="rId42"/>
    <p:sldId id="515" r:id="rId43"/>
    <p:sldId id="516" r:id="rId44"/>
    <p:sldId id="517" r:id="rId45"/>
    <p:sldId id="518" r:id="rId46"/>
    <p:sldId id="520" r:id="rId47"/>
    <p:sldId id="521" r:id="rId48"/>
    <p:sldId id="522" r:id="rId49"/>
    <p:sldId id="670" r:id="rId50"/>
    <p:sldId id="524" r:id="rId51"/>
    <p:sldId id="528" r:id="rId52"/>
    <p:sldId id="529" r:id="rId53"/>
    <p:sldId id="530" r:id="rId54"/>
    <p:sldId id="531" r:id="rId55"/>
    <p:sldId id="532" r:id="rId56"/>
    <p:sldId id="533" r:id="rId57"/>
    <p:sldId id="535" r:id="rId58"/>
    <p:sldId id="534" r:id="rId59"/>
    <p:sldId id="536" r:id="rId60"/>
    <p:sldId id="537" r:id="rId61"/>
    <p:sldId id="464" r:id="rId6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AC00"/>
    <a:srgbClr val="C29200"/>
    <a:srgbClr val="7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75" d="100"/>
          <a:sy n="75" d="100"/>
        </p:scale>
        <p:origin x="-1914" y="-912"/>
      </p:cViewPr>
      <p:guideLst>
        <p:guide orient="horz" pos="2160"/>
        <p:guide pos="3945"/>
      </p:guideLst>
    </p:cSldViewPr>
  </p:slideViewPr>
  <p:notesTextViewPr>
    <p:cViewPr>
      <p:scale>
        <a:sx n="1" d="1"/>
        <a:sy n="1" d="1"/>
      </p:scale>
      <p:origin x="0" y="0"/>
    </p:cViewPr>
  </p:notesTextViewPr>
  <p:notesViewPr>
    <p:cSldViewPr snapToGrid="0">
      <p:cViewPr varScale="1">
        <p:scale>
          <a:sx n="84" d="100"/>
          <a:sy n="84" d="100"/>
        </p:scale>
        <p:origin x="2976"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2022/7/28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6675679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C806E4-71A0-451B-93E9-D8ABB4207D02}" type="datetimeFigureOut">
              <a:rPr lang="zh-CN" altLang="en-US" smtClean="0"/>
              <a:t>2022/7/28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570063-50A9-4153-9DF3-8D824CE57F11}" type="slidenum">
              <a:rPr lang="zh-CN" altLang="en-US" smtClean="0"/>
              <a:t>‹#›</a:t>
            </a:fld>
            <a:endParaRPr lang="zh-CN" altLang="en-US"/>
          </a:p>
        </p:txBody>
      </p:sp>
    </p:spTree>
    <p:extLst>
      <p:ext uri="{BB962C8B-B14F-4D97-AF65-F5344CB8AC3E}">
        <p14:creationId xmlns:p14="http://schemas.microsoft.com/office/powerpoint/2010/main" val="2151563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t>51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t>52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descr="8a267038b7368fae204fefe4d95972d4"/>
          <p:cNvPicPr>
            <a:picLocks noChangeAspect="1"/>
          </p:cNvPicPr>
          <p:nvPr userDrawn="1"/>
        </p:nvPicPr>
        <p:blipFill>
          <a:blip r:embed="rId2"/>
          <a:stretch>
            <a:fillRect/>
          </a:stretch>
        </p:blipFill>
        <p:spPr>
          <a:xfrm>
            <a:off x="0" y="0"/>
            <a:ext cx="12192000" cy="6870065"/>
          </a:xfrm>
          <a:prstGeom prst="rect">
            <a:avLst/>
          </a:prstGeom>
        </p:spPr>
      </p:pic>
      <p:pic>
        <p:nvPicPr>
          <p:cNvPr id="9" name="图片 8" descr="8a267038b7368fae204fefe4d95972d4"/>
          <p:cNvPicPr>
            <a:picLocks noChangeAspect="1"/>
          </p:cNvPicPr>
          <p:nvPr userDrawn="1"/>
        </p:nvPicPr>
        <p:blipFill>
          <a:blip r:embed="rId3"/>
          <a:stretch>
            <a:fillRect/>
          </a:stretch>
        </p:blipFill>
        <p:spPr>
          <a:xfrm>
            <a:off x="0" y="4833620"/>
            <a:ext cx="12184380" cy="2037080"/>
          </a:xfrm>
          <a:prstGeom prst="rect">
            <a:avLst/>
          </a:prstGeom>
        </p:spPr>
      </p:pic>
      <p:pic>
        <p:nvPicPr>
          <p:cNvPr id="10" name="图片 9" descr="8a267038b7368fae204fefe4d95972d4"/>
          <p:cNvPicPr>
            <a:picLocks noChangeAspect="1"/>
          </p:cNvPicPr>
          <p:nvPr userDrawn="1"/>
        </p:nvPicPr>
        <p:blipFill>
          <a:blip r:embed="rId4"/>
          <a:stretch>
            <a:fillRect/>
          </a:stretch>
        </p:blipFill>
        <p:spPr>
          <a:xfrm>
            <a:off x="0" y="0"/>
            <a:ext cx="5446395" cy="1957070"/>
          </a:xfrm>
          <a:prstGeom prst="rect">
            <a:avLst/>
          </a:prstGeom>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6" name="图片 5"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7" name="矩形 6"/>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9" name="圆角矩形 8"/>
          <p:cNvSpPr/>
          <p:nvPr userDrawn="1"/>
        </p:nvSpPr>
        <p:spPr>
          <a:xfrm>
            <a:off x="1154430" y="897890"/>
            <a:ext cx="11055350" cy="360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13" name="圆角矩形 12"/>
          <p:cNvSpPr/>
          <p:nvPr userDrawn="1"/>
        </p:nvSpPr>
        <p:spPr>
          <a:xfrm>
            <a:off x="459105" y="29972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526098" y="354965"/>
            <a:ext cx="563245" cy="547370"/>
          </a:xfrm>
          <a:prstGeom prst="rect">
            <a:avLst/>
          </a:prstGeom>
        </p:spPr>
      </p:pic>
      <p:pic>
        <p:nvPicPr>
          <p:cNvPr id="10" name="图片 9" descr="C:\Users\Administrator\Desktop\图片2.png图片2"/>
          <p:cNvPicPr>
            <a:picLocks noChangeAspect="1"/>
          </p:cNvPicPr>
          <p:nvPr userDrawn="1"/>
        </p:nvPicPr>
        <p:blipFill>
          <a:blip r:embed="rId4"/>
          <a:srcRect/>
          <a:stretch>
            <a:fillRect/>
          </a:stretch>
        </p:blipFill>
        <p:spPr>
          <a:xfrm>
            <a:off x="9496425" y="5937885"/>
            <a:ext cx="2689225" cy="933450"/>
          </a:xfrm>
          <a:prstGeom prst="rect">
            <a:avLst/>
          </a:prstGeom>
        </p:spPr>
      </p:pic>
      <p:sp>
        <p:nvSpPr>
          <p:cNvPr id="11" name="TextBox 21"/>
          <p:cNvSpPr txBox="1"/>
          <p:nvPr userDrawn="1"/>
        </p:nvSpPr>
        <p:spPr>
          <a:xfrm>
            <a:off x="1160145" y="338455"/>
            <a:ext cx="10376535" cy="537210"/>
          </a:xfrm>
          <a:prstGeom prst="rect">
            <a:avLst/>
          </a:prstGeom>
          <a:noFill/>
        </p:spPr>
        <p:txBody>
          <a:bodyPr wrap="square" rtlCol="0">
            <a:spAutoFit/>
          </a:bodyPr>
          <a:lstStyle/>
          <a:p>
            <a:r>
              <a:rPr kumimoji="1" lang="zh-CN" altLang="en-US" sz="29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（二）高质量服务新时代首都发展，做到勇挑重担、干事创业</a:t>
            </a:r>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7" name="矩形 6"/>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9" name="圆角矩形 8"/>
          <p:cNvSpPr/>
          <p:nvPr userDrawn="1"/>
        </p:nvSpPr>
        <p:spPr>
          <a:xfrm>
            <a:off x="1154430" y="897890"/>
            <a:ext cx="11055350" cy="360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13" name="圆角矩形 12"/>
          <p:cNvSpPr/>
          <p:nvPr userDrawn="1"/>
        </p:nvSpPr>
        <p:spPr>
          <a:xfrm>
            <a:off x="459105" y="29972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526098" y="354965"/>
            <a:ext cx="563245" cy="547370"/>
          </a:xfrm>
          <a:prstGeom prst="rect">
            <a:avLst/>
          </a:prstGeom>
        </p:spPr>
      </p:pic>
      <p:pic>
        <p:nvPicPr>
          <p:cNvPr id="10" name="图片 9" descr="C:\Users\Administrator\Desktop\图片2.png图片2"/>
          <p:cNvPicPr>
            <a:picLocks noChangeAspect="1"/>
          </p:cNvPicPr>
          <p:nvPr userDrawn="1"/>
        </p:nvPicPr>
        <p:blipFill>
          <a:blip r:embed="rId4"/>
          <a:srcRect/>
          <a:stretch>
            <a:fillRect/>
          </a:stretch>
        </p:blipFill>
        <p:spPr>
          <a:xfrm>
            <a:off x="9496425" y="5937885"/>
            <a:ext cx="2689225" cy="933450"/>
          </a:xfrm>
          <a:prstGeom prst="rect">
            <a:avLst/>
          </a:prstGeom>
        </p:spPr>
      </p:pic>
      <p:sp>
        <p:nvSpPr>
          <p:cNvPr id="11" name="TextBox 21"/>
          <p:cNvSpPr txBox="1"/>
          <p:nvPr userDrawn="1"/>
        </p:nvSpPr>
        <p:spPr>
          <a:xfrm>
            <a:off x="1160145" y="338455"/>
            <a:ext cx="10376535" cy="537210"/>
          </a:xfrm>
          <a:prstGeom prst="rect">
            <a:avLst/>
          </a:prstGeom>
          <a:noFill/>
        </p:spPr>
        <p:txBody>
          <a:bodyPr wrap="square" rtlCol="0">
            <a:spAutoFit/>
          </a:bodyPr>
          <a:lstStyle/>
          <a:p>
            <a:r>
              <a:rPr kumimoji="1" lang="zh-CN" altLang="en-US" sz="29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（三）始终站稳人民立场，做到践行宗旨、服务人民</a:t>
            </a:r>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6" name="图片 5"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7" name="矩形 6"/>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9" name="圆角矩形 8"/>
          <p:cNvSpPr/>
          <p:nvPr userDrawn="1"/>
        </p:nvSpPr>
        <p:spPr>
          <a:xfrm>
            <a:off x="1154430" y="897890"/>
            <a:ext cx="11055350" cy="360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13" name="圆角矩形 12"/>
          <p:cNvSpPr/>
          <p:nvPr userDrawn="1"/>
        </p:nvSpPr>
        <p:spPr>
          <a:xfrm>
            <a:off x="459105" y="29972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526098" y="354965"/>
            <a:ext cx="563245" cy="547370"/>
          </a:xfrm>
          <a:prstGeom prst="rect">
            <a:avLst/>
          </a:prstGeom>
        </p:spPr>
      </p:pic>
      <p:pic>
        <p:nvPicPr>
          <p:cNvPr id="10" name="图片 9" descr="C:\Users\Administrator\Desktop\图片2.png图片2"/>
          <p:cNvPicPr>
            <a:picLocks noChangeAspect="1"/>
          </p:cNvPicPr>
          <p:nvPr userDrawn="1"/>
        </p:nvPicPr>
        <p:blipFill>
          <a:blip r:embed="rId4"/>
          <a:srcRect/>
          <a:stretch>
            <a:fillRect/>
          </a:stretch>
        </p:blipFill>
        <p:spPr>
          <a:xfrm>
            <a:off x="9496425" y="5937885"/>
            <a:ext cx="2689225" cy="933450"/>
          </a:xfrm>
          <a:prstGeom prst="rect">
            <a:avLst/>
          </a:prstGeom>
        </p:spPr>
      </p:pic>
      <p:sp>
        <p:nvSpPr>
          <p:cNvPr id="11" name="TextBox 21"/>
          <p:cNvSpPr txBox="1"/>
          <p:nvPr userDrawn="1"/>
        </p:nvSpPr>
        <p:spPr>
          <a:xfrm>
            <a:off x="1160145" y="338455"/>
            <a:ext cx="10376535" cy="537210"/>
          </a:xfrm>
          <a:prstGeom prst="rect">
            <a:avLst/>
          </a:prstGeom>
          <a:noFill/>
        </p:spPr>
        <p:txBody>
          <a:bodyPr wrap="square" rtlCol="0">
            <a:spAutoFit/>
          </a:bodyPr>
          <a:lstStyle/>
          <a:p>
            <a:r>
              <a:rPr kumimoji="1" lang="zh-CN" altLang="en-US" sz="29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（四）步调一致向前进，做到精诚团结、并肩奋斗</a:t>
            </a:r>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6" name="图片 5"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7" name="矩形 6"/>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9" name="圆角矩形 8"/>
          <p:cNvSpPr/>
          <p:nvPr userDrawn="1"/>
        </p:nvSpPr>
        <p:spPr>
          <a:xfrm>
            <a:off x="1154430" y="897890"/>
            <a:ext cx="11055350" cy="360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13" name="圆角矩形 12"/>
          <p:cNvSpPr/>
          <p:nvPr userDrawn="1"/>
        </p:nvSpPr>
        <p:spPr>
          <a:xfrm>
            <a:off x="459105" y="29972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526098" y="354965"/>
            <a:ext cx="563245" cy="547370"/>
          </a:xfrm>
          <a:prstGeom prst="rect">
            <a:avLst/>
          </a:prstGeom>
        </p:spPr>
      </p:pic>
      <p:pic>
        <p:nvPicPr>
          <p:cNvPr id="10" name="图片 9" descr="C:\Users\Administrator\Desktop\图片2.png图片2"/>
          <p:cNvPicPr>
            <a:picLocks noChangeAspect="1"/>
          </p:cNvPicPr>
          <p:nvPr userDrawn="1"/>
        </p:nvPicPr>
        <p:blipFill>
          <a:blip r:embed="rId4"/>
          <a:srcRect/>
          <a:stretch>
            <a:fillRect/>
          </a:stretch>
        </p:blipFill>
        <p:spPr>
          <a:xfrm>
            <a:off x="9496425" y="5937885"/>
            <a:ext cx="2689225" cy="933450"/>
          </a:xfrm>
          <a:prstGeom prst="rect">
            <a:avLst/>
          </a:prstGeom>
        </p:spPr>
      </p:pic>
      <p:sp>
        <p:nvSpPr>
          <p:cNvPr id="11" name="TextBox 21"/>
          <p:cNvSpPr txBox="1"/>
          <p:nvPr userDrawn="1"/>
        </p:nvSpPr>
        <p:spPr>
          <a:xfrm>
            <a:off x="1160145" y="338455"/>
            <a:ext cx="10376535" cy="537210"/>
          </a:xfrm>
          <a:prstGeom prst="rect">
            <a:avLst/>
          </a:prstGeom>
          <a:noFill/>
        </p:spPr>
        <p:txBody>
          <a:bodyPr wrap="square" rtlCol="0">
            <a:spAutoFit/>
          </a:bodyPr>
          <a:lstStyle/>
          <a:p>
            <a:r>
              <a:rPr kumimoji="1" lang="zh-CN" altLang="en-US" sz="29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（五）始终保持共产党人政治本色，做到廉洁自律、一心为公</a:t>
            </a:r>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pic>
        <p:nvPicPr>
          <p:cNvPr id="2" name="图片 1" descr="8a267038b7368fae204fefe4d95972d4"/>
          <p:cNvPicPr>
            <a:picLocks noChangeAspect="1"/>
          </p:cNvPicPr>
          <p:nvPr userDrawn="1"/>
        </p:nvPicPr>
        <p:blipFill>
          <a:blip r:embed="rId2"/>
          <a:stretch>
            <a:fillRect/>
          </a:stretch>
        </p:blipFill>
        <p:spPr>
          <a:xfrm>
            <a:off x="0" y="0"/>
            <a:ext cx="12192000" cy="6870065"/>
          </a:xfrm>
          <a:prstGeom prst="rect">
            <a:avLst/>
          </a:prstGeom>
        </p:spPr>
      </p:pic>
      <p:pic>
        <p:nvPicPr>
          <p:cNvPr id="10" name="图片 9" descr="8a267038b7368fae204fefe4d95972d4"/>
          <p:cNvPicPr>
            <a:picLocks noChangeAspect="1"/>
          </p:cNvPicPr>
          <p:nvPr userDrawn="1"/>
        </p:nvPicPr>
        <p:blipFill>
          <a:blip r:embed="rId3"/>
          <a:stretch>
            <a:fillRect/>
          </a:stretch>
        </p:blipFill>
        <p:spPr>
          <a:xfrm>
            <a:off x="0" y="0"/>
            <a:ext cx="5446395" cy="1957070"/>
          </a:xfrm>
          <a:prstGeom prst="rect">
            <a:avLst/>
          </a:prstGeom>
        </p:spPr>
      </p:pic>
      <p:pic>
        <p:nvPicPr>
          <p:cNvPr id="3" name="图片 2" descr="8a267038b7368fae204fefe4d95972d4"/>
          <p:cNvPicPr>
            <a:picLocks noChangeAspect="1"/>
          </p:cNvPicPr>
          <p:nvPr userDrawn="1"/>
        </p:nvPicPr>
        <p:blipFill>
          <a:blip r:embed="rId3"/>
          <a:stretch>
            <a:fillRect/>
          </a:stretch>
        </p:blipFill>
        <p:spPr>
          <a:xfrm flipH="1" flipV="1">
            <a:off x="6745605" y="4900930"/>
            <a:ext cx="5446395" cy="1957070"/>
          </a:xfrm>
          <a:prstGeom prst="rect">
            <a:avLst/>
          </a:prstGeom>
        </p:spPr>
      </p:pic>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正文页">
    <p:bg>
      <p:bgPr>
        <a:solidFill>
          <a:schemeClr val="bg1"/>
        </a:solidFill>
        <a:effectLst/>
      </p:bgPr>
    </p:bg>
    <p:spTree>
      <p:nvGrpSpPr>
        <p:cNvPr id="1" name=""/>
        <p:cNvGrpSpPr/>
        <p:nvPr/>
      </p:nvGrpSpPr>
      <p:grpSpPr>
        <a:xfrm>
          <a:off x="0" y="0"/>
          <a:ext cx="0" cy="0"/>
          <a:chOff x="0" y="0"/>
          <a:chExt cx="0" cy="0"/>
        </a:xfrm>
      </p:grpSpPr>
      <p:pic>
        <p:nvPicPr>
          <p:cNvPr id="2" name="图片 1"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3" name="矩形 2"/>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pic>
        <p:nvPicPr>
          <p:cNvPr id="9" name="图片 8" descr="C:\Users\Administrator\Desktop\图片2.png图片2"/>
          <p:cNvPicPr>
            <a:picLocks noChangeAspect="1"/>
          </p:cNvPicPr>
          <p:nvPr userDrawn="1"/>
        </p:nvPicPr>
        <p:blipFill>
          <a:blip r:embed="rId3"/>
          <a:srcRect/>
          <a:stretch>
            <a:fillRect/>
          </a:stretch>
        </p:blipFill>
        <p:spPr>
          <a:xfrm>
            <a:off x="9520555" y="5924550"/>
            <a:ext cx="2689225" cy="933450"/>
          </a:xfrm>
          <a:prstGeom prst="rect">
            <a:avLst/>
          </a:prstGeom>
        </p:spPr>
      </p:pic>
      <p:pic>
        <p:nvPicPr>
          <p:cNvPr id="4" name="图片 3" descr="8a267038b7368fae204fefe4d95972d4"/>
          <p:cNvPicPr>
            <a:picLocks noChangeAspect="1"/>
          </p:cNvPicPr>
          <p:nvPr userDrawn="1"/>
        </p:nvPicPr>
        <p:blipFill>
          <a:blip r:embed="rId4"/>
          <a:stretch>
            <a:fillRect/>
          </a:stretch>
        </p:blipFill>
        <p:spPr>
          <a:xfrm>
            <a:off x="0" y="0"/>
            <a:ext cx="5446395" cy="1957070"/>
          </a:xfrm>
          <a:prstGeom prst="rect">
            <a:avLst/>
          </a:prstGeom>
        </p:spPr>
      </p:pic>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2022/7/28</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4_正文页">
    <p:bg>
      <p:bgPr>
        <a:solidFill>
          <a:schemeClr val="bg1"/>
        </a:solidFill>
        <a:effectLst/>
      </p:bgPr>
    </p:bg>
    <p:spTree>
      <p:nvGrpSpPr>
        <p:cNvPr id="1" name=""/>
        <p:cNvGrpSpPr/>
        <p:nvPr/>
      </p:nvGrpSpPr>
      <p:grpSpPr>
        <a:xfrm>
          <a:off x="0" y="0"/>
          <a:ext cx="0" cy="0"/>
          <a:chOff x="0" y="0"/>
          <a:chExt cx="0" cy="0"/>
        </a:xfrm>
      </p:grpSpPr>
      <p:pic>
        <p:nvPicPr>
          <p:cNvPr id="2" name="图片 1"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3" name="矩形 2"/>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8" name="圆角矩形 7"/>
          <p:cNvSpPr/>
          <p:nvPr userDrawn="1"/>
        </p:nvSpPr>
        <p:spPr>
          <a:xfrm>
            <a:off x="1154430" y="897890"/>
            <a:ext cx="11055350" cy="360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13" name="圆角矩形 12"/>
          <p:cNvSpPr/>
          <p:nvPr userDrawn="1"/>
        </p:nvSpPr>
        <p:spPr>
          <a:xfrm>
            <a:off x="459105" y="29972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526098" y="354965"/>
            <a:ext cx="563245" cy="547370"/>
          </a:xfrm>
          <a:prstGeom prst="rect">
            <a:avLst/>
          </a:prstGeom>
        </p:spPr>
      </p:pic>
      <p:pic>
        <p:nvPicPr>
          <p:cNvPr id="9" name="图片 8" descr="C:\Users\Administrator\Desktop\图片2.png图片2"/>
          <p:cNvPicPr>
            <a:picLocks noChangeAspect="1"/>
          </p:cNvPicPr>
          <p:nvPr userDrawn="1"/>
        </p:nvPicPr>
        <p:blipFill>
          <a:blip r:embed="rId4"/>
          <a:srcRect/>
          <a:stretch>
            <a:fillRect/>
          </a:stretch>
        </p:blipFill>
        <p:spPr>
          <a:xfrm>
            <a:off x="9520555" y="5924550"/>
            <a:ext cx="2689225" cy="933450"/>
          </a:xfrm>
          <a:prstGeom prst="rect">
            <a:avLst/>
          </a:prstGeom>
        </p:spPr>
      </p:pic>
      <p:sp>
        <p:nvSpPr>
          <p:cNvPr id="10" name="TextBox 21"/>
          <p:cNvSpPr txBox="1"/>
          <p:nvPr userDrawn="1"/>
        </p:nvSpPr>
        <p:spPr>
          <a:xfrm>
            <a:off x="1020445" y="338455"/>
            <a:ext cx="8855075" cy="521970"/>
          </a:xfrm>
          <a:prstGeom prst="rect">
            <a:avLst/>
          </a:prstGeom>
          <a:noFill/>
        </p:spPr>
        <p:txBody>
          <a:bodyPr wrap="square" rtlCol="0">
            <a:spAutoFit/>
          </a:bodyPr>
          <a:lstStyle/>
          <a:p>
            <a:r>
              <a:rPr kumimoji="1" lang="zh-CN" altLang="en-US" sz="28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前言</a:t>
            </a:r>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pic>
        <p:nvPicPr>
          <p:cNvPr id="2" name="图片 1"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3" name="矩形 2"/>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8" name="圆角矩形 7"/>
          <p:cNvSpPr/>
          <p:nvPr userDrawn="1"/>
        </p:nvSpPr>
        <p:spPr>
          <a:xfrm>
            <a:off x="1154430" y="947420"/>
            <a:ext cx="11055350" cy="360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13" name="圆角矩形 12"/>
          <p:cNvSpPr/>
          <p:nvPr userDrawn="1"/>
        </p:nvSpPr>
        <p:spPr>
          <a:xfrm>
            <a:off x="459105" y="30353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526098" y="358775"/>
            <a:ext cx="563245" cy="547370"/>
          </a:xfrm>
          <a:prstGeom prst="rect">
            <a:avLst/>
          </a:prstGeom>
        </p:spPr>
      </p:pic>
      <p:pic>
        <p:nvPicPr>
          <p:cNvPr id="9" name="图片 8" descr="C:\Users\Administrator\Desktop\图片2.png图片2"/>
          <p:cNvPicPr>
            <a:picLocks noChangeAspect="1"/>
          </p:cNvPicPr>
          <p:nvPr userDrawn="1"/>
        </p:nvPicPr>
        <p:blipFill>
          <a:blip r:embed="rId4"/>
          <a:srcRect/>
          <a:stretch>
            <a:fillRect/>
          </a:stretch>
        </p:blipFill>
        <p:spPr>
          <a:xfrm rot="10800000" flipV="1">
            <a:off x="9537700" y="5924550"/>
            <a:ext cx="2689225" cy="933450"/>
          </a:xfrm>
          <a:prstGeom prst="rect">
            <a:avLst/>
          </a:prstGeom>
        </p:spPr>
      </p:pic>
      <p:sp>
        <p:nvSpPr>
          <p:cNvPr id="10" name="TextBox 21"/>
          <p:cNvSpPr txBox="1"/>
          <p:nvPr userDrawn="1"/>
        </p:nvSpPr>
        <p:spPr>
          <a:xfrm>
            <a:off x="857885" y="456565"/>
            <a:ext cx="10907395" cy="521970"/>
          </a:xfrm>
          <a:prstGeom prst="rect">
            <a:avLst/>
          </a:prstGeom>
          <a:noFill/>
        </p:spPr>
        <p:txBody>
          <a:bodyPr wrap="square" rtlCol="0">
            <a:spAutoFit/>
          </a:bodyPr>
          <a:lstStyle/>
          <a:p>
            <a:r>
              <a:rPr kumimoji="1" lang="zh-CN" altLang="en-US" sz="28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（一）深刻理解习近平总书记党中央核心、全党核心地位的必然</a:t>
            </a:r>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标题和内容">
    <p:bg>
      <p:bgPr>
        <a:solidFill>
          <a:schemeClr val="bg1"/>
        </a:solidFill>
        <a:effectLst/>
      </p:bgPr>
    </p:bg>
    <p:spTree>
      <p:nvGrpSpPr>
        <p:cNvPr id="1" name=""/>
        <p:cNvGrpSpPr/>
        <p:nvPr/>
      </p:nvGrpSpPr>
      <p:grpSpPr>
        <a:xfrm>
          <a:off x="0" y="0"/>
          <a:ext cx="0" cy="0"/>
          <a:chOff x="0" y="0"/>
          <a:chExt cx="0" cy="0"/>
        </a:xfrm>
      </p:grpSpPr>
      <p:pic>
        <p:nvPicPr>
          <p:cNvPr id="2" name="图片 1"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3" name="矩形 2"/>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8" name="圆角矩形 7"/>
          <p:cNvSpPr/>
          <p:nvPr userDrawn="1"/>
        </p:nvSpPr>
        <p:spPr>
          <a:xfrm>
            <a:off x="1154430" y="930910"/>
            <a:ext cx="11055350" cy="360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13" name="圆角矩形 12"/>
          <p:cNvSpPr/>
          <p:nvPr userDrawn="1"/>
        </p:nvSpPr>
        <p:spPr>
          <a:xfrm>
            <a:off x="459105" y="28702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526098" y="325755"/>
            <a:ext cx="563245" cy="547370"/>
          </a:xfrm>
          <a:prstGeom prst="rect">
            <a:avLst/>
          </a:prstGeom>
        </p:spPr>
      </p:pic>
      <p:pic>
        <p:nvPicPr>
          <p:cNvPr id="9" name="图片 8" descr="C:\Users\Administrator\Desktop\图片2.png图片2"/>
          <p:cNvPicPr>
            <a:picLocks noChangeAspect="1"/>
          </p:cNvPicPr>
          <p:nvPr userDrawn="1"/>
        </p:nvPicPr>
        <p:blipFill>
          <a:blip r:embed="rId4"/>
          <a:srcRect/>
          <a:stretch>
            <a:fillRect/>
          </a:stretch>
        </p:blipFill>
        <p:spPr>
          <a:xfrm>
            <a:off x="9493250" y="5937885"/>
            <a:ext cx="2689225" cy="933450"/>
          </a:xfrm>
          <a:prstGeom prst="rect">
            <a:avLst/>
          </a:prstGeom>
        </p:spPr>
      </p:pic>
      <p:sp>
        <p:nvSpPr>
          <p:cNvPr id="10" name="TextBox 21"/>
          <p:cNvSpPr txBox="1"/>
          <p:nvPr userDrawn="1"/>
        </p:nvSpPr>
        <p:spPr>
          <a:xfrm>
            <a:off x="868045" y="403225"/>
            <a:ext cx="10509250" cy="521970"/>
          </a:xfrm>
          <a:prstGeom prst="rect">
            <a:avLst/>
          </a:prstGeom>
          <a:noFill/>
        </p:spPr>
        <p:txBody>
          <a:bodyPr wrap="square" rtlCol="0">
            <a:spAutoFit/>
          </a:bodyPr>
          <a:lstStyle/>
          <a:p>
            <a:r>
              <a:rPr kumimoji="1" lang="zh-CN" altLang="en-US" sz="28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（二）深刻感悟习近平新时代中国特色社会主义思想的伟力</a:t>
            </a:r>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2" name="图片 1"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3" name="矩形 2"/>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13" name="圆角矩形 12"/>
          <p:cNvSpPr/>
          <p:nvPr userDrawn="1"/>
        </p:nvSpPr>
        <p:spPr>
          <a:xfrm>
            <a:off x="55880" y="31242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110173" y="379730"/>
            <a:ext cx="563245" cy="547370"/>
          </a:xfrm>
          <a:prstGeom prst="rect">
            <a:avLst/>
          </a:prstGeom>
        </p:spPr>
      </p:pic>
      <p:pic>
        <p:nvPicPr>
          <p:cNvPr id="9" name="图片 8" descr="C:\Users\Administrator\Desktop\图片2.png图片2"/>
          <p:cNvPicPr>
            <a:picLocks noChangeAspect="1"/>
          </p:cNvPicPr>
          <p:nvPr userDrawn="1"/>
        </p:nvPicPr>
        <p:blipFill>
          <a:blip r:embed="rId4"/>
          <a:srcRect/>
          <a:stretch>
            <a:fillRect/>
          </a:stretch>
        </p:blipFill>
        <p:spPr>
          <a:xfrm>
            <a:off x="9493250" y="5937885"/>
            <a:ext cx="2689225" cy="933450"/>
          </a:xfrm>
          <a:prstGeom prst="rect">
            <a:avLst/>
          </a:prstGeom>
        </p:spPr>
      </p:pic>
      <p:sp>
        <p:nvSpPr>
          <p:cNvPr id="10" name="TextBox 21"/>
          <p:cNvSpPr txBox="1"/>
          <p:nvPr userDrawn="1"/>
        </p:nvSpPr>
        <p:spPr>
          <a:xfrm>
            <a:off x="673735" y="17145"/>
            <a:ext cx="12627610" cy="953135"/>
          </a:xfrm>
          <a:prstGeom prst="rect">
            <a:avLst/>
          </a:prstGeom>
          <a:noFill/>
        </p:spPr>
        <p:txBody>
          <a:bodyPr wrap="square" rtlCol="0">
            <a:spAutoFit/>
          </a:bodyPr>
          <a:lstStyle/>
          <a:p>
            <a:r>
              <a:rPr kumimoji="1" lang="zh-CN" altLang="en-US" sz="28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（三）深刻认识首都发展、互联网法院发展是坚持“两个确立”的</a:t>
            </a:r>
          </a:p>
          <a:p>
            <a:r>
              <a:rPr kumimoji="1" lang="zh-CN" altLang="en-US" sz="28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 </a:t>
            </a:r>
            <a:r>
              <a:rPr kumimoji="1" lang="en-US" altLang="zh-CN" sz="28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  </a:t>
            </a:r>
            <a:r>
              <a:rPr kumimoji="1" lang="zh-CN" altLang="en-US" sz="28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生动实践</a:t>
            </a:r>
          </a:p>
        </p:txBody>
      </p:sp>
      <p:sp>
        <p:nvSpPr>
          <p:cNvPr id="4" name="圆角矩形 3"/>
          <p:cNvSpPr/>
          <p:nvPr userDrawn="1"/>
        </p:nvSpPr>
        <p:spPr>
          <a:xfrm>
            <a:off x="776605" y="934085"/>
            <a:ext cx="11055350" cy="360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首尾页">
    <p:spTree>
      <p:nvGrpSpPr>
        <p:cNvPr id="1" name=""/>
        <p:cNvGrpSpPr/>
        <p:nvPr/>
      </p:nvGrpSpPr>
      <p:grpSpPr>
        <a:xfrm>
          <a:off x="0" y="0"/>
          <a:ext cx="0" cy="0"/>
          <a:chOff x="0" y="0"/>
          <a:chExt cx="0" cy="0"/>
        </a:xfrm>
      </p:grpSpPr>
      <p:pic>
        <p:nvPicPr>
          <p:cNvPr id="2" name="图片 1"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3" name="矩形 2"/>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8" name="圆角矩形 7"/>
          <p:cNvSpPr/>
          <p:nvPr userDrawn="1"/>
        </p:nvSpPr>
        <p:spPr>
          <a:xfrm>
            <a:off x="694055" y="879475"/>
            <a:ext cx="11405235" cy="762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13" name="圆角矩形 12"/>
          <p:cNvSpPr/>
          <p:nvPr userDrawn="1"/>
        </p:nvSpPr>
        <p:spPr>
          <a:xfrm>
            <a:off x="17145" y="29972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71438" y="354965"/>
            <a:ext cx="563245" cy="547370"/>
          </a:xfrm>
          <a:prstGeom prst="rect">
            <a:avLst/>
          </a:prstGeom>
        </p:spPr>
      </p:pic>
      <p:pic>
        <p:nvPicPr>
          <p:cNvPr id="9" name="图片 8" descr="C:\Users\Administrator\Desktop\图片2.png图片2"/>
          <p:cNvPicPr>
            <a:picLocks noChangeAspect="1"/>
          </p:cNvPicPr>
          <p:nvPr userDrawn="1"/>
        </p:nvPicPr>
        <p:blipFill>
          <a:blip r:embed="rId4"/>
          <a:srcRect/>
          <a:stretch>
            <a:fillRect/>
          </a:stretch>
        </p:blipFill>
        <p:spPr>
          <a:xfrm>
            <a:off x="9493250" y="5924550"/>
            <a:ext cx="2689225" cy="933450"/>
          </a:xfrm>
          <a:prstGeom prst="rect">
            <a:avLst/>
          </a:prstGeom>
        </p:spPr>
      </p:pic>
      <p:sp>
        <p:nvSpPr>
          <p:cNvPr id="10" name="TextBox 21"/>
          <p:cNvSpPr txBox="1"/>
          <p:nvPr userDrawn="1"/>
        </p:nvSpPr>
        <p:spPr>
          <a:xfrm>
            <a:off x="355600" y="346075"/>
            <a:ext cx="12506325" cy="521970"/>
          </a:xfrm>
          <a:prstGeom prst="rect">
            <a:avLst/>
          </a:prstGeom>
          <a:noFill/>
        </p:spPr>
        <p:txBody>
          <a:bodyPr wrap="square" rtlCol="0">
            <a:spAutoFit/>
          </a:bodyPr>
          <a:lstStyle/>
          <a:p>
            <a:r>
              <a:rPr kumimoji="1" lang="zh-CN" altLang="en-US" sz="28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（一）始终坚持对党忠诚，在大是大非面前头脑清醒，在关键时刻让党放心</a:t>
            </a:r>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首尾页">
    <p:spTree>
      <p:nvGrpSpPr>
        <p:cNvPr id="1" name=""/>
        <p:cNvGrpSpPr/>
        <p:nvPr/>
      </p:nvGrpSpPr>
      <p:grpSpPr>
        <a:xfrm>
          <a:off x="0" y="0"/>
          <a:ext cx="0" cy="0"/>
          <a:chOff x="0" y="0"/>
          <a:chExt cx="0" cy="0"/>
        </a:xfrm>
      </p:grpSpPr>
      <p:pic>
        <p:nvPicPr>
          <p:cNvPr id="2" name="图片 1"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3" name="矩形 2"/>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8" name="圆角矩形 7"/>
          <p:cNvSpPr/>
          <p:nvPr userDrawn="1"/>
        </p:nvSpPr>
        <p:spPr>
          <a:xfrm>
            <a:off x="694055" y="879475"/>
            <a:ext cx="11405235" cy="762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13" name="圆角矩形 12"/>
          <p:cNvSpPr/>
          <p:nvPr userDrawn="1"/>
        </p:nvSpPr>
        <p:spPr>
          <a:xfrm>
            <a:off x="17145" y="29972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71438" y="354965"/>
            <a:ext cx="563245" cy="547370"/>
          </a:xfrm>
          <a:prstGeom prst="rect">
            <a:avLst/>
          </a:prstGeom>
        </p:spPr>
      </p:pic>
      <p:pic>
        <p:nvPicPr>
          <p:cNvPr id="9" name="图片 8" descr="C:\Users\Administrator\Desktop\图片2.png图片2"/>
          <p:cNvPicPr>
            <a:picLocks noChangeAspect="1"/>
          </p:cNvPicPr>
          <p:nvPr userDrawn="1"/>
        </p:nvPicPr>
        <p:blipFill>
          <a:blip r:embed="rId4"/>
          <a:srcRect/>
          <a:stretch>
            <a:fillRect/>
          </a:stretch>
        </p:blipFill>
        <p:spPr>
          <a:xfrm>
            <a:off x="9493250" y="5924550"/>
            <a:ext cx="2689225" cy="933450"/>
          </a:xfrm>
          <a:prstGeom prst="rect">
            <a:avLst/>
          </a:prstGeom>
        </p:spPr>
      </p:pic>
      <p:sp>
        <p:nvSpPr>
          <p:cNvPr id="10" name="TextBox 21"/>
          <p:cNvSpPr txBox="1"/>
          <p:nvPr userDrawn="1"/>
        </p:nvSpPr>
        <p:spPr>
          <a:xfrm>
            <a:off x="410845" y="346075"/>
            <a:ext cx="12506325" cy="521970"/>
          </a:xfrm>
          <a:prstGeom prst="rect">
            <a:avLst/>
          </a:prstGeom>
          <a:noFill/>
        </p:spPr>
        <p:txBody>
          <a:bodyPr wrap="square" rtlCol="0">
            <a:spAutoFit/>
          </a:bodyPr>
          <a:lstStyle/>
          <a:p>
            <a:r>
              <a:rPr kumimoji="1" lang="zh-CN" altLang="en-US" sz="28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（二）始终坚持为民初心，满足人民群众司法新需求，解决急难愁盼问题</a:t>
            </a:r>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首尾页">
    <p:spTree>
      <p:nvGrpSpPr>
        <p:cNvPr id="1" name=""/>
        <p:cNvGrpSpPr/>
        <p:nvPr/>
      </p:nvGrpSpPr>
      <p:grpSpPr>
        <a:xfrm>
          <a:off x="0" y="0"/>
          <a:ext cx="0" cy="0"/>
          <a:chOff x="0" y="0"/>
          <a:chExt cx="0" cy="0"/>
        </a:xfrm>
      </p:grpSpPr>
      <p:pic>
        <p:nvPicPr>
          <p:cNvPr id="2" name="图片 1"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3" name="矩形 2"/>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8" name="圆角矩形 7"/>
          <p:cNvSpPr/>
          <p:nvPr userDrawn="1"/>
        </p:nvSpPr>
        <p:spPr>
          <a:xfrm>
            <a:off x="694055" y="879475"/>
            <a:ext cx="11405235" cy="762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13" name="圆角矩形 12"/>
          <p:cNvSpPr/>
          <p:nvPr userDrawn="1"/>
        </p:nvSpPr>
        <p:spPr>
          <a:xfrm>
            <a:off x="17145" y="29972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71438" y="354965"/>
            <a:ext cx="563245" cy="547370"/>
          </a:xfrm>
          <a:prstGeom prst="rect">
            <a:avLst/>
          </a:prstGeom>
        </p:spPr>
      </p:pic>
      <p:pic>
        <p:nvPicPr>
          <p:cNvPr id="9" name="图片 8" descr="C:\Users\Administrator\Desktop\图片2.png图片2"/>
          <p:cNvPicPr>
            <a:picLocks noChangeAspect="1"/>
          </p:cNvPicPr>
          <p:nvPr userDrawn="1"/>
        </p:nvPicPr>
        <p:blipFill>
          <a:blip r:embed="rId4"/>
          <a:srcRect/>
          <a:stretch>
            <a:fillRect/>
          </a:stretch>
        </p:blipFill>
        <p:spPr>
          <a:xfrm>
            <a:off x="9493250" y="5924550"/>
            <a:ext cx="2689225" cy="933450"/>
          </a:xfrm>
          <a:prstGeom prst="rect">
            <a:avLst/>
          </a:prstGeom>
        </p:spPr>
      </p:pic>
      <p:sp>
        <p:nvSpPr>
          <p:cNvPr id="10" name="TextBox 21"/>
          <p:cNvSpPr txBox="1"/>
          <p:nvPr userDrawn="1"/>
        </p:nvSpPr>
        <p:spPr>
          <a:xfrm>
            <a:off x="429260" y="346075"/>
            <a:ext cx="12506325" cy="521970"/>
          </a:xfrm>
          <a:prstGeom prst="rect">
            <a:avLst/>
          </a:prstGeom>
          <a:noFill/>
        </p:spPr>
        <p:txBody>
          <a:bodyPr wrap="square" rtlCol="0">
            <a:spAutoFit/>
          </a:bodyPr>
          <a:lstStyle/>
          <a:p>
            <a:r>
              <a:rPr kumimoji="1" lang="zh-CN" altLang="en-US" sz="28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（三）始终加强政治历练，增强政治意识，不断提高政治能力</a:t>
            </a:r>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8a267038b7368fae204fefe4d95972d4"/>
          <p:cNvPicPr>
            <a:picLocks noChangeAspect="1"/>
          </p:cNvPicPr>
          <p:nvPr userDrawn="1"/>
        </p:nvPicPr>
        <p:blipFill>
          <a:blip r:embed="rId2"/>
          <a:stretch>
            <a:fillRect/>
          </a:stretch>
        </p:blipFill>
        <p:spPr>
          <a:xfrm>
            <a:off x="-6985" y="0"/>
            <a:ext cx="12192635" cy="6870700"/>
          </a:xfrm>
          <a:prstGeom prst="rect">
            <a:avLst/>
          </a:prstGeom>
        </p:spPr>
      </p:pic>
      <p:sp>
        <p:nvSpPr>
          <p:cNvPr id="7" name="矩形 6"/>
          <p:cNvSpPr/>
          <p:nvPr userDrawn="1"/>
        </p:nvSpPr>
        <p:spPr bwMode="auto">
          <a:xfrm>
            <a:off x="-25400" y="635"/>
            <a:ext cx="12207875" cy="6870700"/>
          </a:xfrm>
          <a:prstGeom prst="rect">
            <a:avLst/>
          </a:pr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anose="02010600040101010101" pitchFamily="2" charset="-122"/>
            </a:endParaRPr>
          </a:p>
        </p:txBody>
      </p:sp>
      <p:sp>
        <p:nvSpPr>
          <p:cNvPr id="9" name="圆角矩形 8"/>
          <p:cNvSpPr/>
          <p:nvPr userDrawn="1"/>
        </p:nvSpPr>
        <p:spPr>
          <a:xfrm>
            <a:off x="1154430" y="897890"/>
            <a:ext cx="11055350" cy="36000"/>
          </a:xfrm>
          <a:prstGeom prst="roundRect">
            <a:avLst>
              <a:gd name="adj" fmla="val 50000"/>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13" name="圆角矩形 12"/>
          <p:cNvSpPr/>
          <p:nvPr userDrawn="1"/>
        </p:nvSpPr>
        <p:spPr>
          <a:xfrm>
            <a:off x="459105" y="299720"/>
            <a:ext cx="671830" cy="657860"/>
          </a:xfrm>
          <a:prstGeom prst="roundRect">
            <a:avLst>
              <a:gd name="adj" fmla="val 12936"/>
            </a:avLst>
          </a:prstGeom>
          <a:pattFill prst="dkUpDiag">
            <a:fgClr>
              <a:srgbClr val="FF0000"/>
            </a:fgClr>
            <a:bgClr>
              <a:srgbClr val="C000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未标题-1"/>
          <p:cNvPicPr>
            <a:picLocks noChangeAspect="1"/>
          </p:cNvPicPr>
          <p:nvPr userDrawn="1"/>
        </p:nvPicPr>
        <p:blipFill>
          <a:blip r:embed="rId3"/>
          <a:stretch>
            <a:fillRect/>
          </a:stretch>
        </p:blipFill>
        <p:spPr>
          <a:xfrm>
            <a:off x="526098" y="354965"/>
            <a:ext cx="563245" cy="547370"/>
          </a:xfrm>
          <a:prstGeom prst="rect">
            <a:avLst/>
          </a:prstGeom>
        </p:spPr>
      </p:pic>
      <p:pic>
        <p:nvPicPr>
          <p:cNvPr id="10" name="图片 9" descr="C:\Users\Administrator\Desktop\图片2.png图片2"/>
          <p:cNvPicPr>
            <a:picLocks noChangeAspect="1"/>
          </p:cNvPicPr>
          <p:nvPr userDrawn="1"/>
        </p:nvPicPr>
        <p:blipFill>
          <a:blip r:embed="rId4"/>
          <a:srcRect/>
          <a:stretch>
            <a:fillRect/>
          </a:stretch>
        </p:blipFill>
        <p:spPr>
          <a:xfrm>
            <a:off x="9520555" y="5924550"/>
            <a:ext cx="2689225" cy="933450"/>
          </a:xfrm>
          <a:prstGeom prst="rect">
            <a:avLst/>
          </a:prstGeom>
        </p:spPr>
      </p:pic>
      <p:sp>
        <p:nvSpPr>
          <p:cNvPr id="11" name="TextBox 21"/>
          <p:cNvSpPr txBox="1"/>
          <p:nvPr userDrawn="1"/>
        </p:nvSpPr>
        <p:spPr>
          <a:xfrm>
            <a:off x="1160145" y="338455"/>
            <a:ext cx="9272905" cy="537210"/>
          </a:xfrm>
          <a:prstGeom prst="rect">
            <a:avLst/>
          </a:prstGeom>
          <a:noFill/>
        </p:spPr>
        <p:txBody>
          <a:bodyPr wrap="square" rtlCol="0">
            <a:spAutoFit/>
          </a:bodyPr>
          <a:lstStyle/>
          <a:p>
            <a:r>
              <a:rPr kumimoji="1" lang="zh-CN" altLang="en-US" sz="2900" b="1" dirty="0">
                <a:gradFill>
                  <a:gsLst>
                    <a:gs pos="0">
                      <a:srgbClr val="FF0000"/>
                    </a:gs>
                    <a:gs pos="100000">
                      <a:srgbClr val="C00000"/>
                    </a:gs>
                  </a:gsLst>
                  <a:lin ang="5400000" scaled="0"/>
                </a:gradFill>
                <a:effectLst>
                  <a:outerShdw blurRad="114300" dist="25400" dir="5400000" algn="t" rotWithShape="0">
                    <a:srgbClr val="FAFAFA">
                      <a:alpha val="84000"/>
                    </a:srgbClr>
                  </a:outerShdw>
                </a:effectLst>
                <a:latin typeface="思源宋体 CN Heavy" panose="02020900000000000000" charset="-122"/>
                <a:ea typeface="思源宋体 CN Heavy" panose="02020900000000000000" charset="-122"/>
                <a:sym typeface="微软雅黑" panose="020B0503020204020204" pitchFamily="34" charset="-122"/>
              </a:rPr>
              <a:t>（一）旗帜鲜明讲政治，做到信仰坚定、对党忠诚</a:t>
            </a:r>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12.png"/><Relationship Id="rId5" Type="http://schemas.openxmlformats.org/officeDocument/2006/relationships/notesSlide" Target="../notesSlides/notesSlide5.xml"/><Relationship Id="rId4"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tags" Target="../tags/tag3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tags" Target="../tags/tag30.xml"/><Relationship Id="rId2" Type="http://schemas.openxmlformats.org/officeDocument/2006/relationships/tags" Target="../tags/tag15.xml"/><Relationship Id="rId16" Type="http://schemas.openxmlformats.org/officeDocument/2006/relationships/tags" Target="../tags/tag29.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tags" Target="../tags/tag28.xml"/><Relationship Id="rId10" Type="http://schemas.openxmlformats.org/officeDocument/2006/relationships/tags" Target="../tags/tag23.xml"/><Relationship Id="rId19" Type="http://schemas.openxmlformats.org/officeDocument/2006/relationships/slideLayout" Target="../slideLayouts/slideLayout4.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12.png"/><Relationship Id="rId4"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5.xml"/><Relationship Id="rId1" Type="http://schemas.openxmlformats.org/officeDocument/2006/relationships/themeOverride" Target="../theme/themeOverride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2.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tags" Target="../tags/tag39.xml"/><Relationship Id="rId7" Type="http://schemas.openxmlformats.org/officeDocument/2006/relationships/slideLayout" Target="../slideLayouts/slideLayout1.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image" Target="../media/image44.jpeg"/><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image" Target="../media/image43.jpe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slideLayout" Target="../slideLayouts/slideLayout6.xml"/><Relationship Id="rId5" Type="http://schemas.openxmlformats.org/officeDocument/2006/relationships/tags" Target="../tags/tag47.xml"/><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image" Target="../media/image45.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tags" Target="../tags/tag55.xml"/><Relationship Id="rId7" Type="http://schemas.openxmlformats.org/officeDocument/2006/relationships/slideLayout" Target="../slideLayouts/slideLayout1.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s>
</file>

<file path=ppt/slides/_rels/slide51.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61.xml"/><Relationship Id="rId7" Type="http://schemas.openxmlformats.org/officeDocument/2006/relationships/slideLayout" Target="../slideLayouts/slideLayout15.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65.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2.png"/><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image" Target="../media/image7.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Layout" Target="../slideLayouts/slideLayout1.xml"/><Relationship Id="rId5" Type="http://schemas.openxmlformats.org/officeDocument/2006/relationships/tags" Target="../tags/tag70.xml"/><Relationship Id="rId4" Type="http://schemas.openxmlformats.org/officeDocument/2006/relationships/tags" Target="../tags/tag69.xml"/></Relationships>
</file>

<file path=ppt/slides/_rels/slide7.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2.png"/><Relationship Id="rId5" Type="http://schemas.openxmlformats.org/officeDocument/2006/relationships/notesSlide" Target="../notesSlides/notesSlide4.xml"/><Relationship Id="rId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hyperlink" Target="../&#20826;&#35838;ppt&#22270;&#29255;2.0/&#32418;&#33337;1.jpg" TargetMode="External"/><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4"/>
          <a:stretch>
            <a:fillRect/>
          </a:stretch>
        </p:blipFill>
        <p:spPr>
          <a:xfrm>
            <a:off x="10666730" y="175895"/>
            <a:ext cx="1217295" cy="789940"/>
          </a:xfrm>
          <a:prstGeom prst="rect">
            <a:avLst/>
          </a:prstGeom>
        </p:spPr>
      </p:pic>
      <p:sp>
        <p:nvSpPr>
          <p:cNvPr id="2" name="PA-10223"/>
          <p:cNvSpPr/>
          <p:nvPr>
            <p:custDataLst>
              <p:tags r:id="rId1"/>
            </p:custDataLst>
          </p:nvPr>
        </p:nvSpPr>
        <p:spPr>
          <a:xfrm>
            <a:off x="624205" y="1330960"/>
            <a:ext cx="10944225" cy="1660525"/>
          </a:xfrm>
          <a:prstGeom prst="rect">
            <a:avLst/>
          </a:prstGeom>
          <a:noFill/>
        </p:spPr>
        <p:txBody>
          <a:bodyPr wrap="square" rtlCol="0">
            <a:spAutoFit/>
          </a:bodyPr>
          <a:lstStyle/>
          <a:p>
            <a:pPr algn="ctr" defTabSz="914400"/>
            <a:r>
              <a:rPr kumimoji="1" lang="zh-CN" altLang="en-US" sz="4400" b="1" spc="-200" dirty="0">
                <a:gradFill>
                  <a:gsLst>
                    <a:gs pos="38000">
                      <a:srgbClr val="FF0000"/>
                    </a:gs>
                    <a:gs pos="0">
                      <a:srgbClr val="FF0000"/>
                    </a:gs>
                    <a:gs pos="99000">
                      <a:schemeClr val="accent1">
                        <a:lumMod val="75000"/>
                      </a:schemeClr>
                    </a:gs>
                  </a:gsLst>
                  <a:lin ang="5400000" scaled="1"/>
                </a:gradFill>
                <a:effectLst>
                  <a:outerShdw blurRad="50800" dist="38100" dir="2700000" algn="tl" rotWithShape="0">
                    <a:prstClr val="black">
                      <a:alpha val="6000"/>
                    </a:prstClr>
                  </a:outerShdw>
                </a:effectLst>
                <a:latin typeface="方正小标宋简体" panose="02000000000000000000" charset="-122"/>
                <a:ea typeface="方正小标宋简体" panose="02000000000000000000" charset="-122"/>
                <a:sym typeface="思源黑体" panose="020B0500000000000000" pitchFamily="34" charset="-122"/>
              </a:rPr>
              <a:t>坚定捍卫</a:t>
            </a:r>
            <a:r>
              <a:rPr kumimoji="1" lang="zh-CN" altLang="en-US" sz="4800" b="1" spc="-200" dirty="0">
                <a:gradFill>
                  <a:gsLst>
                    <a:gs pos="0">
                      <a:srgbClr val="E30000"/>
                    </a:gs>
                    <a:gs pos="100000">
                      <a:srgbClr val="760303"/>
                    </a:gs>
                  </a:gsLst>
                  <a:lin ang="5400000" scaled="0"/>
                </a:gradFill>
                <a:effectLst>
                  <a:glow rad="38100">
                    <a:schemeClr val="accent1">
                      <a:satMod val="175000"/>
                      <a:alpha val="40000"/>
                    </a:schemeClr>
                  </a:glow>
                  <a:outerShdw blurRad="50800" dist="38100" dir="12000000" algn="tr" rotWithShape="0">
                    <a:prstClr val="black">
                      <a:alpha val="40000"/>
                    </a:prstClr>
                  </a:outerShdw>
                </a:effectLst>
                <a:latin typeface="华文楷体" panose="02010600040101010101" charset="-122"/>
                <a:ea typeface="华文楷体" panose="02010600040101010101" charset="-122"/>
                <a:cs typeface="华文楷体" panose="02010600040101010101" charset="-122"/>
                <a:sym typeface="思源黑体" panose="020B0500000000000000" pitchFamily="34" charset="-122"/>
              </a:rPr>
              <a:t>“两个确立”</a:t>
            </a:r>
            <a:r>
              <a:rPr kumimoji="1" lang="zh-CN" altLang="en-US" sz="5400" b="1" spc="-200" dirty="0">
                <a:gradFill>
                  <a:gsLst>
                    <a:gs pos="0">
                      <a:srgbClr val="E30000"/>
                    </a:gs>
                    <a:gs pos="100000">
                      <a:srgbClr val="760303"/>
                    </a:gs>
                  </a:gsLst>
                  <a:lin ang="5400000" scaled="0"/>
                </a:gradFill>
                <a:effectLst>
                  <a:glow rad="38100">
                    <a:schemeClr val="accent1">
                      <a:satMod val="175000"/>
                      <a:alpha val="40000"/>
                    </a:schemeClr>
                  </a:glow>
                  <a:outerShdw blurRad="50800" dist="38100" dir="12000000" algn="tr" rotWithShape="0">
                    <a:prstClr val="black">
                      <a:alpha val="40000"/>
                    </a:prstClr>
                  </a:outerShdw>
                </a:effectLst>
                <a:latin typeface="华文楷体" panose="02010600040101010101" charset="-122"/>
                <a:ea typeface="华文楷体" panose="02010600040101010101" charset="-122"/>
                <a:cs typeface="华文楷体" panose="02010600040101010101" charset="-122"/>
                <a:sym typeface="思源黑体" panose="020B0500000000000000" pitchFamily="34" charset="-122"/>
              </a:rPr>
              <a:t> </a:t>
            </a:r>
            <a:r>
              <a:rPr kumimoji="1" lang="zh-CN" altLang="en-US" sz="5400" b="1" spc="-200" dirty="0">
                <a:gradFill>
                  <a:gsLst>
                    <a:gs pos="38000">
                      <a:srgbClr val="FF0000"/>
                    </a:gs>
                    <a:gs pos="0">
                      <a:srgbClr val="FF0000"/>
                    </a:gs>
                    <a:gs pos="99000">
                      <a:schemeClr val="accent1">
                        <a:lumMod val="75000"/>
                      </a:schemeClr>
                    </a:gs>
                  </a:gsLst>
                  <a:lin ang="5400000" scaled="1"/>
                </a:gradFill>
                <a:effectLst>
                  <a:outerShdw blurRad="50800" dist="38100" dir="2700000" algn="tl" rotWithShape="0">
                    <a:prstClr val="black">
                      <a:alpha val="6000"/>
                    </a:prstClr>
                  </a:outerShdw>
                </a:effectLst>
                <a:latin typeface="思源宋体 CN Heavy" panose="02020900000000000000" charset="-122"/>
                <a:ea typeface="思源宋体 CN Heavy" panose="02020900000000000000" charset="-122"/>
                <a:sym typeface="思源黑体" panose="020B0500000000000000" pitchFamily="34" charset="-122"/>
              </a:rPr>
              <a:t/>
            </a:r>
            <a:br>
              <a:rPr kumimoji="1" lang="zh-CN" altLang="en-US" sz="5400" b="1" spc="-200" dirty="0">
                <a:gradFill>
                  <a:gsLst>
                    <a:gs pos="38000">
                      <a:srgbClr val="FF0000"/>
                    </a:gs>
                    <a:gs pos="0">
                      <a:srgbClr val="FF0000"/>
                    </a:gs>
                    <a:gs pos="99000">
                      <a:schemeClr val="accent1">
                        <a:lumMod val="75000"/>
                      </a:schemeClr>
                    </a:gs>
                  </a:gsLst>
                  <a:lin ang="5400000" scaled="1"/>
                </a:gradFill>
                <a:effectLst>
                  <a:outerShdw blurRad="50800" dist="38100" dir="2700000" algn="tl" rotWithShape="0">
                    <a:prstClr val="black">
                      <a:alpha val="6000"/>
                    </a:prstClr>
                  </a:outerShdw>
                </a:effectLst>
                <a:latin typeface="思源宋体 CN Heavy" panose="02020900000000000000" charset="-122"/>
                <a:ea typeface="思源宋体 CN Heavy" panose="02020900000000000000" charset="-122"/>
                <a:sym typeface="思源黑体" panose="020B0500000000000000" pitchFamily="34" charset="-122"/>
              </a:rPr>
            </a:br>
            <a:r>
              <a:rPr kumimoji="1" lang="zh-CN" altLang="en-US" sz="4400" b="1" spc="-200" dirty="0">
                <a:gradFill>
                  <a:gsLst>
                    <a:gs pos="38000">
                      <a:srgbClr val="FF0000"/>
                    </a:gs>
                    <a:gs pos="0">
                      <a:srgbClr val="FF0000"/>
                    </a:gs>
                    <a:gs pos="99000">
                      <a:schemeClr val="accent1">
                        <a:lumMod val="75000"/>
                      </a:schemeClr>
                    </a:gs>
                  </a:gsLst>
                  <a:lin ang="5400000" scaled="1"/>
                </a:gradFill>
                <a:effectLst>
                  <a:outerShdw blurRad="50800" dist="38100" dir="2700000" algn="tl" rotWithShape="0">
                    <a:prstClr val="black">
                      <a:alpha val="6000"/>
                    </a:prstClr>
                  </a:outerShdw>
                </a:effectLst>
                <a:latin typeface="方正小标宋简体" panose="02000000000000000000" charset="-122"/>
                <a:ea typeface="方正小标宋简体" panose="02000000000000000000" charset="-122"/>
                <a:sym typeface="思源黑体" panose="020B0500000000000000" pitchFamily="34" charset="-122"/>
              </a:rPr>
              <a:t>忠诚践行</a:t>
            </a:r>
            <a:r>
              <a:rPr kumimoji="1" lang="zh-CN" altLang="en-US" sz="4800" b="1" spc="-200" dirty="0">
                <a:gradFill>
                  <a:gsLst>
                    <a:gs pos="0">
                      <a:srgbClr val="E30000"/>
                    </a:gs>
                    <a:gs pos="100000">
                      <a:srgbClr val="760303"/>
                    </a:gs>
                  </a:gsLst>
                  <a:lin ang="5400000" scaled="0"/>
                </a:gradFill>
                <a:effectLst>
                  <a:glow rad="38100">
                    <a:schemeClr val="accent1">
                      <a:satMod val="175000"/>
                      <a:alpha val="40000"/>
                    </a:schemeClr>
                  </a:glow>
                  <a:outerShdw blurRad="50800" dist="38100" dir="12000000" algn="tr" rotWithShape="0">
                    <a:prstClr val="black">
                      <a:alpha val="40000"/>
                    </a:prstClr>
                  </a:outerShdw>
                </a:effectLst>
                <a:latin typeface="华文楷体" panose="02010600040101010101" charset="-122"/>
                <a:ea typeface="华文楷体" panose="02010600040101010101" charset="-122"/>
                <a:cs typeface="华文楷体" panose="02010600040101010101" charset="-122"/>
                <a:sym typeface="思源黑体" panose="020B0500000000000000" pitchFamily="34" charset="-122"/>
              </a:rPr>
              <a:t>“两个维护”</a:t>
            </a:r>
          </a:p>
        </p:txBody>
      </p:sp>
      <p:sp>
        <p:nvSpPr>
          <p:cNvPr id="19" name="文本框 18"/>
          <p:cNvSpPr txBox="1"/>
          <p:nvPr/>
        </p:nvSpPr>
        <p:spPr>
          <a:xfrm>
            <a:off x="2529840" y="4772660"/>
            <a:ext cx="6852920" cy="768350"/>
          </a:xfrm>
          <a:prstGeom prst="rect">
            <a:avLst/>
          </a:prstGeom>
          <a:noFill/>
        </p:spPr>
        <p:txBody>
          <a:bodyPr wrap="square" rtlCol="0">
            <a:spAutoFit/>
          </a:bodyPr>
          <a:lstStyle/>
          <a:p>
            <a:pPr algn="ctr" fontAlgn="auto">
              <a:lnSpc>
                <a:spcPct val="100000"/>
              </a:lnSpc>
              <a:buNone/>
            </a:pPr>
            <a:r>
              <a:rPr lang="zh-CN" altLang="en-US" sz="2200" dirty="0" smtClean="0">
                <a:solidFill>
                  <a:schemeClr val="tx1"/>
                </a:solidFill>
                <a:latin typeface="楷体_GB2312" panose="02010609030101010101" charset="-122"/>
                <a:ea typeface="楷体_GB2312" panose="02010609030101010101" charset="-122"/>
                <a:cs typeface="楷体_GB2312" panose="02010609030101010101" charset="-122"/>
                <a:sym typeface="字魂58号-创中黑-Regular" panose="00000500000000000000" pitchFamily="2" charset="-122"/>
              </a:rPr>
              <a:t>北京互联网法院党组书记、院长  张雯</a:t>
            </a:r>
            <a:endParaRPr kumimoji="0" lang="zh-CN" altLang="en-US" sz="2200" i="0" u="none" strike="noStrike" cap="none" normalizeH="0" baseline="0" dirty="0" smtClean="0">
              <a:solidFill>
                <a:schemeClr val="tx1"/>
              </a:solidFill>
              <a:latin typeface="楷体_GB2312" panose="02010609030101010101" charset="-122"/>
              <a:ea typeface="楷体_GB2312" panose="02010609030101010101" charset="-122"/>
              <a:cs typeface="楷体_GB2312" panose="02010609030101010101" charset="-122"/>
              <a:sym typeface="字魂58号-创中黑-Regular" panose="00000500000000000000" pitchFamily="2" charset="-122"/>
            </a:endParaRPr>
          </a:p>
          <a:p>
            <a:pPr algn="ctr" fontAlgn="auto">
              <a:lnSpc>
                <a:spcPct val="100000"/>
              </a:lnSpc>
              <a:buNone/>
            </a:pPr>
            <a:r>
              <a:rPr lang="zh-CN" altLang="en-US" sz="2200" dirty="0" smtClean="0">
                <a:solidFill>
                  <a:schemeClr val="tx1"/>
                </a:solidFill>
                <a:latin typeface="楷体_GB2312" panose="02010609030101010101" charset="-122"/>
                <a:ea typeface="楷体_GB2312" panose="02010609030101010101" charset="-122"/>
                <a:cs typeface="楷体_GB2312" panose="02010609030101010101" charset="-122"/>
                <a:sym typeface="字魂58号-创中黑-Regular" panose="00000500000000000000" pitchFamily="2" charset="-122"/>
              </a:rPr>
              <a:t>2022.07.28</a:t>
            </a:r>
          </a:p>
        </p:txBody>
      </p:sp>
      <p:sp>
        <p:nvSpPr>
          <p:cNvPr id="21" name="文本框 20"/>
          <p:cNvSpPr txBox="1"/>
          <p:nvPr/>
        </p:nvSpPr>
        <p:spPr>
          <a:xfrm>
            <a:off x="1717675" y="3251835"/>
            <a:ext cx="8757920" cy="768350"/>
          </a:xfrm>
          <a:prstGeom prst="rect">
            <a:avLst/>
          </a:prstGeom>
          <a:noFill/>
        </p:spPr>
        <p:txBody>
          <a:bodyPr wrap="none" rtlCol="0" anchor="t">
            <a:spAutoFit/>
          </a:bodyPr>
          <a:lstStyle/>
          <a:p>
            <a:r>
              <a:rPr kumimoji="1" lang="zh-CN" altLang="en-US" sz="4400" b="1" spc="-200" dirty="0">
                <a:gradFill>
                  <a:gsLst>
                    <a:gs pos="38000">
                      <a:srgbClr val="FF0000"/>
                    </a:gs>
                    <a:gs pos="0">
                      <a:srgbClr val="FF0000"/>
                    </a:gs>
                    <a:gs pos="99000">
                      <a:schemeClr val="accent1">
                        <a:lumMod val="75000"/>
                      </a:schemeClr>
                    </a:gs>
                  </a:gsLst>
                  <a:lin ang="5400000" scaled="1"/>
                </a:gradFill>
                <a:effectLst>
                  <a:outerShdw blurRad="50800" dist="38100" dir="2700000" algn="tl" rotWithShape="0">
                    <a:prstClr val="black">
                      <a:alpha val="6000"/>
                    </a:prstClr>
                  </a:outerShdw>
                </a:effectLst>
                <a:latin typeface="方正小标宋简体" panose="02000000000000000000" charset="-122"/>
                <a:ea typeface="方正小标宋简体" panose="02000000000000000000" charset="-122"/>
                <a:sym typeface="思源黑体" panose="020B0500000000000000" pitchFamily="34" charset="-122"/>
              </a:rPr>
              <a:t>更好肩负起新时代互联网法院的使命</a:t>
            </a:r>
          </a:p>
        </p:txBody>
      </p:sp>
    </p:spTree>
  </p:cSld>
  <p:clrMapOvr>
    <a:masterClrMapping/>
  </p:clrMapOvr>
  <p:transition/>
  <p:timing>
    <p:tnLst>
      <p:par>
        <p:cTn id="1" dur="indefinite" restart="never" fill="hold"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1022165"/>
          <p:cNvCxnSpPr/>
          <p:nvPr>
            <p:custDataLst>
              <p:tags r:id="rId1"/>
            </p:custDataLst>
          </p:nvPr>
        </p:nvCxnSpPr>
        <p:spPr>
          <a:xfrm flipV="1">
            <a:off x="0" y="1899920"/>
            <a:ext cx="1640205" cy="11430"/>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 name="PA-102292"/>
          <p:cNvSpPr/>
          <p:nvPr>
            <p:custDataLst>
              <p:tags r:id="rId2"/>
            </p:custDataLst>
          </p:nvPr>
        </p:nvSpPr>
        <p:spPr>
          <a:xfrm>
            <a:off x="2426335" y="1613535"/>
            <a:ext cx="9390380" cy="583565"/>
          </a:xfrm>
          <a:prstGeom prst="rect">
            <a:avLst/>
          </a:prstGeom>
        </p:spPr>
        <p:txBody>
          <a:bodyPr wrap="square">
            <a:spAutoFit/>
          </a:bodyPr>
          <a:lstStyle/>
          <a:p>
            <a:pPr algn="l" defTabSz="914400">
              <a:defRPr/>
            </a:pPr>
            <a:r>
              <a:rPr lang="zh-CN" altLang="en-US" sz="3200" b="1" dirty="0" smtClean="0">
                <a:gradFill>
                  <a:gsLst>
                    <a:gs pos="0">
                      <a:srgbClr val="FF0000"/>
                    </a:gs>
                    <a:gs pos="100000">
                      <a:srgbClr val="C00000"/>
                    </a:gs>
                  </a:gsLst>
                  <a:lin ang="5400000" scaled="0"/>
                </a:gradFill>
                <a:latin typeface="思源宋体 CN Heavy" panose="02020900000000000000" charset="-122"/>
                <a:ea typeface="思源宋体 CN Heavy" panose="02020900000000000000" charset="-122"/>
                <a:cs typeface="思源宋体 CN Heavy" panose="02020900000000000000" charset="-122"/>
                <a:sym typeface="+mn-lt"/>
              </a:rPr>
              <a:t>坚持和捍卫“两个确立”，坚定地做到“两个维护”</a:t>
            </a:r>
          </a:p>
        </p:txBody>
      </p:sp>
      <p:pic>
        <p:nvPicPr>
          <p:cNvPr id="13" name="PA-1022141" descr="C:\Users\Administrator\Desktop\党建图片\图片288.png图片288"/>
          <p:cNvPicPr>
            <a:picLocks noChangeAspect="1"/>
          </p:cNvPicPr>
          <p:nvPr>
            <p:custDataLst>
              <p:tags r:id="rId3"/>
            </p:custDataLst>
          </p:nvPr>
        </p:nvPicPr>
        <p:blipFill>
          <a:blip r:embed="rId6"/>
          <a:srcRect/>
          <a:stretch>
            <a:fillRect/>
          </a:stretch>
        </p:blipFill>
        <p:spPr>
          <a:xfrm>
            <a:off x="923290" y="1327150"/>
            <a:ext cx="1729740" cy="1059180"/>
          </a:xfrm>
          <a:prstGeom prst="rect">
            <a:avLst/>
          </a:prstGeom>
        </p:spPr>
      </p:pic>
      <p:sp>
        <p:nvSpPr>
          <p:cNvPr id="15" name="圆角矩形 14"/>
          <p:cNvSpPr/>
          <p:nvPr/>
        </p:nvSpPr>
        <p:spPr>
          <a:xfrm>
            <a:off x="1193165" y="2827020"/>
            <a:ext cx="9970770" cy="715010"/>
          </a:xfrm>
          <a:prstGeom prst="roundRect">
            <a:avLst>
              <a:gd name="adj" fmla="val 4663"/>
            </a:avLst>
          </a:prstGeom>
          <a:solidFill>
            <a:schemeClr val="bg1">
              <a:alpha val="50000"/>
            </a:schemeClr>
          </a:solidFill>
          <a:ln w="127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圆角矩形 16"/>
          <p:cNvSpPr/>
          <p:nvPr/>
        </p:nvSpPr>
        <p:spPr>
          <a:xfrm>
            <a:off x="1349375" y="2602230"/>
            <a:ext cx="4389755" cy="424180"/>
          </a:xfrm>
          <a:prstGeom prst="roundRect">
            <a:avLst>
              <a:gd name="adj" fmla="val 50000"/>
            </a:avLst>
          </a:prstGeom>
          <a:solidFill>
            <a:srgbClr val="E6000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40000">
                      <a:schemeClr val="bg1"/>
                    </a:gs>
                    <a:gs pos="100000">
                      <a:srgbClr val="FFFF00"/>
                    </a:gs>
                  </a:gsLst>
                  <a:lin ang="5400000" scaled="0"/>
                </a:gradFill>
                <a:latin typeface="楷体_GB2312" panose="02010609030101010101" charset="-122"/>
                <a:ea typeface="楷体_GB2312" panose="02010609030101010101" charset="-122"/>
                <a:sym typeface="思源黑体 CN Normal" panose="020B0400000000000000" pitchFamily="34" charset="-122"/>
              </a:rPr>
              <a:t>从理论上看</a:t>
            </a:r>
          </a:p>
        </p:txBody>
      </p:sp>
      <p:sp>
        <p:nvSpPr>
          <p:cNvPr id="30" name="矩形 29"/>
          <p:cNvSpPr/>
          <p:nvPr/>
        </p:nvSpPr>
        <p:spPr>
          <a:xfrm>
            <a:off x="1323975" y="2941955"/>
            <a:ext cx="9843135" cy="570865"/>
          </a:xfrm>
          <a:prstGeom prst="rect">
            <a:avLst/>
          </a:prstGeom>
        </p:spPr>
        <p:txBody>
          <a:bodyPr wrap="square">
            <a:spAutoFit/>
          </a:bodyPr>
          <a:lstStyle/>
          <a:p>
            <a:pPr indent="0" algn="l" defTabSz="914400">
              <a:lnSpc>
                <a:spcPct val="130000"/>
              </a:lnSpc>
              <a:buFont typeface="Wingdings" panose="05000000000000000000" charset="0"/>
              <a:buNone/>
              <a:defRPr/>
            </a:pPr>
            <a:r>
              <a:rPr sz="2400" kern="100" dirty="0">
                <a:solidFill>
                  <a:srgbClr val="502800"/>
                </a:solidFill>
                <a:latin typeface="楷体_GB2312" panose="02010609030101010101" charset="-122"/>
                <a:ea typeface="楷体_GB2312" panose="02010609030101010101" charset="-122"/>
                <a:cs typeface="微软雅黑" panose="020B0503020204020204" pitchFamily="34" charset="-122"/>
                <a:sym typeface="思源黑体 CN Normal" panose="020B0400000000000000" pitchFamily="34" charset="-122"/>
              </a:rPr>
              <a:t>一个国家、一个政党，领导核心至关重要。</a:t>
            </a:r>
          </a:p>
        </p:txBody>
      </p:sp>
      <p:sp>
        <p:nvSpPr>
          <p:cNvPr id="32" name="圆角矩形 31"/>
          <p:cNvSpPr/>
          <p:nvPr/>
        </p:nvSpPr>
        <p:spPr>
          <a:xfrm>
            <a:off x="1193165" y="3906520"/>
            <a:ext cx="9970770" cy="1042035"/>
          </a:xfrm>
          <a:prstGeom prst="roundRect">
            <a:avLst>
              <a:gd name="adj" fmla="val 4663"/>
            </a:avLst>
          </a:prstGeom>
          <a:solidFill>
            <a:schemeClr val="bg1">
              <a:alpha val="50000"/>
            </a:schemeClr>
          </a:solidFill>
          <a:ln w="127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3" name="圆角矩形 32"/>
          <p:cNvSpPr/>
          <p:nvPr/>
        </p:nvSpPr>
        <p:spPr>
          <a:xfrm>
            <a:off x="1349375" y="3681730"/>
            <a:ext cx="4389755" cy="424180"/>
          </a:xfrm>
          <a:prstGeom prst="roundRect">
            <a:avLst>
              <a:gd name="adj" fmla="val 50000"/>
            </a:avLst>
          </a:prstGeom>
          <a:solidFill>
            <a:srgbClr val="E6000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40000">
                      <a:schemeClr val="bg1"/>
                    </a:gs>
                    <a:gs pos="100000">
                      <a:srgbClr val="FFFF00"/>
                    </a:gs>
                  </a:gsLst>
                  <a:lin ang="5400000" scaled="0"/>
                </a:gradFill>
                <a:latin typeface="楷体_GB2312" panose="02010609030101010101" charset="-122"/>
                <a:ea typeface="楷体_GB2312" panose="02010609030101010101" charset="-122"/>
                <a:sym typeface="思源黑体 CN Normal" panose="020B0400000000000000" pitchFamily="34" charset="-122"/>
              </a:rPr>
              <a:t>从历史上看</a:t>
            </a:r>
          </a:p>
        </p:txBody>
      </p:sp>
      <p:sp>
        <p:nvSpPr>
          <p:cNvPr id="34" name="矩形 33"/>
          <p:cNvSpPr/>
          <p:nvPr/>
        </p:nvSpPr>
        <p:spPr>
          <a:xfrm>
            <a:off x="1193165" y="4111625"/>
            <a:ext cx="9971405" cy="829945"/>
          </a:xfrm>
          <a:prstGeom prst="rect">
            <a:avLst/>
          </a:prstGeom>
        </p:spPr>
        <p:txBody>
          <a:bodyPr wrap="square">
            <a:spAutoFit/>
          </a:bodyPr>
          <a:lstStyle/>
          <a:p>
            <a:pPr indent="0" algn="l" defTabSz="914400" fontAlgn="auto">
              <a:lnSpc>
                <a:spcPct val="100000"/>
              </a:lnSpc>
              <a:buFont typeface="Wingdings" panose="05000000000000000000" charset="0"/>
              <a:buNone/>
              <a:defRPr/>
            </a:pPr>
            <a:r>
              <a:rPr sz="2400" kern="100" dirty="0">
                <a:solidFill>
                  <a:srgbClr val="502800"/>
                </a:solidFill>
                <a:latin typeface="楷体_GB2312" panose="02010609030101010101" charset="-122"/>
                <a:ea typeface="楷体_GB2312" panose="02010609030101010101" charset="-122"/>
                <a:cs typeface="微软雅黑" panose="020B0503020204020204" pitchFamily="34" charset="-122"/>
                <a:sym typeface="思源黑体 CN Normal" panose="020B0400000000000000" pitchFamily="34" charset="-122"/>
              </a:rPr>
              <a:t>在实践中形成坚强的中央领导集体并维护这个集体的权威，对我们这样的大党、大国尤为重要。</a:t>
            </a:r>
          </a:p>
        </p:txBody>
      </p:sp>
      <p:sp>
        <p:nvSpPr>
          <p:cNvPr id="35" name="圆角矩形 34"/>
          <p:cNvSpPr/>
          <p:nvPr/>
        </p:nvSpPr>
        <p:spPr>
          <a:xfrm>
            <a:off x="1193165" y="5374640"/>
            <a:ext cx="9970770" cy="849630"/>
          </a:xfrm>
          <a:prstGeom prst="roundRect">
            <a:avLst>
              <a:gd name="adj" fmla="val 4663"/>
            </a:avLst>
          </a:prstGeom>
          <a:solidFill>
            <a:schemeClr val="bg1">
              <a:alpha val="50000"/>
            </a:schemeClr>
          </a:solidFill>
          <a:ln w="127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6" name="圆角矩形 35"/>
          <p:cNvSpPr/>
          <p:nvPr/>
        </p:nvSpPr>
        <p:spPr>
          <a:xfrm>
            <a:off x="1349375" y="5133340"/>
            <a:ext cx="4389755" cy="424180"/>
          </a:xfrm>
          <a:prstGeom prst="roundRect">
            <a:avLst>
              <a:gd name="adj" fmla="val 50000"/>
            </a:avLst>
          </a:prstGeom>
          <a:solidFill>
            <a:srgbClr val="E6000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40000">
                      <a:schemeClr val="bg1"/>
                    </a:gs>
                    <a:gs pos="100000">
                      <a:srgbClr val="FFFF00"/>
                    </a:gs>
                  </a:gsLst>
                  <a:lin ang="5400000" scaled="0"/>
                </a:gradFill>
                <a:latin typeface="楷体_GB2312" panose="02010609030101010101" charset="-122"/>
                <a:ea typeface="楷体_GB2312" panose="02010609030101010101" charset="-122"/>
                <a:sym typeface="思源黑体 CN Normal" panose="020B0400000000000000" pitchFamily="34" charset="-122"/>
              </a:rPr>
              <a:t>从现实上看</a:t>
            </a:r>
          </a:p>
        </p:txBody>
      </p:sp>
      <p:sp>
        <p:nvSpPr>
          <p:cNvPr id="37" name="矩形 36"/>
          <p:cNvSpPr/>
          <p:nvPr/>
        </p:nvSpPr>
        <p:spPr>
          <a:xfrm>
            <a:off x="1323975" y="5593715"/>
            <a:ext cx="9615170" cy="570865"/>
          </a:xfrm>
          <a:prstGeom prst="rect">
            <a:avLst/>
          </a:prstGeom>
        </p:spPr>
        <p:txBody>
          <a:bodyPr wrap="square">
            <a:spAutoFit/>
          </a:bodyPr>
          <a:lstStyle/>
          <a:p>
            <a:pPr indent="0" algn="l" defTabSz="914400">
              <a:lnSpc>
                <a:spcPct val="130000"/>
              </a:lnSpc>
              <a:buFont typeface="Wingdings" panose="05000000000000000000" charset="0"/>
              <a:buNone/>
              <a:defRPr/>
            </a:pPr>
            <a:r>
              <a:rPr sz="2400" kern="100" dirty="0">
                <a:solidFill>
                  <a:srgbClr val="502800"/>
                </a:solidFill>
                <a:latin typeface="楷体_GB2312" panose="02010609030101010101" charset="-122"/>
                <a:ea typeface="楷体_GB2312" panose="02010609030101010101" charset="-122"/>
                <a:cs typeface="微软雅黑" panose="020B0503020204020204" pitchFamily="34" charset="-122"/>
                <a:sym typeface="思源黑体 CN Normal" panose="020B0400000000000000" pitchFamily="34" charset="-122"/>
              </a:rPr>
              <a:t>新时代，我们比任何时候都更需要一个坚强的领导核心。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300"/>
                                        <p:tgtEl>
                                          <p:spTgt spid="9"/>
                                        </p:tgtEl>
                                      </p:cBhvr>
                                    </p:animEffect>
                                    <p:anim calcmode="lin" valueType="num">
                                      <p:cBhvr>
                                        <p:cTn id="17" dur="300" fill="hold"/>
                                        <p:tgtEl>
                                          <p:spTgt spid="9"/>
                                        </p:tgtEl>
                                        <p:attrNameLst>
                                          <p:attrName>ppt_x</p:attrName>
                                        </p:attrNameLst>
                                      </p:cBhvr>
                                      <p:tavLst>
                                        <p:tav tm="0">
                                          <p:val>
                                            <p:strVal val="#ppt_x"/>
                                          </p:val>
                                        </p:tav>
                                        <p:tav tm="100000">
                                          <p:val>
                                            <p:strVal val="#ppt_x"/>
                                          </p:val>
                                        </p:tav>
                                      </p:tavLst>
                                    </p:anim>
                                    <p:anim calcmode="lin" valueType="num">
                                      <p:cBhvr>
                                        <p:cTn id="18" dur="3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31" presetClass="entr" presetSubtype="0" fill="hold" grpId="0" nodeType="withEffect">
                                  <p:stCondLst>
                                    <p:cond delay="500"/>
                                  </p:stCondLst>
                                  <p:iterate type="lt">
                                    <p:tmPct val="490"/>
                                  </p:iterate>
                                  <p:childTnLst>
                                    <p:set>
                                      <p:cBhvr>
                                        <p:cTn id="29" dur="1" fill="hold">
                                          <p:stCondLst>
                                            <p:cond delay="0"/>
                                          </p:stCondLst>
                                        </p:cTn>
                                        <p:tgtEl>
                                          <p:spTgt spid="30"/>
                                        </p:tgtEl>
                                        <p:attrNameLst>
                                          <p:attrName>style.visibility</p:attrName>
                                        </p:attrNameLst>
                                      </p:cBhvr>
                                      <p:to>
                                        <p:strVal val="visible"/>
                                      </p:to>
                                    </p:set>
                                    <p:anim calcmode="lin" valueType="num">
                                      <p:cBhvr>
                                        <p:cTn id="30" dur="750" fill="hold"/>
                                        <p:tgtEl>
                                          <p:spTgt spid="30"/>
                                        </p:tgtEl>
                                        <p:attrNameLst>
                                          <p:attrName>ppt_w</p:attrName>
                                        </p:attrNameLst>
                                      </p:cBhvr>
                                      <p:tavLst>
                                        <p:tav tm="0">
                                          <p:val>
                                            <p:fltVal val="0"/>
                                          </p:val>
                                        </p:tav>
                                        <p:tav tm="100000">
                                          <p:val>
                                            <p:strVal val="#ppt_w"/>
                                          </p:val>
                                        </p:tav>
                                      </p:tavLst>
                                    </p:anim>
                                    <p:anim calcmode="lin" valueType="num">
                                      <p:cBhvr>
                                        <p:cTn id="31" dur="750" fill="hold"/>
                                        <p:tgtEl>
                                          <p:spTgt spid="30"/>
                                        </p:tgtEl>
                                        <p:attrNameLst>
                                          <p:attrName>ppt_h</p:attrName>
                                        </p:attrNameLst>
                                      </p:cBhvr>
                                      <p:tavLst>
                                        <p:tav tm="0">
                                          <p:val>
                                            <p:fltVal val="0"/>
                                          </p:val>
                                        </p:tav>
                                        <p:tav tm="100000">
                                          <p:val>
                                            <p:strVal val="#ppt_h"/>
                                          </p:val>
                                        </p:tav>
                                      </p:tavLst>
                                    </p:anim>
                                    <p:anim calcmode="lin" valueType="num">
                                      <p:cBhvr>
                                        <p:cTn id="32" dur="750" fill="hold"/>
                                        <p:tgtEl>
                                          <p:spTgt spid="30"/>
                                        </p:tgtEl>
                                        <p:attrNameLst>
                                          <p:attrName>style.rotation</p:attrName>
                                        </p:attrNameLst>
                                      </p:cBhvr>
                                      <p:tavLst>
                                        <p:tav tm="0">
                                          <p:val>
                                            <p:fltVal val="90"/>
                                          </p:val>
                                        </p:tav>
                                        <p:tav tm="100000">
                                          <p:val>
                                            <p:fltVal val="0"/>
                                          </p:val>
                                        </p:tav>
                                      </p:tavLst>
                                    </p:anim>
                                    <p:animEffect transition="in" filter="fade">
                                      <p:cBhvr>
                                        <p:cTn id="33" dur="750"/>
                                        <p:tgtEl>
                                          <p:spTgt spid="30"/>
                                        </p:tgtEl>
                                      </p:cBhvr>
                                    </p:animEffect>
                                  </p:childTnLst>
                                </p:cTn>
                              </p:par>
                            </p:childTnLst>
                          </p:cTn>
                        </p:par>
                        <p:par>
                          <p:cTn id="34" fill="hold">
                            <p:stCondLst>
                              <p:cond delay="3116"/>
                            </p:stCondLst>
                            <p:childTnLst>
                              <p:par>
                                <p:cTn id="35" presetID="2" presetClass="entr" presetSubtype="4"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1+#ppt_h/2"/>
                                          </p:val>
                                        </p:tav>
                                        <p:tav tm="100000">
                                          <p:val>
                                            <p:strVal val="#ppt_y"/>
                                          </p:val>
                                        </p:tav>
                                      </p:tavLst>
                                    </p:anim>
                                  </p:childTnLst>
                                </p:cTn>
                              </p:par>
                            </p:childTnLst>
                          </p:cTn>
                        </p:par>
                        <p:par>
                          <p:cTn id="39" fill="hold">
                            <p:stCondLst>
                              <p:cond delay="3616"/>
                            </p:stCondLst>
                            <p:childTnLst>
                              <p:par>
                                <p:cTn id="40" presetID="21" presetClass="entr" presetSubtype="1"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heel(1)">
                                      <p:cBhvr>
                                        <p:cTn id="42" dur="1000"/>
                                        <p:tgtEl>
                                          <p:spTgt spid="32"/>
                                        </p:tgtEl>
                                      </p:cBhvr>
                                    </p:animEffect>
                                  </p:childTnLst>
                                </p:cTn>
                              </p:par>
                              <p:par>
                                <p:cTn id="43" presetID="31" presetClass="entr" presetSubtype="0" fill="hold" grpId="0" nodeType="withEffect">
                                  <p:stCondLst>
                                    <p:cond delay="500"/>
                                  </p:stCondLst>
                                  <p:iterate type="lt">
                                    <p:tmPct val="490"/>
                                  </p:iterate>
                                  <p:childTnLst>
                                    <p:set>
                                      <p:cBhvr>
                                        <p:cTn id="44" dur="1" fill="hold">
                                          <p:stCondLst>
                                            <p:cond delay="0"/>
                                          </p:stCondLst>
                                        </p:cTn>
                                        <p:tgtEl>
                                          <p:spTgt spid="34"/>
                                        </p:tgtEl>
                                        <p:attrNameLst>
                                          <p:attrName>style.visibility</p:attrName>
                                        </p:attrNameLst>
                                      </p:cBhvr>
                                      <p:to>
                                        <p:strVal val="visible"/>
                                      </p:to>
                                    </p:set>
                                    <p:anim calcmode="lin" valueType="num">
                                      <p:cBhvr>
                                        <p:cTn id="45" dur="750" fill="hold"/>
                                        <p:tgtEl>
                                          <p:spTgt spid="34"/>
                                        </p:tgtEl>
                                        <p:attrNameLst>
                                          <p:attrName>ppt_w</p:attrName>
                                        </p:attrNameLst>
                                      </p:cBhvr>
                                      <p:tavLst>
                                        <p:tav tm="0">
                                          <p:val>
                                            <p:fltVal val="0"/>
                                          </p:val>
                                        </p:tav>
                                        <p:tav tm="100000">
                                          <p:val>
                                            <p:strVal val="#ppt_w"/>
                                          </p:val>
                                        </p:tav>
                                      </p:tavLst>
                                    </p:anim>
                                    <p:anim calcmode="lin" valueType="num">
                                      <p:cBhvr>
                                        <p:cTn id="46" dur="750" fill="hold"/>
                                        <p:tgtEl>
                                          <p:spTgt spid="34"/>
                                        </p:tgtEl>
                                        <p:attrNameLst>
                                          <p:attrName>ppt_h</p:attrName>
                                        </p:attrNameLst>
                                      </p:cBhvr>
                                      <p:tavLst>
                                        <p:tav tm="0">
                                          <p:val>
                                            <p:fltVal val="0"/>
                                          </p:val>
                                        </p:tav>
                                        <p:tav tm="100000">
                                          <p:val>
                                            <p:strVal val="#ppt_h"/>
                                          </p:val>
                                        </p:tav>
                                      </p:tavLst>
                                    </p:anim>
                                    <p:anim calcmode="lin" valueType="num">
                                      <p:cBhvr>
                                        <p:cTn id="47" dur="750" fill="hold"/>
                                        <p:tgtEl>
                                          <p:spTgt spid="34"/>
                                        </p:tgtEl>
                                        <p:attrNameLst>
                                          <p:attrName>style.rotation</p:attrName>
                                        </p:attrNameLst>
                                      </p:cBhvr>
                                      <p:tavLst>
                                        <p:tav tm="0">
                                          <p:val>
                                            <p:fltVal val="90"/>
                                          </p:val>
                                        </p:tav>
                                        <p:tav tm="100000">
                                          <p:val>
                                            <p:fltVal val="0"/>
                                          </p:val>
                                        </p:tav>
                                      </p:tavLst>
                                    </p:anim>
                                    <p:animEffect transition="in" filter="fade">
                                      <p:cBhvr>
                                        <p:cTn id="48" dur="750"/>
                                        <p:tgtEl>
                                          <p:spTgt spid="34"/>
                                        </p:tgtEl>
                                      </p:cBhvr>
                                    </p:animEffect>
                                  </p:childTnLst>
                                </p:cTn>
                              </p:par>
                            </p:childTnLst>
                          </p:cTn>
                        </p:par>
                        <p:par>
                          <p:cTn id="49" fill="hold">
                            <p:stCondLst>
                              <p:cond delay="5016"/>
                            </p:stCondLst>
                            <p:childTnLst>
                              <p:par>
                                <p:cTn id="50" presetID="2" presetClass="entr" presetSubtype="4"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ppt_x"/>
                                          </p:val>
                                        </p:tav>
                                        <p:tav tm="100000">
                                          <p:val>
                                            <p:strVal val="#ppt_x"/>
                                          </p:val>
                                        </p:tav>
                                      </p:tavLst>
                                    </p:anim>
                                    <p:anim calcmode="lin" valueType="num">
                                      <p:cBhvr additive="base">
                                        <p:cTn id="53" dur="500" fill="hold"/>
                                        <p:tgtEl>
                                          <p:spTgt spid="36"/>
                                        </p:tgtEl>
                                        <p:attrNameLst>
                                          <p:attrName>ppt_y</p:attrName>
                                        </p:attrNameLst>
                                      </p:cBhvr>
                                      <p:tavLst>
                                        <p:tav tm="0">
                                          <p:val>
                                            <p:strVal val="1+#ppt_h/2"/>
                                          </p:val>
                                        </p:tav>
                                        <p:tav tm="100000">
                                          <p:val>
                                            <p:strVal val="#ppt_y"/>
                                          </p:val>
                                        </p:tav>
                                      </p:tavLst>
                                    </p:anim>
                                  </p:childTnLst>
                                </p:cTn>
                              </p:par>
                            </p:childTnLst>
                          </p:cTn>
                        </p:par>
                        <p:par>
                          <p:cTn id="54" fill="hold">
                            <p:stCondLst>
                              <p:cond delay="5516"/>
                            </p:stCondLst>
                            <p:childTnLst>
                              <p:par>
                                <p:cTn id="55" presetID="21" presetClass="entr" presetSubtype="1"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heel(1)">
                                      <p:cBhvr>
                                        <p:cTn id="57" dur="1000"/>
                                        <p:tgtEl>
                                          <p:spTgt spid="35"/>
                                        </p:tgtEl>
                                      </p:cBhvr>
                                    </p:animEffect>
                                  </p:childTnLst>
                                </p:cTn>
                              </p:par>
                              <p:par>
                                <p:cTn id="58" presetID="31" presetClass="entr" presetSubtype="0" fill="hold" grpId="0" nodeType="withEffect">
                                  <p:stCondLst>
                                    <p:cond delay="500"/>
                                  </p:stCondLst>
                                  <p:iterate type="lt">
                                    <p:tmPct val="490"/>
                                  </p:iterate>
                                  <p:childTnLst>
                                    <p:set>
                                      <p:cBhvr>
                                        <p:cTn id="59" dur="1" fill="hold">
                                          <p:stCondLst>
                                            <p:cond delay="0"/>
                                          </p:stCondLst>
                                        </p:cTn>
                                        <p:tgtEl>
                                          <p:spTgt spid="37"/>
                                        </p:tgtEl>
                                        <p:attrNameLst>
                                          <p:attrName>style.visibility</p:attrName>
                                        </p:attrNameLst>
                                      </p:cBhvr>
                                      <p:to>
                                        <p:strVal val="visible"/>
                                      </p:to>
                                    </p:set>
                                    <p:anim calcmode="lin" valueType="num">
                                      <p:cBhvr>
                                        <p:cTn id="60" dur="750" fill="hold"/>
                                        <p:tgtEl>
                                          <p:spTgt spid="37"/>
                                        </p:tgtEl>
                                        <p:attrNameLst>
                                          <p:attrName>ppt_w</p:attrName>
                                        </p:attrNameLst>
                                      </p:cBhvr>
                                      <p:tavLst>
                                        <p:tav tm="0">
                                          <p:val>
                                            <p:fltVal val="0"/>
                                          </p:val>
                                        </p:tav>
                                        <p:tav tm="100000">
                                          <p:val>
                                            <p:strVal val="#ppt_w"/>
                                          </p:val>
                                        </p:tav>
                                      </p:tavLst>
                                    </p:anim>
                                    <p:anim calcmode="lin" valueType="num">
                                      <p:cBhvr>
                                        <p:cTn id="61" dur="750" fill="hold"/>
                                        <p:tgtEl>
                                          <p:spTgt spid="37"/>
                                        </p:tgtEl>
                                        <p:attrNameLst>
                                          <p:attrName>ppt_h</p:attrName>
                                        </p:attrNameLst>
                                      </p:cBhvr>
                                      <p:tavLst>
                                        <p:tav tm="0">
                                          <p:val>
                                            <p:fltVal val="0"/>
                                          </p:val>
                                        </p:tav>
                                        <p:tav tm="100000">
                                          <p:val>
                                            <p:strVal val="#ppt_h"/>
                                          </p:val>
                                        </p:tav>
                                      </p:tavLst>
                                    </p:anim>
                                    <p:anim calcmode="lin" valueType="num">
                                      <p:cBhvr>
                                        <p:cTn id="62" dur="750" fill="hold"/>
                                        <p:tgtEl>
                                          <p:spTgt spid="37"/>
                                        </p:tgtEl>
                                        <p:attrNameLst>
                                          <p:attrName>style.rotation</p:attrName>
                                        </p:attrNameLst>
                                      </p:cBhvr>
                                      <p:tavLst>
                                        <p:tav tm="0">
                                          <p:val>
                                            <p:fltVal val="90"/>
                                          </p:val>
                                        </p:tav>
                                        <p:tav tm="100000">
                                          <p:val>
                                            <p:fltVal val="0"/>
                                          </p:val>
                                        </p:tav>
                                      </p:tavLst>
                                    </p:anim>
                                    <p:animEffect transition="in" filter="fade">
                                      <p:cBhvr>
                                        <p:cTn id="63"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bldLvl="0" animBg="1"/>
      <p:bldP spid="17" grpId="0" bldLvl="0" animBg="1"/>
      <p:bldP spid="30" grpId="0"/>
      <p:bldP spid="32" grpId="0" bldLvl="0" animBg="1"/>
      <p:bldP spid="33" grpId="0" bldLvl="0" animBg="1"/>
      <p:bldP spid="34" grpId="0"/>
      <p:bldP spid="35" grpId="0" bldLvl="0" animBg="1"/>
      <p:bldP spid="36" grpId="0" bldLvl="0" animBg="1"/>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3090" y="5984240"/>
            <a:ext cx="11006455" cy="829945"/>
          </a:xfrm>
          <a:prstGeom prst="rect">
            <a:avLst/>
          </a:prstGeom>
          <a:noFill/>
        </p:spPr>
        <p:txBody>
          <a:bodyPr wrap="square" rtlCol="0">
            <a:spAutoFit/>
          </a:bodyPr>
          <a:lstStyle/>
          <a:p>
            <a:pPr indent="0" algn="ctr" fontAlgn="auto">
              <a:lnSpc>
                <a:spcPct val="100000"/>
              </a:lnSpc>
              <a:buClrTx/>
              <a:buSzTx/>
              <a:buFontTx/>
            </a:pPr>
            <a:r>
              <a:rPr lang="zh-CN" altLang="en-US" sz="2400">
                <a:latin typeface="楷体_GB2312" panose="02010609030101010101" charset="-122"/>
                <a:ea typeface="楷体_GB2312" panose="02010609030101010101" charset="-122"/>
                <a:cs typeface="微软雅黑" panose="020B0503020204020204" pitchFamily="34" charset="-122"/>
              </a:rPr>
              <a:t>2012年12月7日，习近平总书记向伫立在山顶的邓小平铜像敬献花篮。</a:t>
            </a:r>
          </a:p>
          <a:p>
            <a:pPr indent="0" algn="ctr" fontAlgn="auto">
              <a:lnSpc>
                <a:spcPct val="100000"/>
              </a:lnSpc>
              <a:buClrTx/>
              <a:buSzTx/>
              <a:buFontTx/>
            </a:pPr>
            <a:r>
              <a:rPr lang="zh-CN" altLang="en-US" sz="2400">
                <a:latin typeface="楷体_GB2312" panose="02010609030101010101" charset="-122"/>
                <a:ea typeface="楷体_GB2312" panose="02010609030101010101" charset="-122"/>
                <a:cs typeface="微软雅黑" panose="020B0503020204020204" pitchFamily="34" charset="-122"/>
              </a:rPr>
              <a:t>并在离开前挥锹铲土，种下一棵高山榕树。</a:t>
            </a:r>
          </a:p>
        </p:txBody>
      </p:sp>
      <p:pic>
        <p:nvPicPr>
          <p:cNvPr id="4" name="图片 3" descr="献花"/>
          <p:cNvPicPr>
            <a:picLocks noChangeAspect="1"/>
          </p:cNvPicPr>
          <p:nvPr/>
        </p:nvPicPr>
        <p:blipFill>
          <a:blip r:embed="rId2"/>
          <a:srcRect t="14426"/>
          <a:stretch>
            <a:fillRect/>
          </a:stretch>
        </p:blipFill>
        <p:spPr>
          <a:xfrm>
            <a:off x="215900" y="1432560"/>
            <a:ext cx="6957060" cy="4558030"/>
          </a:xfrm>
          <a:prstGeom prst="rect">
            <a:avLst/>
          </a:prstGeom>
        </p:spPr>
      </p:pic>
      <p:pic>
        <p:nvPicPr>
          <p:cNvPr id="6" name="图片 5" descr="种树"/>
          <p:cNvPicPr>
            <a:picLocks noChangeAspect="1"/>
          </p:cNvPicPr>
          <p:nvPr/>
        </p:nvPicPr>
        <p:blipFill>
          <a:blip r:embed="rId3"/>
          <a:srcRect l="3182" t="4462" r="4360" b="40120"/>
          <a:stretch>
            <a:fillRect/>
          </a:stretch>
        </p:blipFill>
        <p:spPr>
          <a:xfrm>
            <a:off x="7737475" y="1397000"/>
            <a:ext cx="3862070" cy="45935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par>
                                <p:cTn id="17" presetID="29"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2"/>
                                          </p:val>
                                        </p:tav>
                                        <p:tav tm="100000">
                                          <p:val>
                                            <p:strVal val="#ppt_x"/>
                                          </p:val>
                                        </p:tav>
                                      </p:tavLst>
                                    </p:anim>
                                    <p:anim calcmode="lin" valueType="num">
                                      <p:cBhvr>
                                        <p:cTn id="2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sers/liu/Desktop/工作/张院党课/党课参考-ppt/瞻仰红船.jpg瞻仰红船"/>
          <p:cNvPicPr>
            <a:picLocks noChangeAspect="1"/>
          </p:cNvPicPr>
          <p:nvPr/>
        </p:nvPicPr>
        <p:blipFill>
          <a:blip r:embed="rId2"/>
          <a:srcRect b="13962"/>
          <a:stretch>
            <a:fillRect/>
          </a:stretch>
        </p:blipFill>
        <p:spPr>
          <a:xfrm>
            <a:off x="2217420" y="1343660"/>
            <a:ext cx="7757160" cy="4853940"/>
          </a:xfrm>
          <a:prstGeom prst="rect">
            <a:avLst/>
          </a:prstGeom>
        </p:spPr>
      </p:pic>
      <p:sp>
        <p:nvSpPr>
          <p:cNvPr id="3" name="文本框 2"/>
          <p:cNvSpPr txBox="1"/>
          <p:nvPr/>
        </p:nvSpPr>
        <p:spPr>
          <a:xfrm>
            <a:off x="2651760" y="6166485"/>
            <a:ext cx="6888480" cy="645160"/>
          </a:xfrm>
          <a:prstGeom prst="rect">
            <a:avLst/>
          </a:prstGeom>
          <a:noFill/>
        </p:spPr>
        <p:txBody>
          <a:bodyPr wrap="square" rtlCol="0" anchor="t">
            <a:spAutoFit/>
          </a:bodyPr>
          <a:lstStyle/>
          <a:p>
            <a:pPr indent="609600" algn="l">
              <a:lnSpc>
                <a:spcPct val="150000"/>
              </a:lnSpc>
              <a:buClrTx/>
              <a:buSzTx/>
              <a:buFontTx/>
              <a:extLst>
                <a:ext uri="{35155182-B16C-46BC-9424-99874614C6A1}">
                  <wpsdc:indentchars xmlns:wpsdc="http://www.wps.cn/officeDocument/2017/drawingmlCustomData" xmlns="" val="200" checksum="4158780845"/>
                </a:ext>
              </a:extLst>
            </a:pPr>
            <a:r>
              <a:rPr lang="zh-CN" altLang="en-US" sz="2400">
                <a:latin typeface="楷体_GB2312" panose="02010609030101010101" charset="-122"/>
                <a:ea typeface="楷体_GB2312" panose="02010609030101010101" charset="-122"/>
                <a:cs typeface="微软雅黑" panose="020B0503020204020204" pitchFamily="34" charset="-122"/>
                <a:sym typeface="+mn-ea"/>
              </a:rPr>
              <a:t>习近平总书记瞻仰嘉兴红船，回顾建党历史。</a:t>
            </a:r>
            <a:endParaRPr lang="zh-CN" altLang="en-US" sz="2400">
              <a:latin typeface="楷体_GB2312" panose="02010609030101010101" charset="-122"/>
              <a:ea typeface="楷体_GB2312" panose="02010609030101010101"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21230" y="2296795"/>
            <a:ext cx="7749540" cy="2676525"/>
          </a:xfrm>
          <a:prstGeom prst="rect">
            <a:avLst/>
          </a:prstGeom>
          <a:noFill/>
          <a:ln w="9525">
            <a:noFill/>
          </a:ln>
        </p:spPr>
        <p:txBody>
          <a:bodyPr wrap="square">
            <a:spAutoFit/>
          </a:bodyPr>
          <a:lstStyle/>
          <a:p>
            <a:pPr marL="0" indent="720090" algn="l" fontAlgn="auto">
              <a:lnSpc>
                <a:spcPct val="150000"/>
              </a:lnSpc>
            </a:pPr>
            <a:r>
              <a:rPr lang="zh-CN" sz="2800" b="0">
                <a:ln/>
                <a:solidFill>
                  <a:schemeClr val="tx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cs typeface="楷体_GB2312" panose="02010609030101010101" charset="-122"/>
              </a:rPr>
              <a:t>我们要更加自觉地坚持和捍卫“两个确立”，更加坚定地做到“两个维护”，发自内心</a:t>
            </a:r>
            <a:r>
              <a:rPr lang="zh-CN" sz="2800" b="0">
                <a:ln w="22225">
                  <a:solidFill>
                    <a:schemeClr val="accent2"/>
                  </a:solidFill>
                  <a:prstDash val="solid"/>
                </a:ln>
                <a:solidFill>
                  <a:schemeClr val="accent2">
                    <a:lumMod val="40000"/>
                    <a:lumOff val="60000"/>
                  </a:schemeClr>
                </a:solidFill>
                <a:effectLst/>
                <a:latin typeface="楷体_GB2312" panose="02010609030101010101" charset="-122"/>
                <a:ea typeface="楷体_GB2312" panose="02010609030101010101" charset="-122"/>
                <a:cs typeface="楷体_GB2312" panose="02010609030101010101" charset="-122"/>
              </a:rPr>
              <a:t>拥戴核心</a:t>
            </a:r>
            <a:r>
              <a:rPr lang="zh-CN" sz="2800" b="0">
                <a:ln/>
                <a:solidFill>
                  <a:schemeClr val="tx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cs typeface="楷体_GB2312" panose="02010609030101010101" charset="-122"/>
              </a:rPr>
              <a:t>、毫不动摇</a:t>
            </a:r>
            <a:r>
              <a:rPr lang="zh-CN" sz="2800" b="0">
                <a:ln w="22225">
                  <a:solidFill>
                    <a:schemeClr val="accent2"/>
                  </a:solidFill>
                  <a:prstDash val="solid"/>
                </a:ln>
                <a:solidFill>
                  <a:schemeClr val="accent2">
                    <a:lumMod val="40000"/>
                    <a:lumOff val="60000"/>
                  </a:schemeClr>
                </a:solidFill>
                <a:effectLst/>
                <a:latin typeface="楷体_GB2312" panose="02010609030101010101" charset="-122"/>
                <a:ea typeface="楷体_GB2312" panose="02010609030101010101" charset="-122"/>
                <a:cs typeface="楷体_GB2312" panose="02010609030101010101" charset="-122"/>
              </a:rPr>
              <a:t>信赖核心</a:t>
            </a:r>
            <a:r>
              <a:rPr lang="zh-CN" sz="2800" b="0">
                <a:ln/>
                <a:solidFill>
                  <a:schemeClr val="tx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cs typeface="楷体_GB2312" panose="02010609030101010101" charset="-122"/>
              </a:rPr>
              <a:t>、始终不渝</a:t>
            </a:r>
            <a:r>
              <a:rPr lang="zh-CN" sz="2800" b="0">
                <a:ln w="22225">
                  <a:solidFill>
                    <a:schemeClr val="accent2"/>
                  </a:solidFill>
                  <a:prstDash val="solid"/>
                </a:ln>
                <a:solidFill>
                  <a:schemeClr val="accent2">
                    <a:lumMod val="40000"/>
                    <a:lumOff val="60000"/>
                  </a:schemeClr>
                </a:solidFill>
                <a:effectLst/>
                <a:latin typeface="楷体_GB2312" panose="02010609030101010101" charset="-122"/>
                <a:ea typeface="楷体_GB2312" panose="02010609030101010101" charset="-122"/>
                <a:cs typeface="楷体_GB2312" panose="02010609030101010101" charset="-122"/>
              </a:rPr>
              <a:t>忠诚核心</a:t>
            </a:r>
            <a:r>
              <a:rPr lang="zh-CN" sz="2800" b="0">
                <a:ln/>
                <a:solidFill>
                  <a:schemeClr val="tx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cs typeface="楷体_GB2312" panose="02010609030101010101" charset="-122"/>
              </a:rPr>
              <a:t>、坚定不移</a:t>
            </a:r>
            <a:r>
              <a:rPr lang="zh-CN" sz="2800" b="0">
                <a:ln w="22225">
                  <a:solidFill>
                    <a:schemeClr val="accent2"/>
                  </a:solidFill>
                  <a:prstDash val="solid"/>
                </a:ln>
                <a:solidFill>
                  <a:schemeClr val="accent2">
                    <a:lumMod val="40000"/>
                    <a:lumOff val="60000"/>
                  </a:schemeClr>
                </a:solidFill>
                <a:effectLst/>
                <a:latin typeface="楷体_GB2312" panose="02010609030101010101" charset="-122"/>
                <a:ea typeface="楷体_GB2312" panose="02010609030101010101" charset="-122"/>
                <a:cs typeface="楷体_GB2312" panose="02010609030101010101" charset="-122"/>
              </a:rPr>
              <a:t>维护核心</a:t>
            </a:r>
            <a:r>
              <a:rPr lang="zh-CN" sz="2800" b="0">
                <a:ln/>
                <a:solidFill>
                  <a:schemeClr val="tx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cs typeface="楷体_GB2312" panose="02010609030101010101" charset="-122"/>
              </a:rPr>
              <a:t>！</a:t>
            </a:r>
            <a:endParaRPr lang="zh-CN" altLang="en-US" sz="2800" b="0">
              <a:ln/>
              <a:solidFill>
                <a:schemeClr val="tx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cs typeface="楷体_GB2312" panose="02010609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马克思本人"/>
          <p:cNvPicPr>
            <a:picLocks noChangeAspect="1"/>
          </p:cNvPicPr>
          <p:nvPr/>
        </p:nvPicPr>
        <p:blipFill>
          <a:blip r:embed="rId2"/>
          <a:srcRect b="15778"/>
          <a:stretch>
            <a:fillRect/>
          </a:stretch>
        </p:blipFill>
        <p:spPr>
          <a:xfrm>
            <a:off x="1198245" y="1253490"/>
            <a:ext cx="4354195" cy="4721860"/>
          </a:xfrm>
          <a:prstGeom prst="rect">
            <a:avLst/>
          </a:prstGeom>
        </p:spPr>
      </p:pic>
      <p:pic>
        <p:nvPicPr>
          <p:cNvPr id="3" name="图片 2" descr="马列主义"/>
          <p:cNvPicPr>
            <a:picLocks noChangeAspect="1"/>
          </p:cNvPicPr>
          <p:nvPr/>
        </p:nvPicPr>
        <p:blipFill>
          <a:blip r:embed="rId3"/>
          <a:srcRect b="27922"/>
          <a:stretch>
            <a:fillRect/>
          </a:stretch>
        </p:blipFill>
        <p:spPr>
          <a:xfrm>
            <a:off x="6772275" y="1716405"/>
            <a:ext cx="4284980" cy="4258945"/>
          </a:xfrm>
          <a:prstGeom prst="rect">
            <a:avLst/>
          </a:prstGeom>
        </p:spPr>
      </p:pic>
      <p:sp>
        <p:nvSpPr>
          <p:cNvPr id="4" name="文本框 3"/>
          <p:cNvSpPr txBox="1"/>
          <p:nvPr/>
        </p:nvSpPr>
        <p:spPr>
          <a:xfrm>
            <a:off x="2300605" y="6229350"/>
            <a:ext cx="7590790" cy="460375"/>
          </a:xfrm>
          <a:prstGeom prst="rect">
            <a:avLst/>
          </a:prstGeom>
          <a:noFill/>
        </p:spPr>
        <p:txBody>
          <a:bodyPr wrap="square" rtlCol="0">
            <a:spAutoFit/>
          </a:bodyPr>
          <a:lstStyle/>
          <a:p>
            <a:pPr indent="0" algn="ctr" fontAlgn="auto">
              <a:lnSpc>
                <a:spcPct val="100000"/>
              </a:lnSpc>
              <a:buClrTx/>
              <a:buSzTx/>
              <a:buFontTx/>
            </a:pPr>
            <a:r>
              <a:rPr lang="zh-CN" altLang="en-US" sz="2400">
                <a:latin typeface="楷体_GB2312" panose="02010609030101010101" charset="-122"/>
                <a:ea typeface="楷体_GB2312" panose="02010609030101010101" charset="-122"/>
                <a:cs typeface="微软雅黑" panose="020B0503020204020204" pitchFamily="34" charset="-122"/>
              </a:rPr>
              <a:t>马克思列宁主义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ppt_x</p:attrName>
                                        </p:attrNameLst>
                                      </p:cBhvr>
                                      <p:tavLst>
                                        <p:tav tm="0">
                                          <p:val>
                                            <p:strVal val="#ppt_x-.2"/>
                                          </p:val>
                                        </p:tav>
                                        <p:tav tm="100000">
                                          <p:val>
                                            <p:strVal val="#ppt_x"/>
                                          </p:val>
                                        </p:tav>
                                      </p:tavLst>
                                    </p:anim>
                                    <p:anim calcmode="lin" valueType="num">
                                      <p:cBhvr>
                                        <p:cTn id="1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rcRect b="13333"/>
          <a:stretch>
            <a:fillRect/>
          </a:stretch>
        </p:blipFill>
        <p:spPr>
          <a:xfrm>
            <a:off x="1287145" y="1294130"/>
            <a:ext cx="4370705" cy="5050790"/>
          </a:xfrm>
          <a:prstGeom prst="rect">
            <a:avLst/>
          </a:prstGeom>
        </p:spPr>
      </p:pic>
      <p:sp>
        <p:nvSpPr>
          <p:cNvPr id="100" name="文本框 99"/>
          <p:cNvSpPr txBox="1"/>
          <p:nvPr/>
        </p:nvSpPr>
        <p:spPr>
          <a:xfrm>
            <a:off x="6508115" y="2481580"/>
            <a:ext cx="5385435" cy="2676525"/>
          </a:xfrm>
          <a:prstGeom prst="rect">
            <a:avLst/>
          </a:prstGeom>
          <a:noFill/>
          <a:ln w="9525">
            <a:noFill/>
          </a:ln>
        </p:spPr>
        <p:txBody>
          <a:bodyPr wrap="square">
            <a:spAutoFit/>
          </a:bodyPr>
          <a:lstStyle/>
          <a:p>
            <a:pPr marL="0" indent="711200" algn="l" fontAlgn="auto">
              <a:lnSpc>
                <a:spcPct val="150000"/>
              </a:lnSpc>
              <a:buClrTx/>
              <a:buSzTx/>
              <a:buFontTx/>
              <a:extLst>
                <a:ext uri="{35155182-B16C-46BC-9424-99874614C6A1}">
                  <wpsdc:indentchars xmlns:wpsdc="http://www.wps.cn/officeDocument/2017/drawingmlCustomData" xmlns="" val="200" checksum="3773799597"/>
                </a:ext>
              </a:extLst>
            </a:pPr>
            <a:r>
              <a:rPr lang="zh-CN" altLang="en-US" sz="2800" b="0">
                <a:latin typeface="楷体_GB2312" panose="02010609030101010101" charset="-122"/>
                <a:ea typeface="楷体_GB2312" panose="02010609030101010101" charset="-122"/>
                <a:cs typeface="微软雅黑" panose="020B0503020204020204" pitchFamily="34" charset="-122"/>
              </a:rPr>
              <a:t>“谢谢马克思、恩格斯、列宁和斯大林，他们给了我们以武器。这武器不是机关枪，而是马克思列宁主义。</a:t>
            </a:r>
            <a:r>
              <a:rPr lang="zh-CN" altLang="en-US" sz="2800">
                <a:latin typeface="楷体_GB2312" panose="02010609030101010101" charset="-122"/>
                <a:ea typeface="楷体_GB2312" panose="02010609030101010101" charset="-122"/>
                <a:cs typeface="微软雅黑" panose="020B0503020204020204" pitchFamily="34" charset="-122"/>
                <a:sym typeface="+mn-ea"/>
              </a:rPr>
              <a:t>”</a:t>
            </a:r>
            <a:r>
              <a:rPr lang="zh-CN" altLang="en-US" sz="2800" b="0">
                <a:latin typeface="楷体_GB2312" panose="02010609030101010101" charset="-122"/>
                <a:ea typeface="楷体_GB2312" panose="02010609030101010101" charset="-122"/>
                <a:cs typeface="微软雅黑" panose="020B0503020204020204" pitchFamily="34" charset="-122"/>
              </a:rPr>
              <a:t>——毛泽东</a:t>
            </a:r>
            <a:endParaRPr lang="zh-CN" altLang="en-US" sz="2800">
              <a:latin typeface="楷体_GB2312" panose="02010609030101010101" charset="-122"/>
              <a:ea typeface="楷体_GB2312" panose="02010609030101010101"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ppt_x</p:attrName>
                                        </p:attrNameLst>
                                      </p:cBhvr>
                                      <p:tavLst>
                                        <p:tav tm="0">
                                          <p:val>
                                            <p:strVal val="#ppt_x-.2"/>
                                          </p:val>
                                        </p:tav>
                                        <p:tav tm="100000">
                                          <p:val>
                                            <p:strVal val="#ppt_x"/>
                                          </p:val>
                                        </p:tav>
                                      </p:tavLst>
                                    </p:anim>
                                    <p:anim calcmode="lin" valueType="num">
                                      <p:cBhvr>
                                        <p:cTn id="13" dur="1000" fill="hold"/>
                                        <p:tgtEl>
                                          <p:spTgt spid="10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custDataLst>
              <p:tags r:id="rId1"/>
            </p:custDataLst>
          </p:nvPr>
        </p:nvSpPr>
        <p:spPr>
          <a:xfrm>
            <a:off x="0" y="4483100"/>
            <a:ext cx="4010660" cy="2294255"/>
          </a:xfrm>
          <a:prstGeom prst="rect">
            <a:avLst/>
          </a:prstGeom>
          <a:noFill/>
        </p:spPr>
        <p:txBody>
          <a:bodyPr wrap="square" rtlCol="0">
            <a:noAutofit/>
          </a:bodyPr>
          <a:lstStyle/>
          <a:p>
            <a:pPr algn="ctr">
              <a:lnSpc>
                <a:spcPct val="120000"/>
              </a:lnSpc>
            </a:pPr>
            <a:r>
              <a:rPr lang="zh-CN" altLang="en-US" sz="2000" b="1" spc="300">
                <a:solidFill>
                  <a:srgbClr val="000000">
                    <a:lumMod val="75000"/>
                    <a:lumOff val="25000"/>
                  </a:srgbClr>
                </a:solidFill>
                <a:latin typeface="Arial" panose="02080604020202020204" pitchFamily="34" charset="0"/>
                <a:ea typeface="微软雅黑" panose="020B0503020204020204" pitchFamily="34" charset="-122"/>
                <a:sym typeface="Arial" panose="02080604020202020204" pitchFamily="34" charset="0"/>
              </a:rPr>
              <a:t>新民主主义革命时期</a:t>
            </a:r>
          </a:p>
          <a:p>
            <a:pPr algn="ctr">
              <a:lnSpc>
                <a:spcPct val="120000"/>
              </a:lnSpc>
            </a:pPr>
            <a:r>
              <a:rPr lang="zh-CN" altLang="en-US" sz="2000" b="1" spc="300">
                <a:solidFill>
                  <a:srgbClr val="000000">
                    <a:lumMod val="75000"/>
                    <a:lumOff val="25000"/>
                  </a:srgbClr>
                </a:solidFill>
                <a:latin typeface="Arial" panose="02080604020202020204" pitchFamily="34" charset="0"/>
                <a:ea typeface="微软雅黑" panose="020B0503020204020204" pitchFamily="34" charset="-122"/>
                <a:sym typeface="Arial" panose="02080604020202020204" pitchFamily="34" charset="0"/>
              </a:rPr>
              <a:t>社会主义革命时期和建设时期</a:t>
            </a:r>
            <a:r>
              <a:rPr lang="en-US" altLang="zh-CN" sz="2000" b="1" spc="300">
                <a:solidFill>
                  <a:srgbClr val="000000">
                    <a:lumMod val="75000"/>
                    <a:lumOff val="25000"/>
                  </a:srgbClr>
                </a:solidFill>
                <a:latin typeface="Arial" panose="02080604020202020204" pitchFamily="34" charset="0"/>
                <a:ea typeface="微软雅黑" panose="020B0503020204020204" pitchFamily="34" charset="-122"/>
                <a:sym typeface="Arial" panose="02080604020202020204" pitchFamily="34" charset="0"/>
              </a:rPr>
              <a:t> </a:t>
            </a:r>
          </a:p>
        </p:txBody>
      </p:sp>
      <p:cxnSp>
        <p:nvCxnSpPr>
          <p:cNvPr id="22" name="直接连接符 21"/>
          <p:cNvCxnSpPr/>
          <p:nvPr>
            <p:custDataLst>
              <p:tags r:id="rId2"/>
            </p:custDataLst>
          </p:nvPr>
        </p:nvCxnSpPr>
        <p:spPr>
          <a:xfrm flipH="1">
            <a:off x="0" y="4483099"/>
            <a:ext cx="1219200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3" name="圆角矩形 2"/>
          <p:cNvSpPr/>
          <p:nvPr>
            <p:custDataLst>
              <p:tags r:id="rId3"/>
            </p:custDataLst>
          </p:nvPr>
        </p:nvSpPr>
        <p:spPr>
          <a:xfrm>
            <a:off x="845820" y="2385695"/>
            <a:ext cx="1883410" cy="147828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normAutofit/>
          </a:bodyPr>
          <a:lstStyle/>
          <a:p>
            <a:pPr algn="ctr">
              <a:lnSpc>
                <a:spcPct val="120000"/>
              </a:lnSpc>
            </a:pPr>
            <a:r>
              <a:rPr lang="zh-CN" altLang="en-US" sz="2200">
                <a:solidFill>
                  <a:schemeClr val="tx1"/>
                </a:solidFill>
                <a:latin typeface="楷体_GB2312" panose="02010609030101010101" charset="-122"/>
                <a:ea typeface="楷体_GB2312" panose="02010609030101010101" charset="-122"/>
                <a:cs typeface="微软雅黑" panose="020B0503020204020204" pitchFamily="34" charset="-122"/>
                <a:sym typeface="Arial" panose="02080604020202020204" pitchFamily="34" charset="0"/>
              </a:rPr>
              <a:t>毛泽东思想</a:t>
            </a:r>
            <a:endParaRPr lang="zh-CN" altLang="en-US" sz="2200" spc="150">
              <a:solidFill>
                <a:srgbClr val="000000">
                  <a:lumMod val="75000"/>
                  <a:lumOff val="25000"/>
                </a:srgbClr>
              </a:solidFill>
              <a:latin typeface="Arial" panose="02080604020202020204" pitchFamily="34" charset="0"/>
              <a:ea typeface="微软雅黑" panose="020B0503020204020204" pitchFamily="34" charset="-122"/>
              <a:sym typeface="Arial" panose="02080604020202020204" pitchFamily="34" charset="0"/>
            </a:endParaRPr>
          </a:p>
        </p:txBody>
      </p:sp>
      <p:sp>
        <p:nvSpPr>
          <p:cNvPr id="4" name="泪滴形 3"/>
          <p:cNvSpPr/>
          <p:nvPr>
            <p:custDataLst>
              <p:tags r:id="rId4"/>
            </p:custDataLst>
          </p:nvPr>
        </p:nvSpPr>
        <p:spPr>
          <a:xfrm rot="8100000">
            <a:off x="1564201" y="3617460"/>
            <a:ext cx="569048" cy="569048"/>
          </a:xfrm>
          <a:prstGeom prst="teardrop">
            <a:avLst>
              <a:gd name="adj" fmla="val 1254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lnSpc>
                <a:spcPct val="120000"/>
              </a:lnSpc>
            </a:pPr>
            <a:endParaRPr lang="zh-CN" altLang="en-US">
              <a:latin typeface="Arial" panose="02080604020202020204" pitchFamily="34" charset="0"/>
              <a:ea typeface="微软雅黑" panose="020B0503020204020204" pitchFamily="34" charset="-122"/>
              <a:sym typeface="Arial" panose="02080604020202020204" pitchFamily="34" charset="0"/>
            </a:endParaRPr>
          </a:p>
        </p:txBody>
      </p:sp>
      <p:sp>
        <p:nvSpPr>
          <p:cNvPr id="5" name="椭圆 4"/>
          <p:cNvSpPr/>
          <p:nvPr>
            <p:custDataLst>
              <p:tags r:id="rId5"/>
            </p:custDataLst>
          </p:nvPr>
        </p:nvSpPr>
        <p:spPr>
          <a:xfrm rot="8100000">
            <a:off x="1701349" y="375587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0000" lnSpcReduction="20000"/>
          </a:bodyPr>
          <a:lstStyle/>
          <a:p>
            <a:pPr algn="ctr">
              <a:lnSpc>
                <a:spcPct val="140000"/>
              </a:lnSpc>
            </a:pPr>
            <a:endParaRPr lang="zh-CN" altLang="en-US">
              <a:latin typeface="Arial" panose="02080604020202020204" pitchFamily="34" charset="0"/>
              <a:ea typeface="微软雅黑" panose="020B0503020204020204" pitchFamily="34" charset="-122"/>
              <a:sym typeface="Arial" panose="02080604020202020204" pitchFamily="34" charset="0"/>
            </a:endParaRPr>
          </a:p>
        </p:txBody>
      </p:sp>
      <p:sp>
        <p:nvSpPr>
          <p:cNvPr id="6" name="椭圆 5"/>
          <p:cNvSpPr/>
          <p:nvPr>
            <p:custDataLst>
              <p:tags r:id="rId6"/>
            </p:custDataLst>
          </p:nvPr>
        </p:nvSpPr>
        <p:spPr>
          <a:xfrm>
            <a:off x="1791440"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80604020202020204" pitchFamily="34" charset="0"/>
              <a:ea typeface="微软雅黑" panose="020B0503020204020204" pitchFamily="34" charset="-122"/>
              <a:sym typeface="Arial" panose="02080604020202020204" pitchFamily="34" charset="0"/>
            </a:endParaRPr>
          </a:p>
        </p:txBody>
      </p:sp>
      <p:sp>
        <p:nvSpPr>
          <p:cNvPr id="21" name="椭圆 20"/>
          <p:cNvSpPr/>
          <p:nvPr>
            <p:custDataLst>
              <p:tags r:id="rId7"/>
            </p:custDataLst>
          </p:nvPr>
        </p:nvSpPr>
        <p:spPr>
          <a:xfrm>
            <a:off x="5981799"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400">
              <a:latin typeface="Arial" panose="02080604020202020204" pitchFamily="34" charset="0"/>
              <a:ea typeface="微软雅黑" panose="020B0503020204020204" pitchFamily="34" charset="-122"/>
              <a:sym typeface="Arial" panose="02080604020202020204" pitchFamily="34" charset="0"/>
            </a:endParaRPr>
          </a:p>
        </p:txBody>
      </p:sp>
      <p:sp>
        <p:nvSpPr>
          <p:cNvPr id="26" name="圆角矩形 25"/>
          <p:cNvSpPr/>
          <p:nvPr>
            <p:custDataLst>
              <p:tags r:id="rId8"/>
            </p:custDataLst>
          </p:nvPr>
        </p:nvSpPr>
        <p:spPr>
          <a:xfrm>
            <a:off x="3242310" y="2376805"/>
            <a:ext cx="1790065" cy="1496060"/>
          </a:xfrm>
          <a:prstGeom prst="roundRect">
            <a:avLst/>
          </a:prstGeom>
          <a:ln>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normAutofit/>
          </a:bodyPr>
          <a:lstStyle/>
          <a:p>
            <a:pPr indent="0" algn="l" fontAlgn="auto">
              <a:lnSpc>
                <a:spcPct val="150000"/>
              </a:lnSpc>
              <a:buClrTx/>
              <a:buSzTx/>
              <a:buFontTx/>
            </a:pPr>
            <a:r>
              <a:rPr lang="zh-CN" altLang="en-US" sz="2200">
                <a:solidFill>
                  <a:schemeClr val="tx1"/>
                </a:solidFill>
                <a:latin typeface="楷体_GB2312" panose="02010609030101010101" charset="-122"/>
                <a:ea typeface="楷体_GB2312" panose="02010609030101010101" charset="-122"/>
                <a:cs typeface="微软雅黑" panose="020B0503020204020204" pitchFamily="34" charset="-122"/>
                <a:sym typeface="Arial" panose="02080604020202020204" pitchFamily="34" charset="0"/>
              </a:rPr>
              <a:t>邓小平理论</a:t>
            </a:r>
          </a:p>
        </p:txBody>
      </p:sp>
      <p:sp>
        <p:nvSpPr>
          <p:cNvPr id="33" name="椭圆 32"/>
          <p:cNvSpPr/>
          <p:nvPr>
            <p:custDataLst>
              <p:tags r:id="rId9"/>
            </p:custDataLst>
          </p:nvPr>
        </p:nvSpPr>
        <p:spPr>
          <a:xfrm>
            <a:off x="10382979"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400">
              <a:latin typeface="Arial" panose="02080604020202020204" pitchFamily="34" charset="0"/>
              <a:ea typeface="微软雅黑" panose="020B0503020204020204" pitchFamily="34" charset="-122"/>
              <a:sym typeface="Arial" panose="02080604020202020204" pitchFamily="34" charset="0"/>
            </a:endParaRPr>
          </a:p>
        </p:txBody>
      </p:sp>
      <p:sp>
        <p:nvSpPr>
          <p:cNvPr id="9" name="圆角矩形 8"/>
          <p:cNvSpPr/>
          <p:nvPr>
            <p:custDataLst>
              <p:tags r:id="rId10"/>
            </p:custDataLst>
          </p:nvPr>
        </p:nvSpPr>
        <p:spPr>
          <a:xfrm>
            <a:off x="5128895" y="2385695"/>
            <a:ext cx="1791970" cy="1496060"/>
          </a:xfrm>
          <a:prstGeom prst="roundRect">
            <a:avLst/>
          </a:prstGeom>
          <a:ln>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normAutofit/>
          </a:bodyPr>
          <a:lstStyle/>
          <a:p>
            <a:pPr indent="0" algn="ctr" fontAlgn="auto">
              <a:lnSpc>
                <a:spcPct val="150000"/>
              </a:lnSpc>
              <a:buClrTx/>
              <a:buSzTx/>
              <a:buFontTx/>
            </a:pPr>
            <a:r>
              <a:rPr lang="zh-CN" altLang="en-US" sz="2200">
                <a:latin typeface="楷体_GB2312" panose="02010609030101010101" charset="-122"/>
                <a:ea typeface="楷体_GB2312" panose="02010609030101010101" charset="-122"/>
                <a:cs typeface="微软雅黑" panose="020B0503020204020204" pitchFamily="34" charset="-122"/>
                <a:sym typeface="Arial" panose="02080604020202020204" pitchFamily="34" charset="0"/>
              </a:rPr>
              <a:t>“三个代表”</a:t>
            </a:r>
          </a:p>
          <a:p>
            <a:pPr indent="0" algn="ctr" fontAlgn="auto">
              <a:lnSpc>
                <a:spcPct val="150000"/>
              </a:lnSpc>
              <a:buClrTx/>
              <a:buSzTx/>
              <a:buFontTx/>
            </a:pPr>
            <a:r>
              <a:rPr lang="zh-CN" altLang="en-US" sz="2200">
                <a:latin typeface="楷体_GB2312" panose="02010609030101010101" charset="-122"/>
                <a:ea typeface="楷体_GB2312" panose="02010609030101010101" charset="-122"/>
                <a:cs typeface="微软雅黑" panose="020B0503020204020204" pitchFamily="34" charset="-122"/>
                <a:sym typeface="Arial" panose="02080604020202020204" pitchFamily="34" charset="0"/>
              </a:rPr>
              <a:t>重要思想</a:t>
            </a:r>
            <a:endParaRPr lang="zh-CN" altLang="en-US" sz="2200">
              <a:solidFill>
                <a:schemeClr val="tx1"/>
              </a:solidFill>
              <a:latin typeface="楷体_GB2312" panose="02010609030101010101" charset="-122"/>
              <a:ea typeface="楷体_GB2312" panose="02010609030101010101" charset="-122"/>
              <a:cs typeface="微软雅黑" panose="020B0503020204020204" pitchFamily="34" charset="-122"/>
              <a:sym typeface="Arial" panose="02080604020202020204" pitchFamily="34" charset="0"/>
            </a:endParaRPr>
          </a:p>
        </p:txBody>
      </p:sp>
      <p:sp>
        <p:nvSpPr>
          <p:cNvPr id="10" name="圆角矩形 9"/>
          <p:cNvSpPr/>
          <p:nvPr>
            <p:custDataLst>
              <p:tags r:id="rId11"/>
            </p:custDataLst>
          </p:nvPr>
        </p:nvSpPr>
        <p:spPr>
          <a:xfrm>
            <a:off x="7005320" y="2385695"/>
            <a:ext cx="1809115" cy="1496060"/>
          </a:xfrm>
          <a:prstGeom prst="roundRect">
            <a:avLst/>
          </a:prstGeom>
          <a:ln>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normAutofit/>
          </a:bodyPr>
          <a:lstStyle/>
          <a:p>
            <a:pPr indent="0" algn="ctr" fontAlgn="auto">
              <a:lnSpc>
                <a:spcPct val="150000"/>
              </a:lnSpc>
              <a:buClrTx/>
              <a:buSzTx/>
              <a:buFontTx/>
            </a:pPr>
            <a:r>
              <a:rPr lang="zh-CN" altLang="en-US" sz="2200">
                <a:latin typeface="楷体_GB2312" panose="02010609030101010101" charset="-122"/>
                <a:ea typeface="楷体_GB2312" panose="02010609030101010101" charset="-122"/>
                <a:cs typeface="微软雅黑" panose="020B0503020204020204" pitchFamily="34" charset="-122"/>
                <a:sym typeface="Arial" panose="02080604020202020204" pitchFamily="34" charset="0"/>
              </a:rPr>
              <a:t>科学发展观</a:t>
            </a:r>
            <a:endParaRPr lang="zh-CN" altLang="en-US" sz="2200">
              <a:solidFill>
                <a:schemeClr val="tx1"/>
              </a:solidFill>
              <a:latin typeface="楷体_GB2312" panose="02010609030101010101" charset="-122"/>
              <a:ea typeface="楷体_GB2312" panose="02010609030101010101" charset="-122"/>
              <a:cs typeface="微软雅黑" panose="020B0503020204020204" pitchFamily="34" charset="-122"/>
              <a:sym typeface="Arial" panose="02080604020202020204" pitchFamily="34" charset="0"/>
            </a:endParaRPr>
          </a:p>
        </p:txBody>
      </p:sp>
      <p:sp>
        <p:nvSpPr>
          <p:cNvPr id="11" name="文本框 10"/>
          <p:cNvSpPr txBox="1"/>
          <p:nvPr>
            <p:custDataLst>
              <p:tags r:id="rId12"/>
            </p:custDataLst>
          </p:nvPr>
        </p:nvSpPr>
        <p:spPr>
          <a:xfrm>
            <a:off x="8641080" y="4483100"/>
            <a:ext cx="3601720" cy="963295"/>
          </a:xfrm>
          <a:prstGeom prst="rect">
            <a:avLst/>
          </a:prstGeom>
          <a:noFill/>
        </p:spPr>
        <p:txBody>
          <a:bodyPr wrap="square" rtlCol="0">
            <a:noAutofit/>
          </a:bodyPr>
          <a:lstStyle/>
          <a:p>
            <a:pPr algn="ctr">
              <a:lnSpc>
                <a:spcPct val="120000"/>
              </a:lnSpc>
            </a:pPr>
            <a:r>
              <a:rPr lang="zh-CN" altLang="en-US" sz="2000" b="1" spc="300">
                <a:solidFill>
                  <a:srgbClr val="000000">
                    <a:lumMod val="75000"/>
                    <a:lumOff val="25000"/>
                  </a:srgbClr>
                </a:solidFill>
                <a:latin typeface="Arial" panose="02080604020202020204" pitchFamily="34" charset="0"/>
                <a:ea typeface="微软雅黑" panose="020B0503020204020204" pitchFamily="34" charset="-122"/>
                <a:sym typeface="Arial" panose="02080604020202020204" pitchFamily="34" charset="0"/>
              </a:rPr>
              <a:t>中国特色社会主义新时代</a:t>
            </a:r>
          </a:p>
        </p:txBody>
      </p:sp>
      <p:sp>
        <p:nvSpPr>
          <p:cNvPr id="13" name="文本框 12"/>
          <p:cNvSpPr txBox="1"/>
          <p:nvPr>
            <p:custDataLst>
              <p:tags r:id="rId13"/>
            </p:custDataLst>
          </p:nvPr>
        </p:nvSpPr>
        <p:spPr>
          <a:xfrm>
            <a:off x="4361815" y="4483100"/>
            <a:ext cx="3356610" cy="963295"/>
          </a:xfrm>
          <a:prstGeom prst="rect">
            <a:avLst/>
          </a:prstGeom>
          <a:noFill/>
        </p:spPr>
        <p:txBody>
          <a:bodyPr wrap="square" rtlCol="0">
            <a:noAutofit/>
          </a:bodyPr>
          <a:lstStyle/>
          <a:p>
            <a:pPr algn="ctr">
              <a:lnSpc>
                <a:spcPct val="120000"/>
              </a:lnSpc>
            </a:pPr>
            <a:r>
              <a:rPr lang="zh-CN" altLang="en-US" sz="2000" b="1" spc="300">
                <a:solidFill>
                  <a:srgbClr val="000000">
                    <a:lumMod val="75000"/>
                    <a:lumOff val="25000"/>
                  </a:srgbClr>
                </a:solidFill>
                <a:latin typeface="Arial" panose="02080604020202020204" pitchFamily="34" charset="0"/>
                <a:ea typeface="微软雅黑" panose="020B0503020204020204" pitchFamily="34" charset="-122"/>
                <a:sym typeface="Arial" panose="02080604020202020204" pitchFamily="34" charset="0"/>
              </a:rPr>
              <a:t>改革开放和社会主义现代化建设新时期</a:t>
            </a:r>
          </a:p>
        </p:txBody>
      </p:sp>
      <p:sp>
        <p:nvSpPr>
          <p:cNvPr id="14" name="泪滴形 13"/>
          <p:cNvSpPr/>
          <p:nvPr>
            <p:custDataLst>
              <p:tags r:id="rId14"/>
            </p:custDataLst>
          </p:nvPr>
        </p:nvSpPr>
        <p:spPr>
          <a:xfrm rot="8100000">
            <a:off x="5754566" y="3617460"/>
            <a:ext cx="569048" cy="569048"/>
          </a:xfrm>
          <a:prstGeom prst="teardrop">
            <a:avLst>
              <a:gd name="adj" fmla="val 1254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lnSpc>
                <a:spcPct val="120000"/>
              </a:lnSpc>
            </a:pPr>
            <a:endParaRPr lang="zh-CN" altLang="en-US">
              <a:latin typeface="Arial" panose="02080604020202020204" pitchFamily="34" charset="0"/>
              <a:ea typeface="微软雅黑" panose="020B0503020204020204" pitchFamily="34" charset="-122"/>
              <a:sym typeface="Arial" panose="02080604020202020204" pitchFamily="34" charset="0"/>
            </a:endParaRPr>
          </a:p>
        </p:txBody>
      </p:sp>
      <p:sp>
        <p:nvSpPr>
          <p:cNvPr id="15" name="椭圆 14"/>
          <p:cNvSpPr/>
          <p:nvPr>
            <p:custDataLst>
              <p:tags r:id="rId15"/>
            </p:custDataLst>
          </p:nvPr>
        </p:nvSpPr>
        <p:spPr>
          <a:xfrm rot="8100000">
            <a:off x="5891079" y="3753974"/>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0000" lnSpcReduction="20000"/>
          </a:bodyPr>
          <a:lstStyle/>
          <a:p>
            <a:pPr algn="ctr">
              <a:lnSpc>
                <a:spcPct val="140000"/>
              </a:lnSpc>
            </a:pPr>
            <a:endParaRPr lang="zh-CN" altLang="en-US">
              <a:latin typeface="Arial" panose="02080604020202020204" pitchFamily="34" charset="0"/>
              <a:ea typeface="微软雅黑" panose="020B0503020204020204" pitchFamily="34" charset="-122"/>
              <a:sym typeface="Arial" panose="02080604020202020204" pitchFamily="34" charset="0"/>
            </a:endParaRPr>
          </a:p>
        </p:txBody>
      </p:sp>
      <p:sp>
        <p:nvSpPr>
          <p:cNvPr id="16" name="圆角矩形 15"/>
          <p:cNvSpPr/>
          <p:nvPr>
            <p:custDataLst>
              <p:tags r:id="rId16"/>
            </p:custDataLst>
          </p:nvPr>
        </p:nvSpPr>
        <p:spPr>
          <a:xfrm>
            <a:off x="9110345" y="2367915"/>
            <a:ext cx="2663825" cy="1496060"/>
          </a:xfrm>
          <a:prstGeom prst="roundRect">
            <a:avLst/>
          </a:prstGeom>
          <a:ln>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normAutofit fontScale="90000"/>
          </a:bodyPr>
          <a:lstStyle/>
          <a:p>
            <a:pPr indent="0" algn="ctr" fontAlgn="auto">
              <a:lnSpc>
                <a:spcPct val="150000"/>
              </a:lnSpc>
              <a:buClrTx/>
              <a:buSzTx/>
              <a:buFontTx/>
            </a:pPr>
            <a:r>
              <a:rPr lang="zh-CN" altLang="en-US" sz="2400">
                <a:latin typeface="楷体_GB2312" panose="02010609030101010101" charset="-122"/>
                <a:ea typeface="楷体_GB2312" panose="02010609030101010101" charset="-122"/>
                <a:cs typeface="微软雅黑" panose="020B0503020204020204" pitchFamily="34" charset="-122"/>
                <a:sym typeface="Arial" panose="02080604020202020204" pitchFamily="34" charset="0"/>
              </a:rPr>
              <a:t>习近平新时代中国特色社会主义思想</a:t>
            </a:r>
            <a:endParaRPr lang="zh-CN" altLang="en-US" sz="2400">
              <a:solidFill>
                <a:schemeClr val="tx1"/>
              </a:solidFill>
              <a:latin typeface="楷体_GB2312" panose="02010609030101010101" charset="-122"/>
              <a:ea typeface="楷体_GB2312" panose="02010609030101010101" charset="-122"/>
              <a:cs typeface="微软雅黑" panose="020B0503020204020204" pitchFamily="34" charset="-122"/>
              <a:sym typeface="Arial" panose="02080604020202020204" pitchFamily="34" charset="0"/>
            </a:endParaRPr>
          </a:p>
        </p:txBody>
      </p:sp>
      <p:sp>
        <p:nvSpPr>
          <p:cNvPr id="29" name="泪滴形 28"/>
          <p:cNvSpPr/>
          <p:nvPr>
            <p:custDataLst>
              <p:tags r:id="rId17"/>
            </p:custDataLst>
          </p:nvPr>
        </p:nvSpPr>
        <p:spPr>
          <a:xfrm rot="8100000">
            <a:off x="10155740" y="3620635"/>
            <a:ext cx="569048" cy="569048"/>
          </a:xfrm>
          <a:prstGeom prst="teardrop">
            <a:avLst>
              <a:gd name="adj" fmla="val 1254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sz="1400">
              <a:latin typeface="Arial" panose="02080604020202020204" pitchFamily="34" charset="0"/>
              <a:ea typeface="微软雅黑" panose="020B0503020204020204" pitchFamily="34" charset="-122"/>
              <a:sym typeface="Arial" panose="02080604020202020204" pitchFamily="34" charset="0"/>
            </a:endParaRPr>
          </a:p>
        </p:txBody>
      </p:sp>
      <p:sp>
        <p:nvSpPr>
          <p:cNvPr id="17" name="椭圆 16"/>
          <p:cNvSpPr/>
          <p:nvPr>
            <p:custDataLst>
              <p:tags r:id="rId18"/>
            </p:custDataLst>
          </p:nvPr>
        </p:nvSpPr>
        <p:spPr>
          <a:xfrm rot="8100000">
            <a:off x="10294793" y="375714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5000" lnSpcReduction="20000"/>
          </a:bodyPr>
          <a:lstStyle/>
          <a:p>
            <a:pPr algn="ctr">
              <a:lnSpc>
                <a:spcPct val="140000"/>
              </a:lnSpc>
            </a:pPr>
            <a:endParaRPr lang="zh-CN" altLang="en-US" sz="1400">
              <a:latin typeface="Arial" panose="02080604020202020204" pitchFamily="34" charset="0"/>
              <a:ea typeface="微软雅黑" panose="020B0503020204020204" pitchFamily="34" charset="-122"/>
              <a:sym typeface="Arial" panose="0208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checkerboard(across)">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checkerboard(across)">
                                      <p:cBhvr>
                                        <p:cTn id="21" dur="500"/>
                                        <p:tgtEl>
                                          <p:spTgt spid="26"/>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heckerboard(across)">
                                      <p:cBhvr>
                                        <p:cTn id="24" dur="500"/>
                                        <p:tgtEl>
                                          <p:spTgt spid="9"/>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checkerboard(across)">
                                      <p:cBhvr>
                                        <p:cTn id="30" dur="500"/>
                                        <p:tgtEl>
                                          <p:spTgt spid="14"/>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checkerboard(across)">
                                      <p:cBhvr>
                                        <p:cTn id="33" dur="500"/>
                                        <p:tgtEl>
                                          <p:spTgt spid="15"/>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checkerboard(across)">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checkerboard(across)">
                                      <p:cBhvr>
                                        <p:cTn id="41" dur="500"/>
                                        <p:tgtEl>
                                          <p:spTgt spid="16"/>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checkerboard(across)">
                                      <p:cBhvr>
                                        <p:cTn id="44" dur="500"/>
                                        <p:tgtEl>
                                          <p:spTgt spid="17"/>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checkerboard(across)">
                                      <p:cBhvr>
                                        <p:cTn id="47" dur="500"/>
                                        <p:tgtEl>
                                          <p:spTgt spid="29"/>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checkerboard(across)">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 grpId="0" animBg="1"/>
      <p:bldP spid="4" grpId="0" animBg="1"/>
      <p:bldP spid="5" grpId="0" animBg="1"/>
      <p:bldP spid="26" grpId="0" bldLvl="0" animBg="1"/>
      <p:bldP spid="9" grpId="0" bldLvl="0" animBg="1"/>
      <p:bldP spid="10" grpId="0" bldLvl="0" animBg="1"/>
      <p:bldP spid="11" grpId="0"/>
      <p:bldP spid="13" grpId="0"/>
      <p:bldP spid="14" grpId="0" bldLvl="0" animBg="1"/>
      <p:bldP spid="15" grpId="0" bldLvl="0" animBg="1"/>
      <p:bldP spid="16" grpId="0" bldLvl="0" animBg="1"/>
      <p:bldP spid="29" grpId="0" bldLvl="0" animBg="1"/>
      <p:bldP spid="1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参观复兴之路"/>
          <p:cNvPicPr>
            <a:picLocks noChangeAspect="1"/>
          </p:cNvPicPr>
          <p:nvPr/>
        </p:nvPicPr>
        <p:blipFill>
          <a:blip r:embed="rId3"/>
          <a:stretch>
            <a:fillRect/>
          </a:stretch>
        </p:blipFill>
        <p:spPr>
          <a:xfrm>
            <a:off x="2532380" y="986155"/>
            <a:ext cx="7127240" cy="5231130"/>
          </a:xfrm>
          <a:prstGeom prst="rect">
            <a:avLst/>
          </a:prstGeom>
        </p:spPr>
      </p:pic>
      <p:sp>
        <p:nvSpPr>
          <p:cNvPr id="11" name="Title 6"/>
          <p:cNvSpPr txBox="1"/>
          <p:nvPr>
            <p:custDataLst>
              <p:tags r:id="rId1"/>
            </p:custDataLst>
          </p:nvPr>
        </p:nvSpPr>
        <p:spPr>
          <a:xfrm>
            <a:off x="847725" y="6216650"/>
            <a:ext cx="10497185" cy="64135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algn="ctr" defTabSz="914400" fontAlgn="auto">
              <a:lnSpc>
                <a:spcPct val="150000"/>
              </a:lnSpc>
              <a:buClrTx/>
              <a:buSzTx/>
              <a:buFontTx/>
            </a:pPr>
            <a:r>
              <a:rPr lang="zh-CN" altLang="en-US" sz="2400" spc="0">
                <a:latin typeface="楷体_GB2312" panose="02010609030101010101" charset="-122"/>
                <a:ea typeface="楷体_GB2312" panose="02010609030101010101" charset="-122"/>
                <a:cs typeface="微软雅黑" panose="020B0503020204020204" pitchFamily="34" charset="-122"/>
              </a:rPr>
              <a:t>2012年11月，习近平总书记参观《复兴之路》展览。</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ppt_x</p:attrName>
                                        </p:attrNameLst>
                                      </p:cBhvr>
                                      <p:tavLst>
                                        <p:tav tm="0">
                                          <p:val>
                                            <p:strVal val="#ppt_x-.2"/>
                                          </p:val>
                                        </p:tav>
                                        <p:tav tm="100000">
                                          <p:val>
                                            <p:strVal val="#ppt_x"/>
                                          </p:val>
                                        </p:tav>
                                      </p:tavLst>
                                    </p:anim>
                                    <p:anim calcmode="lin" valueType="num">
                                      <p:cBhvr>
                                        <p:cTn id="1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rcRect b="5181"/>
          <a:stretch>
            <a:fillRect/>
          </a:stretch>
        </p:blipFill>
        <p:spPr>
          <a:xfrm>
            <a:off x="2689225" y="1014095"/>
            <a:ext cx="6812915" cy="5117465"/>
          </a:xfrm>
          <a:prstGeom prst="rect">
            <a:avLst/>
          </a:prstGeom>
        </p:spPr>
      </p:pic>
      <p:sp>
        <p:nvSpPr>
          <p:cNvPr id="6" name="Title 6"/>
          <p:cNvSpPr txBox="1"/>
          <p:nvPr>
            <p:custDataLst>
              <p:tags r:id="rId1"/>
            </p:custDataLst>
          </p:nvPr>
        </p:nvSpPr>
        <p:spPr>
          <a:xfrm>
            <a:off x="306705" y="6082665"/>
            <a:ext cx="11579225" cy="7753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609600" algn="ctr" defTabSz="914400" fontAlgn="auto">
              <a:lnSpc>
                <a:spcPct val="150000"/>
              </a:lnSpc>
              <a:buClrTx/>
              <a:buSzTx/>
              <a:buFontTx/>
              <a:extLst>
                <a:ext uri="{35155182-B16C-46BC-9424-99874614C6A1}">
                  <wpsdc:indentchars xmlns:wpsdc="http://www.wps.cn/officeDocument/2017/drawingmlCustomData" xmlns="" val="200" checksum="4158780845"/>
                </a:ext>
              </a:extLst>
            </a:pPr>
            <a:r>
              <a:rPr lang="zh-CN" altLang="en-US" sz="2400" spc="0">
                <a:latin typeface="楷体_GB2312" panose="02010609030101010101" charset="-122"/>
                <a:ea typeface="楷体_GB2312" panose="02010609030101010101" charset="-122"/>
                <a:cs typeface="微软雅黑" panose="020B0503020204020204" pitchFamily="34" charset="-122"/>
              </a:rPr>
              <a:t>2021年7月1日，习近平总书记代表党和人民庄严宣告。</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1"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晴雨表"/>
          <p:cNvPicPr>
            <a:picLocks noChangeAspect="1"/>
          </p:cNvPicPr>
          <p:nvPr/>
        </p:nvPicPr>
        <p:blipFill>
          <a:blip r:embed="rId2"/>
          <a:stretch>
            <a:fillRect/>
          </a:stretch>
        </p:blipFill>
        <p:spPr>
          <a:xfrm>
            <a:off x="798830" y="1346200"/>
            <a:ext cx="10593705" cy="4727575"/>
          </a:xfrm>
          <a:prstGeom prst="rect">
            <a:avLst/>
          </a:prstGeom>
        </p:spPr>
      </p:pic>
      <p:sp>
        <p:nvSpPr>
          <p:cNvPr id="7" name="文本框 6"/>
          <p:cNvSpPr txBox="1"/>
          <p:nvPr/>
        </p:nvSpPr>
        <p:spPr>
          <a:xfrm>
            <a:off x="3190240" y="6167120"/>
            <a:ext cx="5810885" cy="645160"/>
          </a:xfrm>
          <a:prstGeom prst="rect">
            <a:avLst/>
          </a:prstGeom>
          <a:noFill/>
        </p:spPr>
        <p:txBody>
          <a:bodyPr wrap="square" rtlCol="0">
            <a:spAutoFit/>
          </a:bodyPr>
          <a:lstStyle/>
          <a:p>
            <a:pPr indent="0" algn="ctr" fontAlgn="auto">
              <a:lnSpc>
                <a:spcPct val="150000"/>
              </a:lnSpc>
              <a:buClrTx/>
              <a:buSzTx/>
              <a:buFontTx/>
            </a:pPr>
            <a:r>
              <a:rPr lang="zh-CN" altLang="en-US" sz="2400">
                <a:latin typeface="楷体_GB2312" panose="02010609030101010101" charset="-122"/>
                <a:ea typeface="楷体_GB2312" panose="02010609030101010101" charset="-122"/>
                <a:cs typeface="微软雅黑" panose="020B0503020204020204" pitchFamily="34" charset="-122"/>
              </a:rPr>
              <a:t>《2022艾德曼信任晴雨表》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ppt_x</p:attrName>
                                        </p:attrNameLst>
                                      </p:cBhvr>
                                      <p:tavLst>
                                        <p:tav tm="0">
                                          <p:val>
                                            <p:strVal val="#ppt_x-.2"/>
                                          </p:val>
                                        </p:tav>
                                        <p:tav tm="100000">
                                          <p:val>
                                            <p:strVal val="#ppt_x"/>
                                          </p:val>
                                        </p:tav>
                                      </p:tavLst>
                                    </p:anim>
                                    <p:anim calcmode="lin" valueType="num">
                                      <p:cBhvr>
                                        <p:cTn id="13"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rcRect l="18360" t="5240" r="16387" b="6880"/>
          <a:stretch>
            <a:fillRect/>
          </a:stretch>
        </p:blipFill>
        <p:spPr>
          <a:xfrm>
            <a:off x="1935480" y="1195705"/>
            <a:ext cx="3996690" cy="5382895"/>
          </a:xfrm>
          <a:prstGeom prst="rect">
            <a:avLst/>
          </a:prstGeom>
        </p:spPr>
      </p:pic>
      <p:sp>
        <p:nvSpPr>
          <p:cNvPr id="15" name="文本框 14"/>
          <p:cNvSpPr txBox="1"/>
          <p:nvPr/>
        </p:nvSpPr>
        <p:spPr>
          <a:xfrm>
            <a:off x="6807835" y="2225675"/>
            <a:ext cx="4307840" cy="3322955"/>
          </a:xfrm>
          <a:prstGeom prst="rect">
            <a:avLst/>
          </a:prstGeom>
          <a:noFill/>
        </p:spPr>
        <p:txBody>
          <a:bodyPr wrap="square" rtlCol="0">
            <a:sp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latin typeface="楷体_GB2312" panose="02010609030101010101" charset="-122"/>
                <a:ea typeface="楷体_GB2312" panose="02010609030101010101" charset="-122"/>
                <a:cs typeface="微软雅黑" panose="020B0503020204020204" pitchFamily="34" charset="-122"/>
              </a:rPr>
              <a:t>党确立习近平同志党中央的核心、全党的核心地位，确立习近平新时代中国特色社会主义思想的指导地位。</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ppt_x</p:attrName>
                                        </p:attrNameLst>
                                      </p:cBhvr>
                                      <p:tavLst>
                                        <p:tav tm="0">
                                          <p:val>
                                            <p:strVal val="#ppt_x-.2"/>
                                          </p:val>
                                        </p:tav>
                                        <p:tav tm="100000">
                                          <p:val>
                                            <p:strVal val="#ppt_x"/>
                                          </p:val>
                                        </p:tav>
                                      </p:tavLst>
                                    </p:anim>
                                    <p:anim calcmode="lin" valueType="num">
                                      <p:cBhvr>
                                        <p:cTn id="13"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481955" y="4219575"/>
            <a:ext cx="1282065" cy="1290955"/>
          </a:xfrm>
          <a:prstGeom prst="ellipse">
            <a:avLst/>
          </a:prstGeom>
          <a:gradFill>
            <a:gsLst>
              <a:gs pos="73000">
                <a:srgbClr val="CB232D">
                  <a:lumMod val="5000"/>
                  <a:lumOff val="95000"/>
                  <a:alpha val="0"/>
                </a:srgbClr>
              </a:gs>
              <a:gs pos="100000">
                <a:srgbClr val="CB232D">
                  <a:alpha val="22000"/>
                </a:srgbClr>
              </a:gs>
            </a:gsLst>
            <a:lin ang="0" scaled="0"/>
          </a:gradFill>
          <a:ln w="12700" cap="flat" cmpd="sng" algn="ctr">
            <a:gradFill>
              <a:gsLst>
                <a:gs pos="76000">
                  <a:srgbClr val="CB232D">
                    <a:lumMod val="5000"/>
                    <a:lumOff val="95000"/>
                    <a:alpha val="39000"/>
                  </a:srgbClr>
                </a:gs>
                <a:gs pos="100000">
                  <a:srgbClr val="CB232D"/>
                </a:gs>
              </a:gsLst>
              <a:lin ang="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椭圆 24"/>
          <p:cNvSpPr/>
          <p:nvPr/>
        </p:nvSpPr>
        <p:spPr>
          <a:xfrm>
            <a:off x="5424805" y="2449195"/>
            <a:ext cx="1282065" cy="1290955"/>
          </a:xfrm>
          <a:prstGeom prst="ellipse">
            <a:avLst/>
          </a:prstGeom>
          <a:gradFill>
            <a:gsLst>
              <a:gs pos="73000">
                <a:srgbClr val="CB232D">
                  <a:lumMod val="5000"/>
                  <a:lumOff val="95000"/>
                  <a:alpha val="0"/>
                </a:srgbClr>
              </a:gs>
              <a:gs pos="100000">
                <a:srgbClr val="CB232D">
                  <a:alpha val="22000"/>
                </a:srgbClr>
              </a:gs>
            </a:gsLst>
            <a:lin ang="0" scaled="0"/>
          </a:gradFill>
          <a:ln w="12700" cap="flat" cmpd="sng" algn="ctr">
            <a:gradFill>
              <a:gsLst>
                <a:gs pos="76000">
                  <a:srgbClr val="CB232D">
                    <a:lumMod val="5000"/>
                    <a:lumOff val="95000"/>
                    <a:alpha val="39000"/>
                  </a:srgbClr>
                </a:gs>
                <a:gs pos="100000">
                  <a:srgbClr val="CB232D"/>
                </a:gs>
              </a:gsLst>
              <a:lin ang="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6" name="椭圆 25"/>
          <p:cNvSpPr/>
          <p:nvPr/>
        </p:nvSpPr>
        <p:spPr>
          <a:xfrm>
            <a:off x="5588635" y="2624455"/>
            <a:ext cx="884555" cy="933450"/>
          </a:xfrm>
          <a:prstGeom prst="ellipse">
            <a:avLst/>
          </a:prstGeom>
          <a:gradFill>
            <a:gsLst>
              <a:gs pos="0">
                <a:srgbClr val="C30F0F">
                  <a:lumMod val="90000"/>
                  <a:lumOff val="10000"/>
                </a:srgbClr>
              </a:gs>
              <a:gs pos="64000">
                <a:srgbClr val="C30F0F"/>
              </a:gs>
            </a:gsLst>
            <a:lin ang="5400000" scaled="1"/>
          </a:gradFill>
          <a:ln w="12700" cap="flat" cmpd="sng" algn="ctr">
            <a:noFill/>
            <a:prstDash val="solid"/>
            <a:miter lim="800000"/>
          </a:ln>
          <a:effectLst>
            <a:outerShdw blurRad="254000" dist="101600" dir="5400000" algn="ctr" rotWithShape="0">
              <a:srgbClr val="C30F0F">
                <a:alpha val="2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2" name="PA-1022165"/>
          <p:cNvCxnSpPr/>
          <p:nvPr>
            <p:custDataLst>
              <p:tags r:id="rId1"/>
            </p:custDataLst>
          </p:nvPr>
        </p:nvCxnSpPr>
        <p:spPr>
          <a:xfrm flipV="1">
            <a:off x="0" y="1718310"/>
            <a:ext cx="1640205" cy="11430"/>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13" name="PA-1022141" descr="C:\Users\Administrator\Desktop\党建图片\图片288.png图片288"/>
          <p:cNvPicPr>
            <a:picLocks noChangeAspect="1"/>
          </p:cNvPicPr>
          <p:nvPr>
            <p:custDataLst>
              <p:tags r:id="rId2"/>
            </p:custDataLst>
          </p:nvPr>
        </p:nvPicPr>
        <p:blipFill>
          <a:blip r:embed="rId5"/>
          <a:srcRect/>
          <a:stretch>
            <a:fillRect/>
          </a:stretch>
        </p:blipFill>
        <p:spPr>
          <a:xfrm>
            <a:off x="923290" y="1062990"/>
            <a:ext cx="1729740" cy="1059180"/>
          </a:xfrm>
          <a:prstGeom prst="rect">
            <a:avLst/>
          </a:prstGeom>
        </p:spPr>
      </p:pic>
      <p:sp>
        <p:nvSpPr>
          <p:cNvPr id="9" name="PA-102292"/>
          <p:cNvSpPr/>
          <p:nvPr>
            <p:custDataLst>
              <p:tags r:id="rId3"/>
            </p:custDataLst>
          </p:nvPr>
        </p:nvSpPr>
        <p:spPr>
          <a:xfrm>
            <a:off x="2426335" y="1398905"/>
            <a:ext cx="9390380" cy="598805"/>
          </a:xfrm>
          <a:prstGeom prst="rect">
            <a:avLst/>
          </a:prstGeom>
        </p:spPr>
        <p:txBody>
          <a:bodyPr wrap="square">
            <a:spAutoFit/>
          </a:bodyPr>
          <a:lstStyle/>
          <a:p>
            <a:pPr algn="l" defTabSz="914400">
              <a:defRPr/>
            </a:pPr>
            <a:r>
              <a:rPr lang="zh-CN" altLang="en-US" sz="3300" b="1" dirty="0" smtClean="0">
                <a:gradFill>
                  <a:gsLst>
                    <a:gs pos="0">
                      <a:srgbClr val="FF0000"/>
                    </a:gs>
                    <a:gs pos="100000">
                      <a:srgbClr val="C00000"/>
                    </a:gs>
                  </a:gsLst>
                  <a:lin ang="5400000" scaled="0"/>
                </a:gradFill>
                <a:latin typeface="思源宋体 CN Heavy" panose="02020900000000000000" charset="-122"/>
                <a:ea typeface="思源宋体 CN Heavy" panose="02020900000000000000" charset="-122"/>
                <a:cs typeface="思源宋体 CN Heavy" panose="02020900000000000000" charset="-122"/>
                <a:sym typeface="+mn-lt"/>
              </a:rPr>
              <a:t>党的十八大以来</a:t>
            </a:r>
          </a:p>
        </p:txBody>
      </p:sp>
      <p:sp>
        <p:nvSpPr>
          <p:cNvPr id="3" name="文本框 2"/>
          <p:cNvSpPr txBox="1"/>
          <p:nvPr/>
        </p:nvSpPr>
        <p:spPr>
          <a:xfrm>
            <a:off x="2568575" y="2854960"/>
            <a:ext cx="7560310" cy="600164"/>
          </a:xfrm>
          <a:prstGeom prst="rect">
            <a:avLst/>
          </a:prstGeom>
          <a:noFill/>
        </p:spPr>
        <p:txBody>
          <a:bodyPr wrap="square" rtlCol="0" anchor="t">
            <a:spAutoFit/>
          </a:bodyPr>
          <a:lstStyle/>
          <a:p>
            <a:pPr algn="l" defTabSz="914400">
              <a:defRPr/>
            </a:pPr>
            <a:r>
              <a:rPr lang="zh-CN" altLang="en-US" sz="3300" b="1" dirty="0" smtClean="0">
                <a:gradFill>
                  <a:gsLst>
                    <a:gs pos="0">
                      <a:srgbClr val="FF0000"/>
                    </a:gs>
                    <a:gs pos="100000">
                      <a:srgbClr val="C00000"/>
                    </a:gs>
                  </a:gsLst>
                  <a:lin ang="5400000" scaled="0"/>
                </a:gradFill>
                <a:latin typeface="思源宋体 CN Heavy" panose="02020900000000000000" charset="-122"/>
                <a:ea typeface="思源宋体 CN Heavy" panose="02020900000000000000" charset="-122"/>
                <a:cs typeface="思源宋体 CN Heavy" panose="02020900000000000000" charset="-122"/>
                <a:sym typeface="+mn-lt"/>
              </a:rPr>
              <a:t>习近平总书记         </a:t>
            </a:r>
            <a:r>
              <a:rPr lang="zh-CN" altLang="en-US" sz="3300" b="1" dirty="0" smtClean="0">
                <a:gradFill>
                  <a:gsLst>
                    <a:gs pos="0">
                      <a:srgbClr val="FF0000"/>
                    </a:gs>
                    <a:gs pos="100000">
                      <a:srgbClr val="C00000"/>
                    </a:gs>
                  </a:gsLst>
                  <a:lin ang="5400000" scaled="0"/>
                </a:gradFill>
                <a:latin typeface="思源宋体 CN Heavy" panose="02020900000000000000" charset="-122"/>
                <a:ea typeface="思源宋体 CN Heavy" panose="02020900000000000000" charset="-122"/>
                <a:cs typeface="思源宋体 CN Heavy" panose="02020900000000000000" charset="-122"/>
                <a:sym typeface="+mn-lt"/>
              </a:rPr>
              <a:t>次</a:t>
            </a:r>
            <a:r>
              <a:rPr lang="zh-CN" altLang="en-US" sz="3300" b="1" dirty="0" smtClean="0">
                <a:gradFill>
                  <a:gsLst>
                    <a:gs pos="0">
                      <a:srgbClr val="FF0000"/>
                    </a:gs>
                    <a:gs pos="100000">
                      <a:srgbClr val="C00000"/>
                    </a:gs>
                  </a:gsLst>
                  <a:lin ang="5400000" scaled="0"/>
                </a:gradFill>
                <a:latin typeface="思源宋体 CN Heavy" panose="02020900000000000000" charset="-122"/>
                <a:ea typeface="思源宋体 CN Heavy" panose="02020900000000000000" charset="-122"/>
                <a:cs typeface="思源宋体 CN Heavy" panose="02020900000000000000" charset="-122"/>
                <a:sym typeface="+mn-lt"/>
              </a:rPr>
              <a:t>视察北京</a:t>
            </a:r>
          </a:p>
        </p:txBody>
      </p:sp>
      <p:sp>
        <p:nvSpPr>
          <p:cNvPr id="5" name="椭圆 4"/>
          <p:cNvSpPr/>
          <p:nvPr/>
        </p:nvSpPr>
        <p:spPr>
          <a:xfrm>
            <a:off x="5654040" y="4392930"/>
            <a:ext cx="884555" cy="933450"/>
          </a:xfrm>
          <a:prstGeom prst="ellipse">
            <a:avLst/>
          </a:prstGeom>
          <a:gradFill>
            <a:gsLst>
              <a:gs pos="0">
                <a:srgbClr val="C30F0F">
                  <a:lumMod val="90000"/>
                  <a:lumOff val="10000"/>
                </a:srgbClr>
              </a:gs>
              <a:gs pos="64000">
                <a:srgbClr val="C30F0F"/>
              </a:gs>
            </a:gsLst>
            <a:lin ang="5400000" scaled="1"/>
          </a:gradFill>
          <a:ln w="12700" cap="flat" cmpd="sng" algn="ctr">
            <a:noFill/>
            <a:prstDash val="solid"/>
            <a:miter lim="800000"/>
          </a:ln>
          <a:effectLst>
            <a:outerShdw blurRad="254000" dist="101600" dir="5400000" algn="ctr" rotWithShape="0">
              <a:srgbClr val="C30F0F">
                <a:alpha val="2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文本框 6"/>
          <p:cNvSpPr txBox="1"/>
          <p:nvPr/>
        </p:nvSpPr>
        <p:spPr>
          <a:xfrm>
            <a:off x="5616575" y="2728595"/>
            <a:ext cx="1350645" cy="706755"/>
          </a:xfrm>
          <a:prstGeom prst="rect">
            <a:avLst/>
          </a:prstGeom>
          <a:noFill/>
        </p:spPr>
        <p:txBody>
          <a:bodyPr wrap="square" rtlCol="0">
            <a:spAutoFit/>
          </a:bodyPr>
          <a:lstStyle/>
          <a:p>
            <a:r>
              <a:rPr lang="en-US" altLang="zh-CN" sz="4000">
                <a:solidFill>
                  <a:srgbClr val="FFFF00"/>
                </a:solidFill>
                <a:effectLst>
                  <a:glow rad="101600">
                    <a:schemeClr val="accent1">
                      <a:satMod val="175000"/>
                      <a:alpha val="40000"/>
                    </a:schemeClr>
                  </a:glow>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10</a:t>
            </a:r>
          </a:p>
        </p:txBody>
      </p:sp>
      <p:sp>
        <p:nvSpPr>
          <p:cNvPr id="8" name="文本框 7"/>
          <p:cNvSpPr txBox="1"/>
          <p:nvPr/>
        </p:nvSpPr>
        <p:spPr>
          <a:xfrm>
            <a:off x="5668010" y="4518025"/>
            <a:ext cx="1350645" cy="706755"/>
          </a:xfrm>
          <a:prstGeom prst="rect">
            <a:avLst/>
          </a:prstGeom>
          <a:noFill/>
        </p:spPr>
        <p:txBody>
          <a:bodyPr wrap="square" rtlCol="0">
            <a:spAutoFit/>
          </a:bodyPr>
          <a:lstStyle/>
          <a:p>
            <a:r>
              <a:rPr lang="en-US" altLang="zh-CN" sz="4000">
                <a:solidFill>
                  <a:srgbClr val="FFFF00"/>
                </a:solidFill>
                <a:effectLst>
                  <a:glow rad="101600">
                    <a:schemeClr val="accent1">
                      <a:satMod val="175000"/>
                      <a:alpha val="40000"/>
                    </a:schemeClr>
                  </a:glow>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18</a:t>
            </a:r>
          </a:p>
        </p:txBody>
      </p:sp>
      <p:sp>
        <p:nvSpPr>
          <p:cNvPr id="10" name="文本框 9"/>
          <p:cNvSpPr txBox="1"/>
          <p:nvPr/>
        </p:nvSpPr>
        <p:spPr>
          <a:xfrm>
            <a:off x="7019925" y="4550410"/>
            <a:ext cx="4923790" cy="598805"/>
          </a:xfrm>
          <a:prstGeom prst="rect">
            <a:avLst/>
          </a:prstGeom>
          <a:noFill/>
        </p:spPr>
        <p:txBody>
          <a:bodyPr wrap="square" rtlCol="0" anchor="t">
            <a:spAutoFit/>
          </a:bodyPr>
          <a:lstStyle/>
          <a:p>
            <a:pPr algn="l" defTabSz="914400">
              <a:defRPr/>
            </a:pPr>
            <a:r>
              <a:rPr lang="zh-CN" altLang="en-US" sz="3300" b="1" dirty="0" smtClean="0">
                <a:gradFill>
                  <a:gsLst>
                    <a:gs pos="0">
                      <a:srgbClr val="FF0000"/>
                    </a:gs>
                    <a:gs pos="100000">
                      <a:srgbClr val="C00000"/>
                    </a:gs>
                  </a:gsLst>
                  <a:lin ang="5400000" scaled="0"/>
                </a:gradFill>
                <a:latin typeface="思源宋体 CN Heavy" panose="02020900000000000000" charset="-122"/>
                <a:ea typeface="思源宋体 CN Heavy" panose="02020900000000000000" charset="-122"/>
                <a:cs typeface="思源宋体 CN Heavy" panose="02020900000000000000" charset="-122"/>
                <a:sym typeface="+mn-lt"/>
              </a:rPr>
              <a:t>次对北京发表重要讲话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par>
                                <p:cTn id="10" presetID="29"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par>
                                <p:cTn id="15" presetID="29"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ppt_x</p:attrName>
                                        </p:attrNameLst>
                                      </p:cBhvr>
                                      <p:tavLst>
                                        <p:tav tm="0">
                                          <p:val>
                                            <p:strVal val="#ppt_x-.2"/>
                                          </p:val>
                                        </p:tav>
                                        <p:tav tm="100000">
                                          <p:val>
                                            <p:strVal val="#ppt_x"/>
                                          </p:val>
                                        </p:tav>
                                      </p:tavLst>
                                    </p:anim>
                                    <p:anim calcmode="lin" valueType="num">
                                      <p:cBhvr>
                                        <p:cTn id="1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ppt_x</p:attrName>
                                        </p:attrNameLst>
                                      </p:cBhvr>
                                      <p:tavLst>
                                        <p:tav tm="0">
                                          <p:val>
                                            <p:strVal val="#ppt_x-.2"/>
                                          </p:val>
                                        </p:tav>
                                        <p:tav tm="100000">
                                          <p:val>
                                            <p:strVal val="#ppt_x"/>
                                          </p:val>
                                        </p:tav>
                                      </p:tavLst>
                                    </p:anim>
                                    <p:anim calcmode="lin" valueType="num">
                                      <p:cBhvr>
                                        <p:cTn id="2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
                                        </p:tgtEl>
                                      </p:cBhvr>
                                    </p:animEffect>
                                  </p:childTnLst>
                                </p:cTn>
                              </p:par>
                              <p:par>
                                <p:cTn id="27" presetID="29"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1000" fill="hold"/>
                                        <p:tgtEl>
                                          <p:spTgt spid="26"/>
                                        </p:tgtEl>
                                        <p:attrNameLst>
                                          <p:attrName>ppt_x</p:attrName>
                                        </p:attrNameLst>
                                      </p:cBhvr>
                                      <p:tavLst>
                                        <p:tav tm="0">
                                          <p:val>
                                            <p:strVal val="#ppt_x-.2"/>
                                          </p:val>
                                        </p:tav>
                                        <p:tav tm="100000">
                                          <p:val>
                                            <p:strVal val="#ppt_x"/>
                                          </p:val>
                                        </p:tav>
                                      </p:tavLst>
                                    </p:anim>
                                    <p:anim calcmode="lin" valueType="num">
                                      <p:cBhvr>
                                        <p:cTn id="30"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31" dur="1000"/>
                                        <p:tgtEl>
                                          <p:spTgt spid="26"/>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ppt_x</p:attrName>
                                        </p:attrNameLst>
                                      </p:cBhvr>
                                      <p:tavLst>
                                        <p:tav tm="0">
                                          <p:val>
                                            <p:strVal val="#ppt_x-.2"/>
                                          </p:val>
                                        </p:tav>
                                        <p:tav tm="100000">
                                          <p:val>
                                            <p:strVal val="#ppt_x"/>
                                          </p:val>
                                        </p:tav>
                                      </p:tavLst>
                                    </p:anim>
                                    <p:anim calcmode="lin" valueType="num">
                                      <p:cBhvr>
                                        <p:cTn id="3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6" dur="1000"/>
                                        <p:tgtEl>
                                          <p:spTgt spid="7"/>
                                        </p:tgtEl>
                                      </p:cBhvr>
                                    </p:animEffect>
                                  </p:childTnLst>
                                </p:cTn>
                              </p:par>
                              <p:par>
                                <p:cTn id="37" presetID="29"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1000" fill="hold"/>
                                        <p:tgtEl>
                                          <p:spTgt spid="25"/>
                                        </p:tgtEl>
                                        <p:attrNameLst>
                                          <p:attrName>ppt_x</p:attrName>
                                        </p:attrNameLst>
                                      </p:cBhvr>
                                      <p:tavLst>
                                        <p:tav tm="0">
                                          <p:val>
                                            <p:strVal val="#ppt_x-.2"/>
                                          </p:val>
                                        </p:tav>
                                        <p:tav tm="100000">
                                          <p:val>
                                            <p:strVal val="#ppt_x"/>
                                          </p:val>
                                        </p:tav>
                                      </p:tavLst>
                                    </p:anim>
                                    <p:anim calcmode="lin" valueType="num">
                                      <p:cBhvr>
                                        <p:cTn id="40"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41" dur="10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1000" fill="hold"/>
                                        <p:tgtEl>
                                          <p:spTgt spid="5"/>
                                        </p:tgtEl>
                                        <p:attrNameLst>
                                          <p:attrName>ppt_x</p:attrName>
                                        </p:attrNameLst>
                                      </p:cBhvr>
                                      <p:tavLst>
                                        <p:tav tm="0">
                                          <p:val>
                                            <p:strVal val="#ppt_x-.2"/>
                                          </p:val>
                                        </p:tav>
                                        <p:tav tm="100000">
                                          <p:val>
                                            <p:strVal val="#ppt_x"/>
                                          </p:val>
                                        </p:tav>
                                      </p:tavLst>
                                    </p:anim>
                                    <p:anim calcmode="lin" valueType="num">
                                      <p:cBhvr>
                                        <p:cTn id="4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8" dur="1000"/>
                                        <p:tgtEl>
                                          <p:spTgt spid="5"/>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1000" fill="hold"/>
                                        <p:tgtEl>
                                          <p:spTgt spid="6"/>
                                        </p:tgtEl>
                                        <p:attrNameLst>
                                          <p:attrName>ppt_x</p:attrName>
                                        </p:attrNameLst>
                                      </p:cBhvr>
                                      <p:tavLst>
                                        <p:tav tm="0">
                                          <p:val>
                                            <p:strVal val="#ppt_x-.2"/>
                                          </p:val>
                                        </p:tav>
                                        <p:tav tm="100000">
                                          <p:val>
                                            <p:strVal val="#ppt_x"/>
                                          </p:val>
                                        </p:tav>
                                      </p:tavLst>
                                    </p:anim>
                                    <p:anim calcmode="lin" valueType="num">
                                      <p:cBhvr>
                                        <p:cTn id="5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53" dur="1000"/>
                                        <p:tgtEl>
                                          <p:spTgt spid="6"/>
                                        </p:tgtEl>
                                      </p:cBhvr>
                                    </p:animEffect>
                                  </p:childTnLst>
                                </p:cTn>
                              </p:par>
                              <p:par>
                                <p:cTn id="54" presetID="29"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1000" fill="hold"/>
                                        <p:tgtEl>
                                          <p:spTgt spid="8"/>
                                        </p:tgtEl>
                                        <p:attrNameLst>
                                          <p:attrName>ppt_x</p:attrName>
                                        </p:attrNameLst>
                                      </p:cBhvr>
                                      <p:tavLst>
                                        <p:tav tm="0">
                                          <p:val>
                                            <p:strVal val="#ppt_x-.2"/>
                                          </p:val>
                                        </p:tav>
                                        <p:tav tm="100000">
                                          <p:val>
                                            <p:strVal val="#ppt_x"/>
                                          </p:val>
                                        </p:tav>
                                      </p:tavLst>
                                    </p:anim>
                                    <p:anim calcmode="lin" valueType="num">
                                      <p:cBhvr>
                                        <p:cTn id="57"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58" dur="1000"/>
                                        <p:tgtEl>
                                          <p:spTgt spid="8"/>
                                        </p:tgtEl>
                                      </p:cBhvr>
                                    </p:animEffect>
                                  </p:childTnLst>
                                </p:cTn>
                              </p:par>
                              <p:par>
                                <p:cTn id="59" presetID="29" presetClass="entr" presetSubtype="0"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1000" fill="hold"/>
                                        <p:tgtEl>
                                          <p:spTgt spid="10"/>
                                        </p:tgtEl>
                                        <p:attrNameLst>
                                          <p:attrName>ppt_x</p:attrName>
                                        </p:attrNameLst>
                                      </p:cBhvr>
                                      <p:tavLst>
                                        <p:tav tm="0">
                                          <p:val>
                                            <p:strVal val="#ppt_x-.2"/>
                                          </p:val>
                                        </p:tav>
                                        <p:tav tm="100000">
                                          <p:val>
                                            <p:strVal val="#ppt_x"/>
                                          </p:val>
                                        </p:tav>
                                      </p:tavLst>
                                    </p:anim>
                                    <p:anim calcmode="lin" valueType="num">
                                      <p:cBhvr>
                                        <p:cTn id="6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6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5" grpId="0" bldLvl="0" animBg="1"/>
      <p:bldP spid="26" grpId="0" bldLvl="0" animBg="1"/>
      <p:bldP spid="9" grpId="0"/>
      <p:bldP spid="3" grpId="0"/>
      <p:bldP spid="5" grpId="0" bldLvl="0" animBg="1"/>
      <p:bldP spid="7" grpId="0"/>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77085" y="934085"/>
            <a:ext cx="8037830" cy="598805"/>
          </a:xfrm>
          <a:prstGeom prst="rect">
            <a:avLst/>
          </a:prstGeom>
          <a:noFill/>
        </p:spPr>
        <p:txBody>
          <a:bodyPr wrap="square" rtlCol="0" anchor="t">
            <a:spAutoFit/>
          </a:bodyPr>
          <a:lstStyle/>
          <a:p>
            <a:pPr algn="ctr" fontAlgn="auto">
              <a:lnSpc>
                <a:spcPct val="100000"/>
              </a:lnSpc>
            </a:pPr>
            <a:r>
              <a:rPr lang="zh-CN" altLang="en-US" sz="3300" b="1" dirty="0" smtClean="0">
                <a:gradFill>
                  <a:gsLst>
                    <a:gs pos="0">
                      <a:srgbClr val="FF0000"/>
                    </a:gs>
                    <a:gs pos="100000">
                      <a:srgbClr val="C00000"/>
                    </a:gs>
                  </a:gsLst>
                  <a:lin ang="5400000" scaled="0"/>
                </a:gradFill>
                <a:latin typeface="微软雅黑" panose="020B0503020204020204" pitchFamily="34" charset="-122"/>
                <a:ea typeface="微软雅黑" panose="020B0503020204020204" pitchFamily="34" charset="-122"/>
                <a:cs typeface="思源宋体 CN Heavy" panose="02020900000000000000" charset="-122"/>
                <a:sym typeface="+mn-ea"/>
              </a:rPr>
              <a:t>总书记在北京的足迹</a:t>
            </a:r>
          </a:p>
        </p:txBody>
      </p:sp>
      <p:pic>
        <p:nvPicPr>
          <p:cNvPr id="3" name="图片 2" descr="总书记视察冬奥1"/>
          <p:cNvPicPr>
            <a:picLocks noChangeAspect="1"/>
          </p:cNvPicPr>
          <p:nvPr/>
        </p:nvPicPr>
        <p:blipFill>
          <a:blip r:embed="rId2"/>
          <a:srcRect r="9736"/>
          <a:stretch>
            <a:fillRect/>
          </a:stretch>
        </p:blipFill>
        <p:spPr>
          <a:xfrm>
            <a:off x="2905760" y="1522730"/>
            <a:ext cx="6724015" cy="4842510"/>
          </a:xfrm>
          <a:prstGeom prst="rect">
            <a:avLst/>
          </a:prstGeom>
        </p:spPr>
      </p:pic>
      <p:sp>
        <p:nvSpPr>
          <p:cNvPr id="4" name="文本框 3"/>
          <p:cNvSpPr txBox="1"/>
          <p:nvPr/>
        </p:nvSpPr>
        <p:spPr>
          <a:xfrm>
            <a:off x="3848100" y="6273800"/>
            <a:ext cx="4839335" cy="645160"/>
          </a:xfrm>
          <a:prstGeom prst="rect">
            <a:avLst/>
          </a:prstGeom>
          <a:noFill/>
        </p:spPr>
        <p:txBody>
          <a:bodyPr wrap="square" rtlCol="0">
            <a:spAutoFit/>
          </a:bodyPr>
          <a:lstStyle/>
          <a:p>
            <a:pPr indent="609600" algn="l">
              <a:lnSpc>
                <a:spcPct val="150000"/>
              </a:lnSpc>
              <a:buClrTx/>
              <a:buSzTx/>
              <a:buFontTx/>
              <a:extLst>
                <a:ext uri="{35155182-B16C-46BC-9424-99874614C6A1}">
                  <wpsdc:indentchars xmlns:wpsdc="http://www.wps.cn/officeDocument/2017/drawingmlCustomData" xmlns="" val="200" checksum="4158780845"/>
                </a:ext>
              </a:extLst>
            </a:pPr>
            <a:r>
              <a:rPr lang="zh-CN" altLang="en-US" sz="2400">
                <a:latin typeface="楷体_GB2312" panose="02010609030101010101" charset="-122"/>
                <a:ea typeface="楷体_GB2312" panose="02010609030101010101" charset="-122"/>
                <a:cs typeface="微软雅黑" panose="020B0503020204020204" pitchFamily="34" charset="-122"/>
              </a:rPr>
              <a:t>总书记考察冬奥筹办工作</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ppt_x</p:attrName>
                                        </p:attrNameLst>
                                      </p:cBhvr>
                                      <p:tavLst>
                                        <p:tav tm="0">
                                          <p:val>
                                            <p:strVal val="#ppt_x-.2"/>
                                          </p:val>
                                        </p:tav>
                                        <p:tav tm="100000">
                                          <p:val>
                                            <p:strVal val="#ppt_x"/>
                                          </p:val>
                                        </p:tav>
                                      </p:tavLst>
                                    </p:anim>
                                    <p:anim calcmode="lin" valueType="num">
                                      <p:cBhvr>
                                        <p:cTn id="1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ppt_x</p:attrName>
                                        </p:attrNameLst>
                                      </p:cBhvr>
                                      <p:tavLst>
                                        <p:tav tm="0">
                                          <p:val>
                                            <p:strVal val="#ppt_x-.2"/>
                                          </p:val>
                                        </p:tav>
                                        <p:tav tm="100000">
                                          <p:val>
                                            <p:strVal val="#ppt_x"/>
                                          </p:val>
                                        </p:tav>
                                      </p:tavLst>
                                    </p:anim>
                                    <p:anim calcmode="lin" valueType="num">
                                      <p:cBhvr>
                                        <p:cTn id="1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77085" y="934085"/>
            <a:ext cx="8037830" cy="598805"/>
          </a:xfrm>
          <a:prstGeom prst="rect">
            <a:avLst/>
          </a:prstGeom>
          <a:noFill/>
        </p:spPr>
        <p:txBody>
          <a:bodyPr wrap="square" rtlCol="0" anchor="t">
            <a:spAutoFit/>
          </a:bodyPr>
          <a:lstStyle/>
          <a:p>
            <a:pPr algn="ctr" fontAlgn="auto">
              <a:lnSpc>
                <a:spcPct val="100000"/>
              </a:lnSpc>
            </a:pPr>
            <a:r>
              <a:rPr lang="zh-CN" altLang="en-US" sz="3300" b="1" dirty="0" smtClean="0">
                <a:gradFill>
                  <a:gsLst>
                    <a:gs pos="0">
                      <a:srgbClr val="FF0000"/>
                    </a:gs>
                    <a:gs pos="100000">
                      <a:srgbClr val="C00000"/>
                    </a:gs>
                  </a:gsLst>
                  <a:lin ang="5400000" scaled="0"/>
                </a:gradFill>
                <a:latin typeface="微软雅黑" panose="020B0503020204020204" pitchFamily="34" charset="-122"/>
                <a:ea typeface="微软雅黑" panose="020B0503020204020204" pitchFamily="34" charset="-122"/>
                <a:cs typeface="思源宋体 CN Heavy" panose="02020900000000000000" charset="-122"/>
                <a:sym typeface="+mn-ea"/>
              </a:rPr>
              <a:t>总书记在北京的足迹</a:t>
            </a:r>
          </a:p>
        </p:txBody>
      </p:sp>
      <p:pic>
        <p:nvPicPr>
          <p:cNvPr id="3" name="图片 2" descr="/Users/liu/Desktop/工作/202207张院党课/党课ppt图片2.0/习近平总书记在北京考察防疫2.jpg习近平总书记在北京考察防疫2"/>
          <p:cNvPicPr>
            <a:picLocks noChangeAspect="1"/>
          </p:cNvPicPr>
          <p:nvPr/>
        </p:nvPicPr>
        <p:blipFill>
          <a:blip r:embed="rId2"/>
          <a:srcRect r="227" b="14582"/>
          <a:stretch>
            <a:fillRect/>
          </a:stretch>
        </p:blipFill>
        <p:spPr>
          <a:xfrm>
            <a:off x="2364740" y="1532890"/>
            <a:ext cx="7806690" cy="4322445"/>
          </a:xfrm>
          <a:prstGeom prst="rect">
            <a:avLst/>
          </a:prstGeom>
        </p:spPr>
      </p:pic>
      <p:sp>
        <p:nvSpPr>
          <p:cNvPr id="4" name="文本框 3"/>
          <p:cNvSpPr txBox="1"/>
          <p:nvPr/>
        </p:nvSpPr>
        <p:spPr>
          <a:xfrm>
            <a:off x="3848100" y="6194425"/>
            <a:ext cx="4839335" cy="645160"/>
          </a:xfrm>
          <a:prstGeom prst="rect">
            <a:avLst/>
          </a:prstGeom>
          <a:noFill/>
        </p:spPr>
        <p:txBody>
          <a:bodyPr wrap="square" rtlCol="0">
            <a:spAutoFit/>
          </a:bodyPr>
          <a:lstStyle/>
          <a:p>
            <a:pPr indent="609600" algn="l">
              <a:lnSpc>
                <a:spcPct val="150000"/>
              </a:lnSpc>
              <a:buClrTx/>
              <a:buSzTx/>
              <a:buFontTx/>
              <a:extLst>
                <a:ext uri="{35155182-B16C-46BC-9424-99874614C6A1}">
                  <wpsdc:indentchars xmlns:wpsdc="http://www.wps.cn/officeDocument/2017/drawingmlCustomData" xmlns="" val="200" checksum="4158780845"/>
                </a:ext>
              </a:extLst>
            </a:pPr>
            <a:r>
              <a:rPr lang="zh-CN" altLang="en-US" sz="2400">
                <a:latin typeface="楷体_GB2312" panose="02010609030101010101" charset="-122"/>
                <a:ea typeface="楷体_GB2312" panose="02010609030101010101" charset="-122"/>
                <a:cs typeface="微软雅黑" panose="020B0503020204020204" pitchFamily="34" charset="-122"/>
              </a:rPr>
              <a:t>总书记考察防疫工作</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ppt_x</p:attrName>
                                        </p:attrNameLst>
                                      </p:cBhvr>
                                      <p:tavLst>
                                        <p:tav tm="0">
                                          <p:val>
                                            <p:strVal val="#ppt_x-.2"/>
                                          </p:val>
                                        </p:tav>
                                        <p:tav tm="100000">
                                          <p:val>
                                            <p:strVal val="#ppt_x"/>
                                          </p:val>
                                        </p:tav>
                                      </p:tavLst>
                                    </p:anim>
                                    <p:anim calcmode="lin" valueType="num">
                                      <p:cBhvr>
                                        <p:cTn id="1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77085" y="934085"/>
            <a:ext cx="8037830" cy="598805"/>
          </a:xfrm>
          <a:prstGeom prst="rect">
            <a:avLst/>
          </a:prstGeom>
          <a:noFill/>
        </p:spPr>
        <p:txBody>
          <a:bodyPr wrap="square" rtlCol="0" anchor="t">
            <a:spAutoFit/>
          </a:bodyPr>
          <a:lstStyle/>
          <a:p>
            <a:pPr algn="ctr" fontAlgn="auto">
              <a:lnSpc>
                <a:spcPct val="100000"/>
              </a:lnSpc>
            </a:pPr>
            <a:r>
              <a:rPr lang="zh-CN" altLang="en-US" sz="3300" b="1" dirty="0" smtClean="0">
                <a:gradFill>
                  <a:gsLst>
                    <a:gs pos="0">
                      <a:srgbClr val="FF0000"/>
                    </a:gs>
                    <a:gs pos="100000">
                      <a:srgbClr val="C00000"/>
                    </a:gs>
                  </a:gsLst>
                  <a:lin ang="5400000" scaled="0"/>
                </a:gradFill>
                <a:latin typeface="微软雅黑" panose="020B0503020204020204" pitchFamily="34" charset="-122"/>
                <a:ea typeface="微软雅黑" panose="020B0503020204020204" pitchFamily="34" charset="-122"/>
                <a:cs typeface="思源宋体 CN Heavy" panose="02020900000000000000" charset="-122"/>
                <a:sym typeface="+mn-ea"/>
              </a:rPr>
              <a:t>总书记在北京的足迹</a:t>
            </a:r>
          </a:p>
        </p:txBody>
      </p:sp>
      <p:pic>
        <p:nvPicPr>
          <p:cNvPr id="3" name="图片 2" descr="/Users/liu/Desktop/工作/202207张院党课/党课ppt图片2.0/习近平在东城区考察玉河历史文化风貌保护项目.jpg习近平在东城区考察玉河历史文化风貌保护项目"/>
          <p:cNvPicPr>
            <a:picLocks noChangeAspect="1"/>
          </p:cNvPicPr>
          <p:nvPr/>
        </p:nvPicPr>
        <p:blipFill>
          <a:blip r:embed="rId2"/>
          <a:srcRect/>
          <a:stretch>
            <a:fillRect/>
          </a:stretch>
        </p:blipFill>
        <p:spPr>
          <a:xfrm>
            <a:off x="3303270" y="1522730"/>
            <a:ext cx="5928995" cy="4842510"/>
          </a:xfrm>
          <a:prstGeom prst="rect">
            <a:avLst/>
          </a:prstGeom>
        </p:spPr>
      </p:pic>
      <p:sp>
        <p:nvSpPr>
          <p:cNvPr id="4" name="文本框 3"/>
          <p:cNvSpPr txBox="1"/>
          <p:nvPr/>
        </p:nvSpPr>
        <p:spPr>
          <a:xfrm>
            <a:off x="2778760" y="6304280"/>
            <a:ext cx="6978015" cy="1198880"/>
          </a:xfrm>
          <a:prstGeom prst="rect">
            <a:avLst/>
          </a:prstGeom>
          <a:noFill/>
        </p:spPr>
        <p:txBody>
          <a:bodyPr wrap="square" rtlCol="0">
            <a:spAutoFit/>
          </a:bodyPr>
          <a:lstStyle/>
          <a:p>
            <a:pPr indent="609600" algn="l">
              <a:lnSpc>
                <a:spcPct val="150000"/>
              </a:lnSpc>
              <a:buClrTx/>
              <a:buSzTx/>
              <a:buFontTx/>
              <a:extLst>
                <a:ext uri="{35155182-B16C-46BC-9424-99874614C6A1}">
                  <wpsdc:indentchars xmlns:wpsdc="http://www.wps.cn/officeDocument/2017/drawingmlCustomData" xmlns="" val="200" checksum="4158780845"/>
                </a:ext>
              </a:extLst>
            </a:pPr>
            <a:r>
              <a:rPr lang="zh-CN" altLang="en-US" sz="2400">
                <a:latin typeface="楷体_GB2312" panose="02010609030101010101" charset="-122"/>
                <a:ea typeface="楷体_GB2312" panose="02010609030101010101" charset="-122"/>
                <a:cs typeface="微软雅黑" panose="020B0503020204020204" pitchFamily="34" charset="-122"/>
              </a:rPr>
              <a:t>总书记在东城区考察玉河历史文化风貌保护项目</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ppt_x</p:attrName>
                                        </p:attrNameLst>
                                      </p:cBhvr>
                                      <p:tavLst>
                                        <p:tav tm="0">
                                          <p:val>
                                            <p:strVal val="#ppt_x-.2"/>
                                          </p:val>
                                        </p:tav>
                                        <p:tav tm="100000">
                                          <p:val>
                                            <p:strVal val="#ppt_x"/>
                                          </p:val>
                                        </p:tav>
                                      </p:tavLst>
                                    </p:anim>
                                    <p:anim calcmode="lin" valueType="num">
                                      <p:cBhvr>
                                        <p:cTn id="1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ppt_x</p:attrName>
                                        </p:attrNameLst>
                                      </p:cBhvr>
                                      <p:tavLst>
                                        <p:tav tm="0">
                                          <p:val>
                                            <p:strVal val="#ppt_x-.2"/>
                                          </p:val>
                                        </p:tav>
                                        <p:tav tm="100000">
                                          <p:val>
                                            <p:strVal val="#ppt_x"/>
                                          </p:val>
                                        </p:tav>
                                      </p:tavLst>
                                    </p:anim>
                                    <p:anim calcmode="lin" valueType="num">
                                      <p:cBhvr>
                                        <p:cTn id="1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77085" y="934085"/>
            <a:ext cx="8037830" cy="598805"/>
          </a:xfrm>
          <a:prstGeom prst="rect">
            <a:avLst/>
          </a:prstGeom>
          <a:noFill/>
        </p:spPr>
        <p:txBody>
          <a:bodyPr wrap="square" rtlCol="0" anchor="t">
            <a:spAutoFit/>
          </a:bodyPr>
          <a:lstStyle/>
          <a:p>
            <a:pPr algn="ctr" fontAlgn="auto">
              <a:lnSpc>
                <a:spcPct val="100000"/>
              </a:lnSpc>
            </a:pPr>
            <a:r>
              <a:rPr lang="zh-CN" altLang="en-US" sz="3300" b="1" dirty="0" smtClean="0">
                <a:gradFill>
                  <a:gsLst>
                    <a:gs pos="0">
                      <a:srgbClr val="FF0000"/>
                    </a:gs>
                    <a:gs pos="100000">
                      <a:srgbClr val="C00000"/>
                    </a:gs>
                  </a:gsLst>
                  <a:lin ang="5400000" scaled="0"/>
                </a:gradFill>
                <a:latin typeface="微软雅黑" panose="020B0503020204020204" pitchFamily="34" charset="-122"/>
                <a:ea typeface="微软雅黑" panose="020B0503020204020204" pitchFamily="34" charset="-122"/>
                <a:cs typeface="思源宋体 CN Heavy" panose="02020900000000000000" charset="-122"/>
                <a:sym typeface="+mn-ea"/>
              </a:rPr>
              <a:t>总书记在北京的足迹</a:t>
            </a:r>
          </a:p>
        </p:txBody>
      </p:sp>
      <p:pic>
        <p:nvPicPr>
          <p:cNvPr id="3" name="图片 2" descr="/Users/liu/Desktop/工作/202207张院党课/党课ppt图片2.0/习近平在北京大学考察1.jpg习近平在北京大学考察1"/>
          <p:cNvPicPr>
            <a:picLocks noChangeAspect="1"/>
          </p:cNvPicPr>
          <p:nvPr/>
        </p:nvPicPr>
        <p:blipFill>
          <a:blip r:embed="rId2"/>
          <a:srcRect/>
          <a:stretch>
            <a:fillRect/>
          </a:stretch>
        </p:blipFill>
        <p:spPr>
          <a:xfrm>
            <a:off x="2967990" y="1522730"/>
            <a:ext cx="6599555" cy="4842510"/>
          </a:xfrm>
          <a:prstGeom prst="rect">
            <a:avLst/>
          </a:prstGeom>
        </p:spPr>
      </p:pic>
      <p:sp>
        <p:nvSpPr>
          <p:cNvPr id="4" name="文本框 3"/>
          <p:cNvSpPr txBox="1"/>
          <p:nvPr/>
        </p:nvSpPr>
        <p:spPr>
          <a:xfrm>
            <a:off x="3848100" y="6281420"/>
            <a:ext cx="4839335" cy="645160"/>
          </a:xfrm>
          <a:prstGeom prst="rect">
            <a:avLst/>
          </a:prstGeom>
          <a:noFill/>
        </p:spPr>
        <p:txBody>
          <a:bodyPr wrap="square" rtlCol="0">
            <a:spAutoFit/>
          </a:bodyPr>
          <a:lstStyle/>
          <a:p>
            <a:pPr indent="609600" algn="l">
              <a:lnSpc>
                <a:spcPct val="150000"/>
              </a:lnSpc>
              <a:buClrTx/>
              <a:buSzTx/>
              <a:buFontTx/>
              <a:extLst>
                <a:ext uri="{35155182-B16C-46BC-9424-99874614C6A1}">
                  <wpsdc:indentchars xmlns:wpsdc="http://www.wps.cn/officeDocument/2017/drawingmlCustomData" xmlns="" val="200" checksum="4158780845"/>
                </a:ext>
              </a:extLst>
            </a:pPr>
            <a:r>
              <a:rPr lang="zh-CN" altLang="en-US" sz="2400">
                <a:latin typeface="楷体_GB2312" panose="02010609030101010101" charset="-122"/>
                <a:ea typeface="楷体_GB2312" panose="02010609030101010101" charset="-122"/>
                <a:cs typeface="微软雅黑" panose="020B0503020204020204" pitchFamily="34" charset="-122"/>
              </a:rPr>
              <a:t>总书记在北京大学考察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ppt_x</p:attrName>
                                        </p:attrNameLst>
                                      </p:cBhvr>
                                      <p:tavLst>
                                        <p:tav tm="0">
                                          <p:val>
                                            <p:strVal val="#ppt_x-.2"/>
                                          </p:val>
                                        </p:tav>
                                        <p:tav tm="100000">
                                          <p:val>
                                            <p:strVal val="#ppt_x"/>
                                          </p:val>
                                        </p:tav>
                                      </p:tavLst>
                                    </p:anim>
                                    <p:anim calcmode="lin" valueType="num">
                                      <p:cBhvr>
                                        <p:cTn id="1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24355" y="2906395"/>
            <a:ext cx="8174355" cy="521970"/>
          </a:xfrm>
          <a:prstGeom prst="rect">
            <a:avLst/>
          </a:prstGeom>
          <a:noFill/>
        </p:spPr>
        <p:txBody>
          <a:bodyPr wrap="square" rtlCol="0">
            <a:spAutoFit/>
          </a:bodyPr>
          <a:lstStyle/>
          <a:p>
            <a:r>
              <a:rPr lang="zh-CN" altLang="en-US" sz="2800">
                <a:latin typeface="楷体_GB2312" panose="02010609030101010101" charset="-122"/>
                <a:ea typeface="楷体_GB2312" panose="02010609030101010101" charset="-122"/>
                <a:cs typeface="微软雅黑" panose="020B0503020204020204" pitchFamily="34" charset="-122"/>
              </a:rPr>
              <a:t>过去五年，北京取得  10 项成就</a:t>
            </a:r>
          </a:p>
        </p:txBody>
      </p:sp>
      <p:sp>
        <p:nvSpPr>
          <p:cNvPr id="116" name="KSO_Shape"/>
          <p:cNvSpPr/>
          <p:nvPr/>
        </p:nvSpPr>
        <p:spPr>
          <a:xfrm>
            <a:off x="5317490" y="2840355"/>
            <a:ext cx="621030" cy="654050"/>
          </a:xfrm>
          <a:prstGeom prst="blockArc">
            <a:avLst>
              <a:gd name="adj1" fmla="val 2374726"/>
              <a:gd name="adj2" fmla="val 19218652"/>
              <a:gd name="adj3" fmla="val 2868"/>
            </a:avLst>
          </a:prstGeom>
          <a:solidFill>
            <a:srgbClr val="C00000"/>
          </a:solidFill>
          <a:ln w="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sp>
        <p:nvSpPr>
          <p:cNvPr id="10" name="圆角矩形 9"/>
          <p:cNvSpPr/>
          <p:nvPr/>
        </p:nvSpPr>
        <p:spPr>
          <a:xfrm>
            <a:off x="1312318" y="1405153"/>
            <a:ext cx="9566910" cy="112268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960653" y="1490878"/>
            <a:ext cx="8040370" cy="730885"/>
          </a:xfrm>
          <a:prstGeom prst="rect">
            <a:avLst/>
          </a:prstGeom>
        </p:spPr>
        <p:txBody>
          <a:bodyPr wrap="square">
            <a:spAutoFit/>
          </a:bodyPr>
          <a:lstStyle/>
          <a:p>
            <a:pPr lvl="0" indent="0" algn="ctr" defTabSz="913765">
              <a:lnSpc>
                <a:spcPct val="130000"/>
              </a:lnSpc>
              <a:spcBef>
                <a:spcPts val="0"/>
              </a:spcBef>
              <a:buFont typeface="Wingdings" panose="05000000000000000000" pitchFamily="2" charset="2"/>
              <a:buNone/>
              <a:defRPr/>
            </a:pPr>
            <a:r>
              <a:rPr lang="zh-CN" altLang="en-US" sz="3200" kern="0" dirty="0">
                <a:gradFill>
                  <a:gsLst>
                    <a:gs pos="0">
                      <a:schemeClr val="bg1"/>
                    </a:gs>
                    <a:gs pos="100000">
                      <a:srgbClr val="FFFF00"/>
                    </a:gs>
                  </a:gsLst>
                  <a:lin ang="5400000" scaled="0"/>
                </a:gradFill>
                <a:uFillTx/>
                <a:latin typeface="思源宋体 CN SemiBold" panose="02020600000000000000" charset="-122"/>
                <a:ea typeface="思源宋体 CN SemiBold" panose="02020600000000000000" charset="-122"/>
                <a:sym typeface="字魂58号-创中黑-Regular" panose="00000500000000000000" pitchFamily="2" charset="-122"/>
              </a:rPr>
              <a:t>蔡奇书记在市第十三次党代会报告中指出：</a:t>
            </a:r>
          </a:p>
        </p:txBody>
      </p:sp>
      <p:sp>
        <p:nvSpPr>
          <p:cNvPr id="13" name="椭圆 12"/>
          <p:cNvSpPr/>
          <p:nvPr/>
        </p:nvSpPr>
        <p:spPr>
          <a:xfrm>
            <a:off x="1748257" y="1860275"/>
            <a:ext cx="212437" cy="2124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1263423" y="1972208"/>
            <a:ext cx="4266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824355" y="3674745"/>
            <a:ext cx="8733155" cy="1383665"/>
          </a:xfrm>
          <a:prstGeom prst="rect">
            <a:avLst/>
          </a:prstGeom>
          <a:noFill/>
        </p:spPr>
        <p:txBody>
          <a:bodyPr wrap="square" rtlCol="0">
            <a:spAutoFit/>
          </a:bodyPr>
          <a:lstStyle/>
          <a:p>
            <a:pPr fontAlgn="auto">
              <a:lnSpc>
                <a:spcPct val="150000"/>
              </a:lnSpc>
            </a:pPr>
            <a:r>
              <a:rPr lang="zh-CN" altLang="en-US" sz="2800">
                <a:latin typeface="楷体_GB2312" panose="02010609030101010101" charset="-122"/>
                <a:ea typeface="楷体_GB2312" panose="02010609030101010101" charset="-122"/>
                <a:cs typeface="微软雅黑" panose="020B0503020204020204" pitchFamily="34" charset="-122"/>
              </a:rPr>
              <a:t>人均GDP从2017年的 2 万美元到2021年超过  2.8万元，增长 40%，继续居全国省级地区</a:t>
            </a:r>
            <a:r>
              <a:rPr sz="2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华文楷体" panose="02010600040101010101" charset="-122"/>
                <a:ea typeface="华文楷体" panose="02010600040101010101" charset="-122"/>
                <a:cs typeface="微软雅黑" panose="020B0503020204020204" pitchFamily="34" charset="-122"/>
              </a:rPr>
              <a:t>首位</a:t>
            </a:r>
          </a:p>
        </p:txBody>
      </p:sp>
      <p:sp>
        <p:nvSpPr>
          <p:cNvPr id="7" name="KSO_Shape"/>
          <p:cNvSpPr/>
          <p:nvPr/>
        </p:nvSpPr>
        <p:spPr>
          <a:xfrm>
            <a:off x="4932045" y="3764915"/>
            <a:ext cx="621030" cy="654050"/>
          </a:xfrm>
          <a:prstGeom prst="blockArc">
            <a:avLst>
              <a:gd name="adj1" fmla="val 2374726"/>
              <a:gd name="adj2" fmla="val 19218652"/>
              <a:gd name="adj3" fmla="val 2868"/>
            </a:avLst>
          </a:prstGeom>
          <a:solidFill>
            <a:srgbClr val="C00000"/>
          </a:solidFill>
          <a:ln w="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sp>
        <p:nvSpPr>
          <p:cNvPr id="8" name="KSO_Shape"/>
          <p:cNvSpPr/>
          <p:nvPr/>
        </p:nvSpPr>
        <p:spPr>
          <a:xfrm>
            <a:off x="8845550" y="3764915"/>
            <a:ext cx="621030" cy="654050"/>
          </a:xfrm>
          <a:prstGeom prst="blockArc">
            <a:avLst>
              <a:gd name="adj1" fmla="val 2374726"/>
              <a:gd name="adj2" fmla="val 19218652"/>
              <a:gd name="adj3" fmla="val 2868"/>
            </a:avLst>
          </a:prstGeom>
          <a:solidFill>
            <a:srgbClr val="C00000"/>
          </a:solidFill>
          <a:ln w="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sp>
        <p:nvSpPr>
          <p:cNvPr id="9" name="KSO_Shape"/>
          <p:cNvSpPr/>
          <p:nvPr/>
        </p:nvSpPr>
        <p:spPr>
          <a:xfrm>
            <a:off x="2657475" y="4418965"/>
            <a:ext cx="621030" cy="654050"/>
          </a:xfrm>
          <a:prstGeom prst="blockArc">
            <a:avLst>
              <a:gd name="adj1" fmla="val 2374726"/>
              <a:gd name="adj2" fmla="val 19218652"/>
              <a:gd name="adj3" fmla="val 2868"/>
            </a:avLst>
          </a:prstGeom>
          <a:solidFill>
            <a:srgbClr val="C00000"/>
          </a:solidFill>
          <a:ln w="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sp>
        <p:nvSpPr>
          <p:cNvPr id="16" name="五角星 15"/>
          <p:cNvSpPr/>
          <p:nvPr/>
        </p:nvSpPr>
        <p:spPr>
          <a:xfrm>
            <a:off x="1478915" y="2917825"/>
            <a:ext cx="400685" cy="36703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角星 16"/>
          <p:cNvSpPr/>
          <p:nvPr/>
        </p:nvSpPr>
        <p:spPr>
          <a:xfrm>
            <a:off x="1478915" y="3891915"/>
            <a:ext cx="400685" cy="36703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51357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par>
                                <p:cTn id="15" presetID="29"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ppt_x</p:attrName>
                                        </p:attrNameLst>
                                      </p:cBhvr>
                                      <p:tavLst>
                                        <p:tav tm="0">
                                          <p:val>
                                            <p:strVal val="#ppt_x-.2"/>
                                          </p:val>
                                        </p:tav>
                                        <p:tav tm="100000">
                                          <p:val>
                                            <p:strVal val="#ppt_x"/>
                                          </p:val>
                                        </p:tav>
                                      </p:tavLst>
                                    </p:anim>
                                    <p:anim calcmode="lin" valueType="num">
                                      <p:cBhvr>
                                        <p:cTn id="1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2"/>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ppt_x</p:attrName>
                                        </p:attrNameLst>
                                      </p:cBhvr>
                                      <p:tavLst>
                                        <p:tav tm="0">
                                          <p:val>
                                            <p:strVal val="#ppt_x-.2"/>
                                          </p:val>
                                        </p:tav>
                                        <p:tav tm="100000">
                                          <p:val>
                                            <p:strVal val="#ppt_x"/>
                                          </p:val>
                                        </p:tav>
                                      </p:tavLst>
                                    </p:anim>
                                    <p:anim calcmode="lin" valueType="num">
                                      <p:cBhvr>
                                        <p:cTn id="2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diamond(in)">
                                      <p:cBhvr>
                                        <p:cTn id="37" dur="2000"/>
                                        <p:tgtEl>
                                          <p:spTgt spid="1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diamond(in)">
                                      <p:cBhvr>
                                        <p:cTn id="50" dur="2000"/>
                                        <p:tgtEl>
                                          <p:spTgt spid="8"/>
                                        </p:tgtEl>
                                      </p:cBhvr>
                                    </p:animEffect>
                                  </p:childTnLst>
                                </p:cTn>
                              </p:par>
                              <p:par>
                                <p:cTn id="51" presetID="8" presetClass="entr" presetSubtype="16"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diamond(in)">
                                      <p:cBhvr>
                                        <p:cTn id="53" dur="2000"/>
                                        <p:tgtEl>
                                          <p:spTgt spid="7"/>
                                        </p:tgtEl>
                                      </p:cBhvr>
                                    </p:animEffect>
                                  </p:childTnLst>
                                </p:cTn>
                              </p:par>
                              <p:par>
                                <p:cTn id="54" presetID="8" presetClass="entr" presetSubtype="16"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diamond(in)">
                                      <p:cBhvr>
                                        <p:cTn id="5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6" grpId="0" bldLvl="0" animBg="1"/>
      <p:bldP spid="10" grpId="0" animBg="1"/>
      <p:bldP spid="14" grpId="0"/>
      <p:bldP spid="13" grpId="0" animBg="1"/>
      <p:bldP spid="6" grpId="0"/>
      <p:bldP spid="7" grpId="0" bldLvl="0" animBg="1"/>
      <p:bldP spid="8" grpId="0" bldLvl="0" animBg="1"/>
      <p:bldP spid="9" grpId="0" bldLvl="0" animBg="1"/>
      <p:bldP spid="16" grpId="0" bldLvl="0" animBg="1"/>
      <p:bldP spid="1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rcRect t="6259"/>
          <a:stretch>
            <a:fillRect/>
          </a:stretch>
        </p:blipFill>
        <p:spPr>
          <a:xfrm>
            <a:off x="2286000" y="979170"/>
            <a:ext cx="7620000" cy="5250180"/>
          </a:xfrm>
          <a:prstGeom prst="rect">
            <a:avLst/>
          </a:prstGeom>
        </p:spPr>
      </p:pic>
      <p:sp>
        <p:nvSpPr>
          <p:cNvPr id="7" name="文本框 6"/>
          <p:cNvSpPr txBox="1"/>
          <p:nvPr/>
        </p:nvSpPr>
        <p:spPr>
          <a:xfrm>
            <a:off x="3190240" y="6288405"/>
            <a:ext cx="5810885" cy="460375"/>
          </a:xfrm>
          <a:prstGeom prst="rect">
            <a:avLst/>
          </a:prstGeom>
          <a:noFill/>
        </p:spPr>
        <p:txBody>
          <a:bodyPr wrap="square" rtlCol="0">
            <a:spAutoFit/>
          </a:bodyPr>
          <a:lstStyle/>
          <a:p>
            <a:pPr algn="ctr"/>
            <a:r>
              <a:rPr lang="zh-CN" altLang="en-US" sz="2400">
                <a:latin typeface="楷体_GB2312" panose="02010609030101010101" charset="-122"/>
                <a:ea typeface="楷体_GB2312" panose="02010609030101010101" charset="-122"/>
                <a:cs typeface="楷体_GB2312" panose="02010609030101010101" charset="-122"/>
              </a:rPr>
              <a:t>“常态蓝”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ppt_x</p:attrName>
                                        </p:attrNameLst>
                                      </p:cBhvr>
                                      <p:tavLst>
                                        <p:tav tm="0">
                                          <p:val>
                                            <p:strVal val="#ppt_x-.2"/>
                                          </p:val>
                                        </p:tav>
                                        <p:tav tm="100000">
                                          <p:val>
                                            <p:strVal val="#ppt_x"/>
                                          </p:val>
                                        </p:tav>
                                      </p:tavLst>
                                    </p:anim>
                                    <p:anim calcmode="lin" valueType="num">
                                      <p:cBhvr>
                                        <p:cTn id="13"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牌匾"/>
          <p:cNvPicPr>
            <a:picLocks noChangeAspect="1"/>
          </p:cNvPicPr>
          <p:nvPr/>
        </p:nvPicPr>
        <p:blipFill>
          <a:blip r:embed="rId2"/>
          <a:stretch>
            <a:fillRect/>
          </a:stretch>
        </p:blipFill>
        <p:spPr>
          <a:xfrm>
            <a:off x="1812925" y="1076325"/>
            <a:ext cx="4790440" cy="5681345"/>
          </a:xfrm>
          <a:prstGeom prst="rect">
            <a:avLst/>
          </a:prstGeom>
        </p:spPr>
      </p:pic>
      <p:sp>
        <p:nvSpPr>
          <p:cNvPr id="8" name="文本框 7"/>
          <p:cNvSpPr txBox="1"/>
          <p:nvPr/>
        </p:nvSpPr>
        <p:spPr>
          <a:xfrm>
            <a:off x="6974840" y="2144395"/>
            <a:ext cx="4803140" cy="3107690"/>
          </a:xfrm>
          <a:prstGeom prst="rect">
            <a:avLst/>
          </a:prstGeom>
          <a:noFill/>
        </p:spPr>
        <p:txBody>
          <a:bodyPr wrap="square" rtlCol="0">
            <a:spAutoFit/>
          </a:bodyPr>
          <a:lstStyle/>
          <a:p>
            <a:pPr indent="720090" fontAlgn="auto">
              <a:lnSpc>
                <a:spcPct val="150000"/>
              </a:lnSpc>
            </a:pPr>
            <a:r>
              <a:rPr lang="zh-CN" altLang="en-US" sz="2800" dirty="0">
                <a:latin typeface="楷体_GB2312" panose="02010609030101010101" charset="-122"/>
                <a:ea typeface="楷体_GB2312" panose="02010609030101010101" charset="-122"/>
                <a:cs typeface="微软雅黑" panose="020B0503020204020204" pitchFamily="34" charset="-122"/>
              </a:rPr>
              <a:t>2019年1月10日，北京市委和市政府牌匾从原址摘下</a:t>
            </a:r>
            <a:r>
              <a:rPr lang="zh-CN" altLang="en-US" sz="2800" dirty="0" smtClean="0">
                <a:latin typeface="楷体_GB2312" panose="02010609030101010101" charset="-122"/>
                <a:ea typeface="楷体_GB2312" panose="02010609030101010101" charset="-122"/>
                <a:cs typeface="微软雅黑" panose="020B0503020204020204" pitchFamily="34" charset="-122"/>
              </a:rPr>
              <a:t>，标志</a:t>
            </a:r>
            <a:r>
              <a:rPr lang="zh-CN" altLang="en-US" sz="2800" dirty="0">
                <a:latin typeface="楷体_GB2312" panose="02010609030101010101" charset="-122"/>
                <a:ea typeface="楷体_GB2312" panose="02010609030101010101" charset="-122"/>
                <a:cs typeface="微软雅黑" panose="020B0503020204020204" pitchFamily="34" charset="-122"/>
              </a:rPr>
              <a:t>着北京城市副中心行政办公区的正式启用。</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flipH="1">
            <a:off x="248563" y="1362075"/>
            <a:ext cx="1415772" cy="4671695"/>
          </a:xfrm>
          <a:prstGeom prst="rect">
            <a:avLst/>
          </a:prstGeom>
          <a:noFill/>
        </p:spPr>
        <p:txBody>
          <a:bodyPr vert="eaVert" wrap="square" rtlCol="0">
            <a:spAutoFit/>
          </a:bodyPr>
          <a:lstStyle/>
          <a:p>
            <a:pPr algn="ctr"/>
            <a:r>
              <a:rPr lang="zh-CN" altLang="en-US" sz="4000" b="1" dirty="0">
                <a:solidFill>
                  <a:schemeClr val="accent1">
                    <a:lumMod val="75000"/>
                  </a:schemeClr>
                </a:solidFill>
                <a:effectLst>
                  <a:outerShdw blurRad="50800" dist="38100" dir="13500000" algn="br" rotWithShape="0">
                    <a:schemeClr val="accent1">
                      <a:lumMod val="60000"/>
                      <a:lumOff val="40000"/>
                      <a:alpha val="40000"/>
                    </a:schemeClr>
                  </a:outerShdw>
                </a:effectLst>
                <a:latin typeface="华文楷体" panose="02010600040101010101" charset="-122"/>
                <a:ea typeface="华文楷体" panose="02010600040101010101" charset="-122"/>
                <a:cs typeface="微软雅黑" panose="020B0503020204020204" pitchFamily="34" charset="-122"/>
                <a:sym typeface="+mn-ea"/>
              </a:rPr>
              <a:t>重大历史时刻</a:t>
            </a:r>
          </a:p>
          <a:p>
            <a:pPr algn="ctr"/>
            <a:r>
              <a:rPr lang="zh-CN" altLang="en-US" sz="4000" b="1" dirty="0">
                <a:solidFill>
                  <a:schemeClr val="accent1">
                    <a:lumMod val="75000"/>
                  </a:schemeClr>
                </a:solidFill>
                <a:effectLst>
                  <a:outerShdw blurRad="50800" dist="38100" dir="13500000" algn="br" rotWithShape="0">
                    <a:schemeClr val="accent1">
                      <a:lumMod val="60000"/>
                      <a:lumOff val="40000"/>
                      <a:alpha val="40000"/>
                    </a:schemeClr>
                  </a:outerShdw>
                </a:effectLst>
                <a:latin typeface="华文楷体" panose="02010600040101010101" charset="-122"/>
                <a:ea typeface="华文楷体" panose="02010600040101010101" charset="-122"/>
                <a:cs typeface="微软雅黑" panose="020B0503020204020204" pitchFamily="34" charset="-122"/>
                <a:sym typeface="+mn-ea"/>
              </a:rPr>
              <a:t>     </a:t>
            </a:r>
            <a:r>
              <a:rPr lang="zh-CN" altLang="en-US" sz="4000" b="1" dirty="0" smtClean="0">
                <a:solidFill>
                  <a:schemeClr val="accent1">
                    <a:lumMod val="75000"/>
                  </a:schemeClr>
                </a:solidFill>
                <a:effectLst>
                  <a:outerShdw blurRad="50800" dist="38100" dir="13500000" algn="br" rotWithShape="0">
                    <a:schemeClr val="accent1">
                      <a:lumMod val="60000"/>
                      <a:lumOff val="40000"/>
                      <a:alpha val="40000"/>
                    </a:schemeClr>
                  </a:outerShdw>
                </a:effectLst>
                <a:latin typeface="华文楷体" panose="02010600040101010101" charset="-122"/>
                <a:ea typeface="华文楷体" panose="02010600040101010101" charset="-122"/>
                <a:cs typeface="微软雅黑" panose="020B0503020204020204" pitchFamily="34" charset="-122"/>
                <a:sym typeface="+mn-ea"/>
              </a:rPr>
              <a:t>彰</a:t>
            </a:r>
            <a:r>
              <a:rPr lang="zh-CN" altLang="en-US" sz="4000" b="1" dirty="0">
                <a:solidFill>
                  <a:schemeClr val="accent1">
                    <a:lumMod val="75000"/>
                  </a:schemeClr>
                </a:solidFill>
                <a:effectLst>
                  <a:outerShdw blurRad="50800" dist="38100" dir="13500000" algn="br" rotWithShape="0">
                    <a:schemeClr val="accent1">
                      <a:lumMod val="60000"/>
                      <a:lumOff val="40000"/>
                      <a:alpha val="40000"/>
                    </a:schemeClr>
                  </a:outerShdw>
                </a:effectLst>
                <a:latin typeface="华文楷体" panose="02010600040101010101" charset="-122"/>
                <a:ea typeface="华文楷体" panose="02010600040101010101" charset="-122"/>
                <a:cs typeface="微软雅黑" panose="020B0503020204020204" pitchFamily="34" charset="-122"/>
                <a:sym typeface="+mn-ea"/>
              </a:rPr>
              <a:t>显人民情怀</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ppt_x</p:attrName>
                                        </p:attrNameLst>
                                      </p:cBhvr>
                                      <p:tavLst>
                                        <p:tav tm="0">
                                          <p:val>
                                            <p:strVal val="#ppt_x-.2"/>
                                          </p:val>
                                        </p:tav>
                                        <p:tav tm="100000">
                                          <p:val>
                                            <p:strVal val="#ppt_x"/>
                                          </p:val>
                                        </p:tav>
                                      </p:tavLst>
                                    </p:anim>
                                    <p:anim calcmode="lin" valueType="num">
                                      <p:cBhvr>
                                        <p:cTn id="20"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副中心"/>
          <p:cNvPicPr>
            <a:picLocks noChangeAspect="1"/>
          </p:cNvPicPr>
          <p:nvPr/>
        </p:nvPicPr>
        <p:blipFill>
          <a:blip r:embed="rId2"/>
          <a:srcRect l="6919" b="11087"/>
          <a:stretch>
            <a:fillRect/>
          </a:stretch>
        </p:blipFill>
        <p:spPr>
          <a:xfrm>
            <a:off x="1414780" y="1019810"/>
            <a:ext cx="9362440" cy="5026025"/>
          </a:xfrm>
          <a:prstGeom prst="rect">
            <a:avLst/>
          </a:prstGeom>
        </p:spPr>
      </p:pic>
      <p:sp>
        <p:nvSpPr>
          <p:cNvPr id="3" name="文本框 2"/>
          <p:cNvSpPr txBox="1"/>
          <p:nvPr/>
        </p:nvSpPr>
        <p:spPr>
          <a:xfrm>
            <a:off x="3347720" y="6362700"/>
            <a:ext cx="5838825" cy="521970"/>
          </a:xfrm>
          <a:prstGeom prst="rect">
            <a:avLst/>
          </a:prstGeom>
          <a:noFill/>
        </p:spPr>
        <p:txBody>
          <a:bodyPr wrap="square" rtlCol="0">
            <a:spAutoFit/>
          </a:bodyPr>
          <a:lstStyle/>
          <a:p>
            <a:pPr algn="ctr"/>
            <a:r>
              <a:rPr lang="zh-CN" altLang="en-US" sz="2800">
                <a:latin typeface="楷体_GB2312" panose="02010609030101010101" charset="-122"/>
                <a:ea typeface="楷体_GB2312" panose="02010609030101010101" charset="-122"/>
              </a:rPr>
              <a:t>北京城市副中心</a:t>
            </a:r>
          </a:p>
        </p:txBody>
      </p:sp>
      <p:pic>
        <p:nvPicPr>
          <p:cNvPr id="4" name="图片 3" descr="副中心2"/>
          <p:cNvPicPr>
            <a:picLocks noChangeAspect="1"/>
          </p:cNvPicPr>
          <p:nvPr/>
        </p:nvPicPr>
        <p:blipFill>
          <a:blip r:embed="rId3"/>
          <a:stretch>
            <a:fillRect/>
          </a:stretch>
        </p:blipFill>
        <p:spPr>
          <a:xfrm>
            <a:off x="1242695" y="866775"/>
            <a:ext cx="9705975" cy="55327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Volumes/小刘的u盘/张院党课/党课参考-ppt/环球.jpg环球"/>
          <p:cNvPicPr>
            <a:picLocks noChangeAspect="1"/>
          </p:cNvPicPr>
          <p:nvPr/>
        </p:nvPicPr>
        <p:blipFill>
          <a:blip r:embed="rId2"/>
          <a:srcRect/>
          <a:stretch>
            <a:fillRect/>
          </a:stretch>
        </p:blipFill>
        <p:spPr>
          <a:xfrm>
            <a:off x="1534160" y="1125855"/>
            <a:ext cx="9123680" cy="5006975"/>
          </a:xfrm>
          <a:prstGeom prst="rect">
            <a:avLst/>
          </a:prstGeom>
        </p:spPr>
      </p:pic>
      <p:sp>
        <p:nvSpPr>
          <p:cNvPr id="3" name="文本框 2"/>
          <p:cNvSpPr txBox="1"/>
          <p:nvPr/>
        </p:nvSpPr>
        <p:spPr>
          <a:xfrm>
            <a:off x="434340" y="6132830"/>
            <a:ext cx="11323320" cy="521970"/>
          </a:xfrm>
          <a:prstGeom prst="rect">
            <a:avLst/>
          </a:prstGeom>
          <a:noFill/>
        </p:spPr>
        <p:txBody>
          <a:bodyPr wrap="square" rtlCol="0">
            <a:spAutoFit/>
          </a:bodyPr>
          <a:lstStyle/>
          <a:p>
            <a:pPr algn="ctr"/>
            <a:r>
              <a:rPr lang="zh-CN" altLang="en-US" sz="2800">
                <a:latin typeface="楷体_GB2312" panose="02010609030101010101" charset="-122"/>
                <a:ea typeface="楷体_GB2312" panose="02010609030101010101" charset="-122"/>
                <a:cs typeface="楷体_GB2312" panose="02010609030101010101" charset="-122"/>
              </a:rPr>
              <a:t>全球最大环球影城项目——北京环球主题公园一期盛大开园</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455035" y="1078230"/>
            <a:ext cx="5238750" cy="55435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Volumes/小刘的u盘/张院党课/党课参考-ppt/公园.jpg公园"/>
          <p:cNvPicPr>
            <a:picLocks noChangeAspect="1"/>
          </p:cNvPicPr>
          <p:nvPr/>
        </p:nvPicPr>
        <p:blipFill>
          <a:blip r:embed="rId3"/>
          <a:srcRect b="12195"/>
          <a:stretch>
            <a:fillRect/>
          </a:stretch>
        </p:blipFill>
        <p:spPr>
          <a:xfrm>
            <a:off x="2200275" y="1015365"/>
            <a:ext cx="7790815" cy="5135245"/>
          </a:xfrm>
          <a:prstGeom prst="rect">
            <a:avLst/>
          </a:prstGeom>
        </p:spPr>
      </p:pic>
      <p:sp>
        <p:nvSpPr>
          <p:cNvPr id="3" name="文本框 2"/>
          <p:cNvSpPr txBox="1"/>
          <p:nvPr/>
        </p:nvSpPr>
        <p:spPr>
          <a:xfrm>
            <a:off x="4582160" y="6150610"/>
            <a:ext cx="3027680" cy="521970"/>
          </a:xfrm>
          <a:prstGeom prst="rect">
            <a:avLst/>
          </a:prstGeom>
          <a:noFill/>
        </p:spPr>
        <p:txBody>
          <a:bodyPr wrap="none" rtlCol="0" anchor="t">
            <a:spAutoFit/>
          </a:bodyPr>
          <a:lstStyle/>
          <a:p>
            <a:pPr algn="ctr"/>
            <a:r>
              <a:rPr lang="zh-CN" altLang="en-US" sz="2800">
                <a:latin typeface="楷体_GB2312" panose="02010609030101010101" charset="-122"/>
                <a:ea typeface="楷体_GB2312" panose="02010609030101010101" charset="-122"/>
                <a:sym typeface="+mn-ea"/>
              </a:rPr>
              <a:t>城市绿心森林公园</a:t>
            </a:r>
            <a:endParaRPr lang="zh-CN" altLang="en-US" sz="2800">
              <a:latin typeface="楷体_GB2312" panose="02010609030101010101" charset="-122"/>
              <a:ea typeface="楷体_GB2312" panose="02010609030101010101" charset="-122"/>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五角星 1"/>
          <p:cNvSpPr/>
          <p:nvPr/>
        </p:nvSpPr>
        <p:spPr>
          <a:xfrm>
            <a:off x="5925820" y="1557655"/>
            <a:ext cx="550545" cy="550545"/>
          </a:xfrm>
          <a:prstGeom prst="star5">
            <a:avLst/>
          </a:prstGeom>
          <a:solidFill>
            <a:srgbClr val="FFFF00"/>
          </a:solidFill>
          <a:ln>
            <a:solidFill>
              <a:srgbClr val="E4A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highlight>
                <a:srgbClr val="FFFF00"/>
              </a:highlight>
            </a:endParaRPr>
          </a:p>
        </p:txBody>
      </p:sp>
      <p:sp>
        <p:nvSpPr>
          <p:cNvPr id="3" name="五角星 2"/>
          <p:cNvSpPr/>
          <p:nvPr/>
        </p:nvSpPr>
        <p:spPr>
          <a:xfrm>
            <a:off x="3662680" y="3154045"/>
            <a:ext cx="550545" cy="550545"/>
          </a:xfrm>
          <a:prstGeom prst="star5">
            <a:avLst>
              <a:gd name="adj" fmla="val 16406"/>
              <a:gd name="hf" fmla="val 105146"/>
              <a:gd name="vf" fmla="val 110557"/>
            </a:avLst>
          </a:prstGeom>
          <a:solidFill>
            <a:srgbClr val="FFFF00"/>
          </a:solidFill>
          <a:ln>
            <a:solidFill>
              <a:srgbClr val="E4A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角星 3"/>
          <p:cNvSpPr/>
          <p:nvPr/>
        </p:nvSpPr>
        <p:spPr>
          <a:xfrm>
            <a:off x="8117840" y="3153410"/>
            <a:ext cx="550545" cy="550545"/>
          </a:xfrm>
          <a:prstGeom prst="star5">
            <a:avLst/>
          </a:prstGeom>
          <a:solidFill>
            <a:srgbClr val="FFFF00"/>
          </a:solidFill>
          <a:ln>
            <a:solidFill>
              <a:srgbClr val="E4A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角星 4"/>
          <p:cNvSpPr/>
          <p:nvPr/>
        </p:nvSpPr>
        <p:spPr>
          <a:xfrm>
            <a:off x="4617720" y="5622290"/>
            <a:ext cx="550545" cy="550545"/>
          </a:xfrm>
          <a:prstGeom prst="star5">
            <a:avLst/>
          </a:prstGeom>
          <a:solidFill>
            <a:srgbClr val="FFFF00"/>
          </a:solidFill>
          <a:ln>
            <a:solidFill>
              <a:srgbClr val="E4A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角星 5"/>
          <p:cNvSpPr/>
          <p:nvPr/>
        </p:nvSpPr>
        <p:spPr>
          <a:xfrm>
            <a:off x="7233920" y="5598795"/>
            <a:ext cx="550545" cy="550545"/>
          </a:xfrm>
          <a:prstGeom prst="star5">
            <a:avLst/>
          </a:prstGeom>
          <a:solidFill>
            <a:srgbClr val="FFFF00"/>
          </a:solidFill>
          <a:ln>
            <a:solidFill>
              <a:srgbClr val="E4A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768090" y="1035685"/>
            <a:ext cx="4655185" cy="521970"/>
          </a:xfrm>
          <a:prstGeom prst="rect">
            <a:avLst/>
          </a:prstGeom>
          <a:noFill/>
        </p:spPr>
        <p:txBody>
          <a:bodyPr wrap="square" rtlCol="0" anchor="t">
            <a:spAutoFit/>
            <a:scene3d>
              <a:camera prst="orthographicFront"/>
              <a:lightRig rig="threePt" dir="t"/>
            </a:scene3d>
          </a:bodyPr>
          <a:lstStyle/>
          <a:p>
            <a:pPr algn="ctr"/>
            <a:r>
              <a:rPr lang="zh-CN" altLang="en-US" sz="2800">
                <a:solidFill>
                  <a:schemeClr val="accent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rPr>
              <a:t>国际科技创新中心建设</a:t>
            </a:r>
          </a:p>
        </p:txBody>
      </p:sp>
      <p:sp>
        <p:nvSpPr>
          <p:cNvPr id="8" name="文本框 7"/>
          <p:cNvSpPr txBox="1"/>
          <p:nvPr/>
        </p:nvSpPr>
        <p:spPr>
          <a:xfrm>
            <a:off x="8368030" y="2632075"/>
            <a:ext cx="2540000" cy="521970"/>
          </a:xfrm>
          <a:prstGeom prst="rect">
            <a:avLst/>
          </a:prstGeom>
          <a:noFill/>
        </p:spPr>
        <p:txBody>
          <a:bodyPr wrap="square" rtlCol="0" anchor="t">
            <a:spAutoFit/>
            <a:scene3d>
              <a:camera prst="orthographicFront"/>
              <a:lightRig rig="threePt" dir="t"/>
            </a:scene3d>
          </a:bodyPr>
          <a:lstStyle/>
          <a:p>
            <a:r>
              <a:rPr lang="zh-CN" altLang="en-US" sz="2800">
                <a:solidFill>
                  <a:schemeClr val="accent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rPr>
              <a:t>两区建设</a:t>
            </a:r>
          </a:p>
        </p:txBody>
      </p:sp>
      <p:sp>
        <p:nvSpPr>
          <p:cNvPr id="9" name="文本框 8"/>
          <p:cNvSpPr txBox="1"/>
          <p:nvPr/>
        </p:nvSpPr>
        <p:spPr>
          <a:xfrm>
            <a:off x="0" y="2632075"/>
            <a:ext cx="5014595" cy="521970"/>
          </a:xfrm>
          <a:prstGeom prst="rect">
            <a:avLst/>
          </a:prstGeom>
          <a:noFill/>
        </p:spPr>
        <p:txBody>
          <a:bodyPr wrap="square" rtlCol="0" anchor="t">
            <a:spAutoFit/>
            <a:scene3d>
              <a:camera prst="orthographicFront"/>
              <a:lightRig rig="threePt" dir="t"/>
            </a:scene3d>
          </a:bodyPr>
          <a:lstStyle/>
          <a:p>
            <a:r>
              <a:rPr lang="zh-CN" altLang="en-US" sz="2800">
                <a:solidFill>
                  <a:schemeClr val="accent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rPr>
              <a:t>全球数字经济标杆城市建设</a:t>
            </a:r>
          </a:p>
        </p:txBody>
      </p:sp>
      <p:sp>
        <p:nvSpPr>
          <p:cNvPr id="10" name="文本框 9"/>
          <p:cNvSpPr txBox="1"/>
          <p:nvPr/>
        </p:nvSpPr>
        <p:spPr>
          <a:xfrm>
            <a:off x="7920990" y="5420995"/>
            <a:ext cx="3963670" cy="953135"/>
          </a:xfrm>
          <a:prstGeom prst="rect">
            <a:avLst/>
          </a:prstGeom>
          <a:noFill/>
          <a:effectLst/>
        </p:spPr>
        <p:txBody>
          <a:bodyPr wrap="square" rtlCol="0" anchor="t">
            <a:spAutoFit/>
            <a:scene3d>
              <a:camera prst="orthographicFront"/>
              <a:lightRig rig="threePt" dir="t"/>
            </a:scene3d>
          </a:bodyPr>
          <a:lstStyle/>
          <a:p>
            <a:r>
              <a:rPr lang="zh-CN" altLang="en-US" sz="2800">
                <a:solidFill>
                  <a:schemeClr val="accent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rPr>
              <a:t>以供给侧结构性改革创造新需求</a:t>
            </a:r>
          </a:p>
        </p:txBody>
      </p:sp>
      <p:sp>
        <p:nvSpPr>
          <p:cNvPr id="11" name="文本框 10"/>
          <p:cNvSpPr txBox="1"/>
          <p:nvPr/>
        </p:nvSpPr>
        <p:spPr>
          <a:xfrm>
            <a:off x="321310" y="5420995"/>
            <a:ext cx="4296410" cy="953135"/>
          </a:xfrm>
          <a:prstGeom prst="rect">
            <a:avLst/>
          </a:prstGeom>
          <a:noFill/>
        </p:spPr>
        <p:txBody>
          <a:bodyPr wrap="square" rtlCol="0" anchor="t">
            <a:spAutoFit/>
            <a:scene3d>
              <a:camera prst="orthographicFront"/>
              <a:lightRig rig="threePt" dir="t"/>
            </a:scene3d>
          </a:bodyPr>
          <a:lstStyle/>
          <a:p>
            <a:r>
              <a:rPr lang="zh-CN" altLang="en-US" sz="2800">
                <a:solidFill>
                  <a:schemeClr val="accent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rPr>
              <a:t>疏解北京非首都功能为牛鼻子推动京津冀协同发展</a:t>
            </a:r>
          </a:p>
        </p:txBody>
      </p:sp>
      <p:cxnSp>
        <p:nvCxnSpPr>
          <p:cNvPr id="12" name="直接连接符 11"/>
          <p:cNvCxnSpPr>
            <a:stCxn id="2" idx="2"/>
            <a:endCxn id="3" idx="4"/>
          </p:cNvCxnSpPr>
          <p:nvPr/>
        </p:nvCxnSpPr>
        <p:spPr>
          <a:xfrm flipH="1">
            <a:off x="4213225" y="2108200"/>
            <a:ext cx="1818005" cy="1256030"/>
          </a:xfrm>
          <a:prstGeom prst="line">
            <a:avLst/>
          </a:prstGeom>
          <a:ln w="28575" cmpd="sng">
            <a:solidFill>
              <a:schemeClr val="accent1"/>
            </a:solidFill>
            <a:prstDash val="solid"/>
          </a:ln>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 idx="3"/>
            <a:endCxn id="5" idx="0"/>
          </p:cNvCxnSpPr>
          <p:nvPr/>
        </p:nvCxnSpPr>
        <p:spPr>
          <a:xfrm>
            <a:off x="4107815" y="3704590"/>
            <a:ext cx="785495" cy="1917700"/>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 idx="3"/>
            <a:endCxn id="4" idx="1"/>
          </p:cNvCxnSpPr>
          <p:nvPr/>
        </p:nvCxnSpPr>
        <p:spPr>
          <a:xfrm>
            <a:off x="6370955" y="2108200"/>
            <a:ext cx="1746885" cy="1255395"/>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4" idx="2"/>
            <a:endCxn id="6" idx="0"/>
          </p:cNvCxnSpPr>
          <p:nvPr/>
        </p:nvCxnSpPr>
        <p:spPr>
          <a:xfrm flipH="1">
            <a:off x="7509510" y="3703955"/>
            <a:ext cx="713740" cy="1894840"/>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 idx="0"/>
            <a:endCxn id="6" idx="0"/>
          </p:cNvCxnSpPr>
          <p:nvPr/>
        </p:nvCxnSpPr>
        <p:spPr>
          <a:xfrm flipV="1">
            <a:off x="4893310" y="5598795"/>
            <a:ext cx="2616200" cy="23495"/>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3855651" y="3538176"/>
            <a:ext cx="4314825" cy="6299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3500" b="1" spc="100" baseline="0" noProof="0" dirty="0">
                <a:solidFill>
                  <a:schemeClr val="accent4"/>
                </a:solidFill>
                <a:effectLst/>
                <a:uLnTx/>
                <a:uFillTx/>
                <a:latin typeface="楷体_GB2312" panose="02010609030101010101" charset="-122"/>
                <a:ea typeface="楷体_GB2312" panose="02010609030101010101" charset="-122"/>
                <a:cs typeface="楷体_GB2312" panose="02010609030101010101" charset="-122"/>
                <a:sym typeface="+mn-lt"/>
              </a:rPr>
              <a:t>“五子”联动看北京</a:t>
            </a: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ppt_x</p:attrName>
                                        </p:attrNameLst>
                                      </p:cBhvr>
                                      <p:tavLst>
                                        <p:tav tm="0">
                                          <p:val>
                                            <p:strVal val="#ppt_x-.2"/>
                                          </p:val>
                                        </p:tav>
                                        <p:tav tm="100000">
                                          <p:val>
                                            <p:strVal val="#ppt_x"/>
                                          </p:val>
                                        </p:tav>
                                      </p:tavLst>
                                    </p:anim>
                                    <p:anim calcmode="lin" valueType="num">
                                      <p:cBhvr>
                                        <p:cTn id="1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ppt_x</p:attrName>
                                        </p:attrNameLst>
                                      </p:cBhvr>
                                      <p:tavLst>
                                        <p:tav tm="0">
                                          <p:val>
                                            <p:strVal val="#ppt_x-.2"/>
                                          </p:val>
                                        </p:tav>
                                        <p:tav tm="100000">
                                          <p:val>
                                            <p:strVal val="#ppt_x"/>
                                          </p:val>
                                        </p:tav>
                                      </p:tavLst>
                                    </p:anim>
                                    <p:anim calcmode="lin" valueType="num">
                                      <p:cBhvr>
                                        <p:cTn id="1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ppt_x</p:attrName>
                                        </p:attrNameLst>
                                      </p:cBhvr>
                                      <p:tavLst>
                                        <p:tav tm="0">
                                          <p:val>
                                            <p:strVal val="#ppt_x-.2"/>
                                          </p:val>
                                        </p:tav>
                                        <p:tav tm="100000">
                                          <p:val>
                                            <p:strVal val="#ppt_x"/>
                                          </p:val>
                                        </p:tav>
                                      </p:tavLst>
                                    </p:anim>
                                    <p:anim calcmode="lin" valueType="num">
                                      <p:cBhvr>
                                        <p:cTn id="2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6" dur="1000"/>
                                        <p:tgtEl>
                                          <p:spTgt spid="4"/>
                                        </p:tgtEl>
                                      </p:cBhvr>
                                    </p:animEffect>
                                  </p:childTnLst>
                                </p:cTn>
                              </p:par>
                              <p:par>
                                <p:cTn id="27" presetID="29"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ppt_x</p:attrName>
                                        </p:attrNameLst>
                                      </p:cBhvr>
                                      <p:tavLst>
                                        <p:tav tm="0">
                                          <p:val>
                                            <p:strVal val="#ppt_x-.2"/>
                                          </p:val>
                                        </p:tav>
                                        <p:tav tm="100000">
                                          <p:val>
                                            <p:strVal val="#ppt_x"/>
                                          </p:val>
                                        </p:tav>
                                      </p:tavLst>
                                    </p:anim>
                                    <p:anim calcmode="lin" valueType="num">
                                      <p:cBhvr>
                                        <p:cTn id="30"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1" dur="1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000" fill="hold"/>
                                        <p:tgtEl>
                                          <p:spTgt spid="10"/>
                                        </p:tgtEl>
                                        <p:attrNameLst>
                                          <p:attrName>ppt_x</p:attrName>
                                        </p:attrNameLst>
                                      </p:cBhvr>
                                      <p:tavLst>
                                        <p:tav tm="0">
                                          <p:val>
                                            <p:strVal val="#ppt_x-.2"/>
                                          </p:val>
                                        </p:tav>
                                        <p:tav tm="100000">
                                          <p:val>
                                            <p:strVal val="#ppt_x"/>
                                          </p:val>
                                        </p:tav>
                                      </p:tavLst>
                                    </p:anim>
                                    <p:anim calcmode="lin" valueType="num">
                                      <p:cBhvr>
                                        <p:cTn id="37"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38" dur="1000"/>
                                        <p:tgtEl>
                                          <p:spTgt spid="10"/>
                                        </p:tgtEl>
                                      </p:cBhvr>
                                    </p:animEffect>
                                  </p:childTnLst>
                                </p:cTn>
                              </p:par>
                              <p:par>
                                <p:cTn id="39" presetID="29"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1000" fill="hold"/>
                                        <p:tgtEl>
                                          <p:spTgt spid="6"/>
                                        </p:tgtEl>
                                        <p:attrNameLst>
                                          <p:attrName>ppt_x</p:attrName>
                                        </p:attrNameLst>
                                      </p:cBhvr>
                                      <p:tavLst>
                                        <p:tav tm="0">
                                          <p:val>
                                            <p:strVal val="#ppt_x-.2"/>
                                          </p:val>
                                        </p:tav>
                                        <p:tav tm="100000">
                                          <p:val>
                                            <p:strVal val="#ppt_x"/>
                                          </p:val>
                                        </p:tav>
                                      </p:tavLst>
                                    </p:anim>
                                    <p:anim calcmode="lin" valueType="num">
                                      <p:cBhvr>
                                        <p:cTn id="4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43" dur="10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ppt_x</p:attrName>
                                        </p:attrNameLst>
                                      </p:cBhvr>
                                      <p:tavLst>
                                        <p:tav tm="0">
                                          <p:val>
                                            <p:strVal val="#ppt_x-.2"/>
                                          </p:val>
                                        </p:tav>
                                        <p:tav tm="100000">
                                          <p:val>
                                            <p:strVal val="#ppt_x"/>
                                          </p:val>
                                        </p:tav>
                                      </p:tavLst>
                                    </p:anim>
                                    <p:anim calcmode="lin" valueType="num">
                                      <p:cBhvr>
                                        <p:cTn id="49"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0" dur="1000"/>
                                        <p:tgtEl>
                                          <p:spTgt spid="11"/>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1000" fill="hold"/>
                                        <p:tgtEl>
                                          <p:spTgt spid="5"/>
                                        </p:tgtEl>
                                        <p:attrNameLst>
                                          <p:attrName>ppt_x</p:attrName>
                                        </p:attrNameLst>
                                      </p:cBhvr>
                                      <p:tavLst>
                                        <p:tav tm="0">
                                          <p:val>
                                            <p:strVal val="#ppt_x-.2"/>
                                          </p:val>
                                        </p:tav>
                                        <p:tav tm="100000">
                                          <p:val>
                                            <p:strVal val="#ppt_x"/>
                                          </p:val>
                                        </p:tav>
                                      </p:tavLst>
                                    </p:anim>
                                    <p:anim calcmode="lin" valueType="num">
                                      <p:cBhvr>
                                        <p:cTn id="54"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55" dur="10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29" presetClass="entr" presetSubtype="0"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1000" fill="hold"/>
                                        <p:tgtEl>
                                          <p:spTgt spid="9"/>
                                        </p:tgtEl>
                                        <p:attrNameLst>
                                          <p:attrName>ppt_x</p:attrName>
                                        </p:attrNameLst>
                                      </p:cBhvr>
                                      <p:tavLst>
                                        <p:tav tm="0">
                                          <p:val>
                                            <p:strVal val="#ppt_x-.2"/>
                                          </p:val>
                                        </p:tav>
                                        <p:tav tm="100000">
                                          <p:val>
                                            <p:strVal val="#ppt_x"/>
                                          </p:val>
                                        </p:tav>
                                      </p:tavLst>
                                    </p:anim>
                                    <p:anim calcmode="lin" valueType="num">
                                      <p:cBhvr>
                                        <p:cTn id="61"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62" dur="1000"/>
                                        <p:tgtEl>
                                          <p:spTgt spid="9"/>
                                        </p:tgtEl>
                                      </p:cBhvr>
                                    </p:animEffect>
                                  </p:childTnLst>
                                </p:cTn>
                              </p:par>
                              <p:par>
                                <p:cTn id="63" presetID="29" presetClass="entr" presetSubtype="0" fill="hold" grpId="0" nodeType="withEffect">
                                  <p:stCondLst>
                                    <p:cond delay="0"/>
                                  </p:stCondLst>
                                  <p:childTnLst>
                                    <p:set>
                                      <p:cBhvr>
                                        <p:cTn id="64" dur="1" fill="hold">
                                          <p:stCondLst>
                                            <p:cond delay="0"/>
                                          </p:stCondLst>
                                        </p:cTn>
                                        <p:tgtEl>
                                          <p:spTgt spid="3"/>
                                        </p:tgtEl>
                                        <p:attrNameLst>
                                          <p:attrName>style.visibility</p:attrName>
                                        </p:attrNameLst>
                                      </p:cBhvr>
                                      <p:to>
                                        <p:strVal val="visible"/>
                                      </p:to>
                                    </p:set>
                                    <p:anim calcmode="lin" valueType="num">
                                      <p:cBhvr>
                                        <p:cTn id="65" dur="1000" fill="hold"/>
                                        <p:tgtEl>
                                          <p:spTgt spid="3"/>
                                        </p:tgtEl>
                                        <p:attrNameLst>
                                          <p:attrName>ppt_x</p:attrName>
                                        </p:attrNameLst>
                                      </p:cBhvr>
                                      <p:tavLst>
                                        <p:tav tm="0">
                                          <p:val>
                                            <p:strVal val="#ppt_x-.2"/>
                                          </p:val>
                                        </p:tav>
                                        <p:tav tm="100000">
                                          <p:val>
                                            <p:strVal val="#ppt_x"/>
                                          </p:val>
                                        </p:tav>
                                      </p:tavLst>
                                    </p:anim>
                                    <p:anim calcmode="lin" valueType="num">
                                      <p:cBhvr>
                                        <p:cTn id="66"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67" dur="1000"/>
                                        <p:tgtEl>
                                          <p:spTgt spid="3"/>
                                        </p:tgtEl>
                                      </p:cBhvr>
                                    </p:animEffect>
                                  </p:childTnLst>
                                </p:cTn>
                              </p:par>
                            </p:childTnLst>
                          </p:cTn>
                        </p:par>
                      </p:childTnLst>
                    </p:cTn>
                  </p:par>
                  <p:par>
                    <p:cTn id="68" fill="hold">
                      <p:stCondLst>
                        <p:cond delay="indefinite"/>
                      </p:stCondLst>
                      <p:childTnLst>
                        <p:par>
                          <p:cTn id="69" fill="hold">
                            <p:stCondLst>
                              <p:cond delay="0"/>
                            </p:stCondLst>
                            <p:childTnLst>
                              <p:par>
                                <p:cTn id="70" presetID="13" presetClass="entr" presetSubtype="16"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plus(in)">
                                      <p:cBhvr>
                                        <p:cTn id="72" dur="2000"/>
                                        <p:tgtEl>
                                          <p:spTgt spid="13"/>
                                        </p:tgtEl>
                                      </p:cBhvr>
                                    </p:animEffect>
                                  </p:childTnLst>
                                </p:cTn>
                              </p:par>
                              <p:par>
                                <p:cTn id="73" presetID="13" presetClass="entr" presetSubtype="16" fill="hold"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plus(in)">
                                      <p:cBhvr>
                                        <p:cTn id="75" dur="2000"/>
                                        <p:tgtEl>
                                          <p:spTgt spid="12"/>
                                        </p:tgtEl>
                                      </p:cBhvr>
                                    </p:animEffect>
                                  </p:childTnLst>
                                </p:cTn>
                              </p:par>
                              <p:par>
                                <p:cTn id="76" presetID="13" presetClass="entr" presetSubtype="16" fill="hold"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plus(in)">
                                      <p:cBhvr>
                                        <p:cTn id="78" dur="2000"/>
                                        <p:tgtEl>
                                          <p:spTgt spid="14"/>
                                        </p:tgtEl>
                                      </p:cBhvr>
                                    </p:animEffect>
                                  </p:childTnLst>
                                </p:cTn>
                              </p:par>
                              <p:par>
                                <p:cTn id="79" presetID="13" presetClass="entr" presetSubtype="16" fill="hold"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plus(in)">
                                      <p:cBhvr>
                                        <p:cTn id="81" dur="2000"/>
                                        <p:tgtEl>
                                          <p:spTgt spid="15"/>
                                        </p:tgtEl>
                                      </p:cBhvr>
                                    </p:animEffect>
                                  </p:childTnLst>
                                </p:cTn>
                              </p:par>
                              <p:par>
                                <p:cTn id="82" presetID="13" presetClass="entr" presetSubtype="16" fill="hold" nodeType="with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plus(in)">
                                      <p:cBhvr>
                                        <p:cTn id="84" dur="2000"/>
                                        <p:tgtEl>
                                          <p:spTgt spid="16"/>
                                        </p:tgtEl>
                                      </p:cBhvr>
                                    </p:animEffect>
                                  </p:childTnLst>
                                </p:cTn>
                              </p:par>
                            </p:childTnLst>
                          </p:cTn>
                        </p:par>
                      </p:childTnLst>
                    </p:cTn>
                  </p:par>
                  <p:par>
                    <p:cTn id="85" fill="hold">
                      <p:stCondLst>
                        <p:cond delay="indefinite"/>
                      </p:stCondLst>
                      <p:childTnLst>
                        <p:par>
                          <p:cTn id="86" fill="hold">
                            <p:stCondLst>
                              <p:cond delay="0"/>
                            </p:stCondLst>
                            <p:childTnLst>
                              <p:par>
                                <p:cTn id="87" presetID="6" presetClass="emph" presetSubtype="0" fill="hold" grpId="2" nodeType="clickEffect">
                                  <p:stCondLst>
                                    <p:cond delay="0"/>
                                  </p:stCondLst>
                                  <p:childTnLst>
                                    <p:animScale>
                                      <p:cBhvr>
                                        <p:cTn id="88" dur="2000" fill="hold"/>
                                        <p:tgtEl>
                                          <p:spTgt spid="2"/>
                                        </p:tgtEl>
                                      </p:cBhvr>
                                      <p:by x="150000" y="150000"/>
                                    </p:animScale>
                                  </p:childTnLst>
                                </p:cTn>
                              </p:par>
                              <p:par>
                                <p:cTn id="89" presetID="6" presetClass="emph" presetSubtype="0" fill="hold" grpId="2" nodeType="withEffect">
                                  <p:stCondLst>
                                    <p:cond delay="0"/>
                                  </p:stCondLst>
                                  <p:childTnLst>
                                    <p:animScale>
                                      <p:cBhvr>
                                        <p:cTn id="90" dur="2000" fill="hold"/>
                                        <p:tgtEl>
                                          <p:spTgt spid="4"/>
                                        </p:tgtEl>
                                      </p:cBhvr>
                                      <p:by x="150000" y="150000"/>
                                    </p:animScale>
                                  </p:childTnLst>
                                </p:cTn>
                              </p:par>
                              <p:par>
                                <p:cTn id="91" presetID="6" presetClass="emph" presetSubtype="0" fill="hold" grpId="2" nodeType="withEffect">
                                  <p:stCondLst>
                                    <p:cond delay="0"/>
                                  </p:stCondLst>
                                  <p:childTnLst>
                                    <p:animScale>
                                      <p:cBhvr>
                                        <p:cTn id="92" dur="2000" fill="hold"/>
                                        <p:tgtEl>
                                          <p:spTgt spid="6"/>
                                        </p:tgtEl>
                                      </p:cBhvr>
                                      <p:by x="150000" y="150000"/>
                                    </p:animScale>
                                  </p:childTnLst>
                                </p:cTn>
                              </p:par>
                              <p:par>
                                <p:cTn id="93" presetID="6" presetClass="emph" presetSubtype="0" fill="hold" grpId="2" nodeType="withEffect">
                                  <p:stCondLst>
                                    <p:cond delay="0"/>
                                  </p:stCondLst>
                                  <p:childTnLst>
                                    <p:animScale>
                                      <p:cBhvr>
                                        <p:cTn id="94" dur="2000" fill="hold"/>
                                        <p:tgtEl>
                                          <p:spTgt spid="5"/>
                                        </p:tgtEl>
                                      </p:cBhvr>
                                      <p:by x="150000" y="150000"/>
                                    </p:animScale>
                                  </p:childTnLst>
                                </p:cTn>
                              </p:par>
                              <p:par>
                                <p:cTn id="95" presetID="6" presetClass="emph" presetSubtype="0" fill="hold" grpId="2" nodeType="withEffect">
                                  <p:stCondLst>
                                    <p:cond delay="0"/>
                                  </p:stCondLst>
                                  <p:childTnLst>
                                    <p:animScale>
                                      <p:cBhvr>
                                        <p:cTn id="96"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2" grpId="2" bldLvl="0" animBg="1"/>
      <p:bldP spid="3" grpId="0" bldLvl="0" animBg="1"/>
      <p:bldP spid="3" grpId="1" animBg="1"/>
      <p:bldP spid="3" grpId="2" bldLvl="0" animBg="1"/>
      <p:bldP spid="4" grpId="0" bldLvl="0" animBg="1"/>
      <p:bldP spid="4" grpId="1" animBg="1"/>
      <p:bldP spid="4" grpId="2" bldLvl="0" animBg="1"/>
      <p:bldP spid="5" grpId="0" bldLvl="0" animBg="1"/>
      <p:bldP spid="5" grpId="1" animBg="1"/>
      <p:bldP spid="5" grpId="2" bldLvl="0" animBg="1"/>
      <p:bldP spid="6" grpId="0" bldLvl="0" animBg="1"/>
      <p:bldP spid="6" grpId="1" animBg="1"/>
      <p:bldP spid="6" grpId="2" bldLvl="0" animBg="1"/>
      <p:bldP spid="7" grpId="0"/>
      <p:bldP spid="8" grpId="0"/>
      <p:bldP spid="9" grpId="0"/>
      <p:bldP spid="10" grpId="0" bldLvl="0" animBg="1"/>
      <p:bldP spid="11"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蔡奇"/>
          <p:cNvPicPr>
            <a:picLocks noChangeAspect="1"/>
          </p:cNvPicPr>
          <p:nvPr/>
        </p:nvPicPr>
        <p:blipFill>
          <a:blip r:embed="rId2"/>
          <a:stretch>
            <a:fillRect/>
          </a:stretch>
        </p:blipFill>
        <p:spPr>
          <a:xfrm>
            <a:off x="2270760" y="1089660"/>
            <a:ext cx="7651115" cy="5097145"/>
          </a:xfrm>
          <a:prstGeom prst="rect">
            <a:avLst/>
          </a:prstGeom>
        </p:spPr>
      </p:pic>
      <p:sp>
        <p:nvSpPr>
          <p:cNvPr id="3" name="文本框 2"/>
          <p:cNvSpPr txBox="1"/>
          <p:nvPr/>
        </p:nvSpPr>
        <p:spPr>
          <a:xfrm>
            <a:off x="216535" y="6336030"/>
            <a:ext cx="11758295" cy="521970"/>
          </a:xfrm>
          <a:prstGeom prst="rect">
            <a:avLst/>
          </a:prstGeom>
          <a:noFill/>
        </p:spPr>
        <p:txBody>
          <a:bodyPr wrap="square" rtlCol="0">
            <a:spAutoFit/>
          </a:bodyPr>
          <a:lstStyle/>
          <a:p>
            <a:pPr algn="ctr"/>
            <a:r>
              <a:rPr lang="zh-CN" altLang="en-US" sz="2800">
                <a:latin typeface="楷体_GB2312" panose="02010609030101010101" charset="-122"/>
                <a:ea typeface="楷体_GB2312" panose="02010609030101010101" charset="-122"/>
              </a:rPr>
              <a:t>蔡奇书记来我院调研</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87291" y="1351470"/>
            <a:ext cx="2365374" cy="964467"/>
            <a:chOff x="2310634" y="2770718"/>
            <a:chExt cx="1875164" cy="884964"/>
          </a:xfrm>
        </p:grpSpPr>
        <p:sp>
          <p:nvSpPr>
            <p:cNvPr id="12" name="任意多边形 10"/>
            <p:cNvSpPr/>
            <p:nvPr>
              <p:custDataLst>
                <p:tags r:id="rId6"/>
              </p:custDataLst>
            </p:nvPr>
          </p:nvSpPr>
          <p:spPr>
            <a:xfrm>
              <a:off x="2310634" y="2770718"/>
              <a:ext cx="1865500" cy="884964"/>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gradFill>
              <a:gsLst>
                <a:gs pos="10000">
                  <a:srgbClr val="C00000"/>
                </a:gs>
                <a:gs pos="70000">
                  <a:srgbClr val="FF00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AF0"/>
                </a:solidFill>
                <a:latin typeface="Arial" panose="02080604020202020204" pitchFamily="34" charset="0"/>
                <a:ea typeface="微软雅黑" panose="020B0503020204020204" pitchFamily="34" charset="-122"/>
                <a:sym typeface="Arial" panose="02080604020202020204" pitchFamily="34" charset="0"/>
              </a:endParaRPr>
            </a:p>
          </p:txBody>
        </p:sp>
        <p:sp>
          <p:nvSpPr>
            <p:cNvPr id="13" name="矩形 12"/>
            <p:cNvSpPr/>
            <p:nvPr/>
          </p:nvSpPr>
          <p:spPr>
            <a:xfrm>
              <a:off x="2321205" y="2865108"/>
              <a:ext cx="1864593" cy="591978"/>
            </a:xfrm>
            <a:prstGeom prst="rect">
              <a:avLst/>
            </a:prstGeom>
          </p:spPr>
          <p:txBody>
            <a:bodyPr wrap="square">
              <a:spAutoFit/>
            </a:bodyPr>
            <a:lstStyle/>
            <a:p>
              <a:pPr algn="ctr">
                <a:defRPr/>
              </a:pPr>
              <a:r>
                <a:rPr lang="zh-CN" altLang="en-US" sz="3600" b="1" kern="0" spc="400" dirty="0" smtClean="0">
                  <a:solidFill>
                    <a:srgbClr val="FFFAF0"/>
                  </a:solidFill>
                  <a:latin typeface="思源宋体 CN SemiBold" panose="02020600000000000000" charset="-122"/>
                  <a:ea typeface="思源宋体 CN SemiBold" panose="02020600000000000000" charset="-122"/>
                  <a:cs typeface="Microsoft New Tai Lue" panose="020B0502040204020203" pitchFamily="34" charset="0"/>
                  <a:sym typeface="Arial" panose="02080604020202020204" pitchFamily="34" charset="0"/>
                </a:rPr>
                <a:t>第二部分</a:t>
              </a:r>
            </a:p>
          </p:txBody>
        </p:sp>
      </p:grpSp>
      <p:sp>
        <p:nvSpPr>
          <p:cNvPr id="20" name="文本框 19"/>
          <p:cNvSpPr txBox="1"/>
          <p:nvPr/>
        </p:nvSpPr>
        <p:spPr>
          <a:xfrm>
            <a:off x="-187325" y="3030855"/>
            <a:ext cx="12567920" cy="1445260"/>
          </a:xfrm>
          <a:prstGeom prst="rect">
            <a:avLst/>
          </a:prstGeom>
          <a:noFill/>
        </p:spPr>
        <p:txBody>
          <a:bodyPr wrap="square" rtlCol="0">
            <a:spAutoFit/>
          </a:bodyPr>
          <a:lstStyle/>
          <a:p>
            <a:pPr algn="ctr">
              <a:lnSpc>
                <a:spcPct val="110000"/>
              </a:lnSpc>
            </a:pPr>
            <a:r>
              <a:rPr lang="zh-CN" altLang="en-US" sz="4000" b="1" dirty="0" smtClean="0">
                <a:gradFill>
                  <a:gsLst>
                    <a:gs pos="9000">
                      <a:srgbClr val="FF0000"/>
                    </a:gs>
                    <a:gs pos="100000">
                      <a:srgbClr val="C00000"/>
                    </a:gs>
                  </a:gsLst>
                  <a:lin ang="16200000" scaled="0"/>
                </a:gradFill>
                <a:latin typeface="思源宋体 CN Heavy" panose="02020900000000000000" charset="-122"/>
                <a:ea typeface="思源宋体 CN Heavy" panose="02020900000000000000" charset="-122"/>
                <a:sym typeface="Arial" panose="02080604020202020204" pitchFamily="34" charset="0"/>
              </a:rPr>
              <a:t>对党忠诚，砥砺初心，</a:t>
            </a:r>
          </a:p>
          <a:p>
            <a:pPr algn="ctr">
              <a:lnSpc>
                <a:spcPct val="110000"/>
              </a:lnSpc>
            </a:pPr>
            <a:r>
              <a:rPr lang="zh-CN" altLang="en-US" sz="4000" b="1" dirty="0" smtClean="0">
                <a:gradFill>
                  <a:gsLst>
                    <a:gs pos="9000">
                      <a:srgbClr val="FF0000"/>
                    </a:gs>
                    <a:gs pos="100000">
                      <a:srgbClr val="C00000"/>
                    </a:gs>
                  </a:gsLst>
                  <a:lin ang="16200000" scaled="0"/>
                </a:gradFill>
                <a:latin typeface="思源宋体 CN Heavy" panose="02020900000000000000" charset="-122"/>
                <a:ea typeface="思源宋体 CN Heavy" panose="02020900000000000000" charset="-122"/>
                <a:sym typeface="Arial" panose="02080604020202020204" pitchFamily="34" charset="0"/>
              </a:rPr>
              <a:t>切实增强“两个确立”转化为“两个维护”的政治自觉</a:t>
            </a:r>
          </a:p>
        </p:txBody>
      </p:sp>
      <p:grpSp>
        <p:nvGrpSpPr>
          <p:cNvPr id="14" name="组合 13"/>
          <p:cNvGrpSpPr/>
          <p:nvPr/>
        </p:nvGrpSpPr>
        <p:grpSpPr>
          <a:xfrm>
            <a:off x="3711575" y="2463800"/>
            <a:ext cx="4846955" cy="419100"/>
            <a:chOff x="6444" y="6850"/>
            <a:chExt cx="6986" cy="604"/>
          </a:xfrm>
        </p:grpSpPr>
        <p:grpSp>
          <p:nvGrpSpPr>
            <p:cNvPr id="15" name="组合 14"/>
            <p:cNvGrpSpPr/>
            <p:nvPr/>
          </p:nvGrpSpPr>
          <p:grpSpPr>
            <a:xfrm>
              <a:off x="8948" y="6850"/>
              <a:ext cx="2028" cy="604"/>
              <a:chOff x="3965502" y="1879809"/>
              <a:chExt cx="1193100" cy="342834"/>
            </a:xfrm>
            <a:solidFill>
              <a:srgbClr val="FF0000"/>
            </a:solidFill>
          </p:grpSpPr>
          <p:sp>
            <p:nvSpPr>
              <p:cNvPr id="16" name="PA-dark-star-shape_15445"/>
              <p:cNvSpPr>
                <a:spLocks noChangeAspect="1"/>
              </p:cNvSpPr>
              <p:nvPr>
                <p:custDataLst>
                  <p:tags r:id="rId1"/>
                </p:custDataLst>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23" name="PA-dark-star-shape_15445"/>
              <p:cNvSpPr>
                <a:spLocks noChangeAspect="1"/>
              </p:cNvSpPr>
              <p:nvPr>
                <p:custDataLst>
                  <p:tags r:id="rId2"/>
                </p:custDataLst>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34" name="PA-dark-star-shape_15445"/>
              <p:cNvSpPr>
                <a:spLocks noChangeAspect="1"/>
              </p:cNvSpPr>
              <p:nvPr>
                <p:custDataLst>
                  <p:tags r:id="rId3"/>
                </p:custDataLst>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35" name="PA-dark-star-shape_15445"/>
              <p:cNvSpPr>
                <a:spLocks noChangeAspect="1"/>
              </p:cNvSpPr>
              <p:nvPr>
                <p:custDataLst>
                  <p:tags r:id="rId4"/>
                </p:custDataLst>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24" name="PA-dark-star-shape_15445"/>
              <p:cNvSpPr>
                <a:spLocks noChangeAspect="1"/>
              </p:cNvSpPr>
              <p:nvPr>
                <p:custDataLst>
                  <p:tags r:id="rId5"/>
                </p:custDataLst>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grpSp>
        <p:cxnSp>
          <p:nvCxnSpPr>
            <p:cNvPr id="25" name="直接连接符 24"/>
            <p:cNvCxnSpPr/>
            <p:nvPr/>
          </p:nvCxnSpPr>
          <p:spPr>
            <a:xfrm>
              <a:off x="6444" y="7202"/>
              <a:ext cx="2295"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565" y="7085"/>
              <a:ext cx="1174"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942" y="7319"/>
              <a:ext cx="1797"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136" y="7207"/>
              <a:ext cx="2295"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136" y="7090"/>
              <a:ext cx="1174"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136" y="7324"/>
              <a:ext cx="1797"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1000" tmFilter="0, 0; .2, .5; .8, .5; 1, 0"/>
                                        <p:tgtEl>
                                          <p:spTgt spid="17"/>
                                        </p:tgtEl>
                                      </p:cBhvr>
                                    </p:animEffect>
                                    <p:animScale>
                                      <p:cBhvr>
                                        <p:cTn id="13" dur="500" autoRev="1" fill="hold"/>
                                        <p:tgtEl>
                                          <p:spTgt spid="17"/>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0"/>
                                        </p:tgtEl>
                                        <p:attrNameLst>
                                          <p:attrName>ppt_y</p:attrName>
                                        </p:attrNameLst>
                                      </p:cBhvr>
                                      <p:tavLst>
                                        <p:tav tm="0">
                                          <p:val>
                                            <p:strVal val="#ppt_y"/>
                                          </p:val>
                                        </p:tav>
                                        <p:tav tm="100000">
                                          <p:val>
                                            <p:strVal val="#ppt_y"/>
                                          </p:val>
                                        </p:tav>
                                      </p:tavLst>
                                    </p:anim>
                                    <p:anim calcmode="lin" valueType="num">
                                      <p:cBhvr>
                                        <p:cTn id="2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何工伟"/>
          <p:cNvPicPr>
            <a:picLocks noChangeAspect="1"/>
          </p:cNvPicPr>
          <p:nvPr/>
        </p:nvPicPr>
        <p:blipFill>
          <a:blip r:embed="rId2"/>
          <a:srcRect l="2120" t="10575" r="9648"/>
          <a:stretch>
            <a:fillRect/>
          </a:stretch>
        </p:blipFill>
        <p:spPr>
          <a:xfrm>
            <a:off x="1071245" y="1154430"/>
            <a:ext cx="4094480" cy="5535930"/>
          </a:xfrm>
          <a:prstGeom prst="rect">
            <a:avLst/>
          </a:prstGeom>
        </p:spPr>
      </p:pic>
      <p:sp>
        <p:nvSpPr>
          <p:cNvPr id="6" name="文本框 5"/>
          <p:cNvSpPr txBox="1"/>
          <p:nvPr/>
        </p:nvSpPr>
        <p:spPr>
          <a:xfrm>
            <a:off x="6106160" y="1937385"/>
            <a:ext cx="5715000" cy="3969385"/>
          </a:xfrm>
          <a:prstGeom prst="rect">
            <a:avLst/>
          </a:prstGeom>
          <a:noFill/>
        </p:spPr>
        <p:txBody>
          <a:bodyPr wrap="square" rtlCol="0">
            <a:sp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latin typeface="楷体_GB2312" panose="02010609030101010101" charset="-122"/>
                <a:ea typeface="楷体_GB2312" panose="02010609030101010101" charset="-122"/>
                <a:cs typeface="楷体_GB2312" panose="02010609030101010101" charset="-122"/>
              </a:rPr>
              <a:t>“儿除慷慨就死外，绝无他途可循。为天地存正气，为个人全人格，成仁取义，此正其时。”</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latin typeface="楷体_GB2312" panose="02010609030101010101" charset="-122"/>
                <a:ea typeface="楷体_GB2312" panose="02010609030101010101" charset="-122"/>
                <a:cs typeface="楷体_GB2312" panose="02010609030101010101" charset="-122"/>
              </a:rPr>
              <a:t>“纵刀锯斧钺加诸颈项，父母兄弟环泣于前，此心亦万不可动，此志亦万不可移。”</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rcRect t="3553" b="2534"/>
          <a:stretch>
            <a:fillRect/>
          </a:stretch>
        </p:blipFill>
        <p:spPr>
          <a:xfrm>
            <a:off x="3220085" y="839470"/>
            <a:ext cx="5752465" cy="60185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Users/liu/Desktop/工作/张院党课/党课参考-ppt/杨靖宇.jpg杨靖宇"/>
          <p:cNvPicPr>
            <a:picLocks noChangeAspect="1"/>
          </p:cNvPicPr>
          <p:nvPr/>
        </p:nvPicPr>
        <p:blipFill>
          <a:blip r:embed="rId2"/>
          <a:srcRect/>
          <a:stretch>
            <a:fillRect/>
          </a:stretch>
        </p:blipFill>
        <p:spPr>
          <a:xfrm>
            <a:off x="3987165" y="978535"/>
            <a:ext cx="4217670" cy="57016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rcRect t="27130" b="32398"/>
          <a:stretch>
            <a:fillRect/>
          </a:stretch>
        </p:blipFill>
        <p:spPr>
          <a:xfrm>
            <a:off x="3073400" y="1085215"/>
            <a:ext cx="6044565" cy="55048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custDataLst>
              <p:tags r:id="rId1"/>
            </p:custDataLst>
          </p:nvPr>
        </p:nvSpPr>
        <p:spPr>
          <a:xfrm>
            <a:off x="3299835" y="2387802"/>
            <a:ext cx="5715924" cy="1228079"/>
          </a:xfrm>
          <a:custGeom>
            <a:avLst/>
            <a:gdLst>
              <a:gd name="connsiteX0" fmla="*/ 0 w 7013359"/>
              <a:gd name="connsiteY0" fmla="*/ 1420427 h 1420427"/>
              <a:gd name="connsiteX1" fmla="*/ 1420427 w 7013359"/>
              <a:gd name="connsiteY1" fmla="*/ 790113 h 1420427"/>
              <a:gd name="connsiteX2" fmla="*/ 7013359 w 7013359"/>
              <a:gd name="connsiteY2" fmla="*/ 0 h 1420427"/>
              <a:gd name="connsiteX3" fmla="*/ 7013359 w 7013359"/>
              <a:gd name="connsiteY3" fmla="*/ 0 h 1420427"/>
              <a:gd name="connsiteX0-1" fmla="*/ 0 w 7013359"/>
              <a:gd name="connsiteY0-2" fmla="*/ 1420427 h 1420427"/>
              <a:gd name="connsiteX1-3" fmla="*/ 1313894 w 7013359"/>
              <a:gd name="connsiteY1-4" fmla="*/ 878889 h 1420427"/>
              <a:gd name="connsiteX2-5" fmla="*/ 7013359 w 7013359"/>
              <a:gd name="connsiteY2-6" fmla="*/ 0 h 1420427"/>
              <a:gd name="connsiteX3-7" fmla="*/ 7013359 w 7013359"/>
              <a:gd name="connsiteY3-8" fmla="*/ 0 h 1420427"/>
              <a:gd name="connsiteX0-9" fmla="*/ 0 w 7013359"/>
              <a:gd name="connsiteY0-10" fmla="*/ 1420427 h 1420427"/>
              <a:gd name="connsiteX1-11" fmla="*/ 1313894 w 7013359"/>
              <a:gd name="connsiteY1-12" fmla="*/ 878889 h 1420427"/>
              <a:gd name="connsiteX2-13" fmla="*/ 7013359 w 7013359"/>
              <a:gd name="connsiteY2-14" fmla="*/ 0 h 1420427"/>
              <a:gd name="connsiteX3-15" fmla="*/ 7013359 w 7013359"/>
              <a:gd name="connsiteY3-16" fmla="*/ 0 h 1420427"/>
              <a:gd name="connsiteX0-17" fmla="*/ 0 w 7013359"/>
              <a:gd name="connsiteY0-18" fmla="*/ 1420427 h 1420427"/>
              <a:gd name="connsiteX1-19" fmla="*/ 1313894 w 7013359"/>
              <a:gd name="connsiteY1-20" fmla="*/ 878889 h 1420427"/>
              <a:gd name="connsiteX2-21" fmla="*/ 2840854 w 7013359"/>
              <a:gd name="connsiteY2-22" fmla="*/ 701336 h 1420427"/>
              <a:gd name="connsiteX3-23" fmla="*/ 7013359 w 7013359"/>
              <a:gd name="connsiteY3-24" fmla="*/ 0 h 1420427"/>
              <a:gd name="connsiteX4" fmla="*/ 7013359 w 7013359"/>
              <a:gd name="connsiteY4" fmla="*/ 0 h 1420427"/>
              <a:gd name="connsiteX0-25" fmla="*/ 0 w 7013359"/>
              <a:gd name="connsiteY0-26" fmla="*/ 1420427 h 1420427"/>
              <a:gd name="connsiteX1-27" fmla="*/ 1313894 w 7013359"/>
              <a:gd name="connsiteY1-28" fmla="*/ 878889 h 1420427"/>
              <a:gd name="connsiteX2-29" fmla="*/ 2974019 w 7013359"/>
              <a:gd name="connsiteY2-30" fmla="*/ 1127464 h 1420427"/>
              <a:gd name="connsiteX3-31" fmla="*/ 7013359 w 7013359"/>
              <a:gd name="connsiteY3-32" fmla="*/ 0 h 1420427"/>
              <a:gd name="connsiteX4-33" fmla="*/ 7013359 w 7013359"/>
              <a:gd name="connsiteY4-34" fmla="*/ 0 h 1420427"/>
              <a:gd name="connsiteX0-35" fmla="*/ 0 w 7013359"/>
              <a:gd name="connsiteY0-36" fmla="*/ 1420427 h 1420427"/>
              <a:gd name="connsiteX1-37" fmla="*/ 1313894 w 7013359"/>
              <a:gd name="connsiteY1-38" fmla="*/ 878889 h 1420427"/>
              <a:gd name="connsiteX2-39" fmla="*/ 2974019 w 7013359"/>
              <a:gd name="connsiteY2-40" fmla="*/ 1127464 h 1420427"/>
              <a:gd name="connsiteX3-41" fmla="*/ 4429957 w 7013359"/>
              <a:gd name="connsiteY3-42" fmla="*/ 763480 h 1420427"/>
              <a:gd name="connsiteX4-43" fmla="*/ 7013359 w 7013359"/>
              <a:gd name="connsiteY4-44" fmla="*/ 0 h 1420427"/>
              <a:gd name="connsiteX5" fmla="*/ 7013359 w 7013359"/>
              <a:gd name="connsiteY5" fmla="*/ 0 h 1420427"/>
              <a:gd name="connsiteX0-45" fmla="*/ 0 w 7013359"/>
              <a:gd name="connsiteY0-46" fmla="*/ 1420427 h 1420427"/>
              <a:gd name="connsiteX1-47" fmla="*/ 1313894 w 7013359"/>
              <a:gd name="connsiteY1-48" fmla="*/ 878889 h 1420427"/>
              <a:gd name="connsiteX2-49" fmla="*/ 2974019 w 7013359"/>
              <a:gd name="connsiteY2-50" fmla="*/ 1127464 h 1420427"/>
              <a:gd name="connsiteX3-51" fmla="*/ 4279036 w 7013359"/>
              <a:gd name="connsiteY3-52" fmla="*/ 541538 h 1420427"/>
              <a:gd name="connsiteX4-53" fmla="*/ 7013359 w 7013359"/>
              <a:gd name="connsiteY4-54" fmla="*/ 0 h 1420427"/>
              <a:gd name="connsiteX5-55" fmla="*/ 7013359 w 7013359"/>
              <a:gd name="connsiteY5-56" fmla="*/ 0 h 1420427"/>
              <a:gd name="connsiteX0-57" fmla="*/ 0 w 7013359"/>
              <a:gd name="connsiteY0-58" fmla="*/ 1420427 h 1420427"/>
              <a:gd name="connsiteX1-59" fmla="*/ 1313894 w 7013359"/>
              <a:gd name="connsiteY1-60" fmla="*/ 878889 h 1420427"/>
              <a:gd name="connsiteX2-61" fmla="*/ 2974019 w 7013359"/>
              <a:gd name="connsiteY2-62" fmla="*/ 1127464 h 1420427"/>
              <a:gd name="connsiteX3-63" fmla="*/ 4243525 w 7013359"/>
              <a:gd name="connsiteY3-64" fmla="*/ 523783 h 1420427"/>
              <a:gd name="connsiteX4-65" fmla="*/ 7013359 w 7013359"/>
              <a:gd name="connsiteY4-66" fmla="*/ 0 h 1420427"/>
              <a:gd name="connsiteX5-67" fmla="*/ 7013359 w 7013359"/>
              <a:gd name="connsiteY5-68" fmla="*/ 0 h 1420427"/>
              <a:gd name="connsiteX0-69" fmla="*/ 0 w 7013359"/>
              <a:gd name="connsiteY0-70" fmla="*/ 1420427 h 1420427"/>
              <a:gd name="connsiteX1-71" fmla="*/ 1313894 w 7013359"/>
              <a:gd name="connsiteY1-72" fmla="*/ 878889 h 1420427"/>
              <a:gd name="connsiteX2-73" fmla="*/ 2974019 w 7013359"/>
              <a:gd name="connsiteY2-74" fmla="*/ 1127464 h 1420427"/>
              <a:gd name="connsiteX3-75" fmla="*/ 4243525 w 7013359"/>
              <a:gd name="connsiteY3-76" fmla="*/ 523783 h 1420427"/>
              <a:gd name="connsiteX4-77" fmla="*/ 5690586 w 7013359"/>
              <a:gd name="connsiteY4-78" fmla="*/ 221942 h 1420427"/>
              <a:gd name="connsiteX5-79" fmla="*/ 7013359 w 7013359"/>
              <a:gd name="connsiteY5-80" fmla="*/ 0 h 1420427"/>
              <a:gd name="connsiteX6" fmla="*/ 7013359 w 7013359"/>
              <a:gd name="connsiteY6" fmla="*/ 0 h 1420427"/>
              <a:gd name="connsiteX0-81" fmla="*/ 0 w 7013359"/>
              <a:gd name="connsiteY0-82" fmla="*/ 1420427 h 1420427"/>
              <a:gd name="connsiteX1-83" fmla="*/ 1313894 w 7013359"/>
              <a:gd name="connsiteY1-84" fmla="*/ 878889 h 1420427"/>
              <a:gd name="connsiteX2-85" fmla="*/ 2974019 w 7013359"/>
              <a:gd name="connsiteY2-86" fmla="*/ 1127464 h 1420427"/>
              <a:gd name="connsiteX3-87" fmla="*/ 4243525 w 7013359"/>
              <a:gd name="connsiteY3-88" fmla="*/ 523783 h 1420427"/>
              <a:gd name="connsiteX4-89" fmla="*/ 5734974 w 7013359"/>
              <a:gd name="connsiteY4-90" fmla="*/ 346229 h 1420427"/>
              <a:gd name="connsiteX5-91" fmla="*/ 7013359 w 7013359"/>
              <a:gd name="connsiteY5-92" fmla="*/ 0 h 1420427"/>
              <a:gd name="connsiteX6-93" fmla="*/ 7013359 w 7013359"/>
              <a:gd name="connsiteY6-94" fmla="*/ 0 h 1420427"/>
              <a:gd name="connsiteX0-95" fmla="*/ 0 w 7013359"/>
              <a:gd name="connsiteY0-96" fmla="*/ 1420427 h 1420427"/>
              <a:gd name="connsiteX1-97" fmla="*/ 1313894 w 7013359"/>
              <a:gd name="connsiteY1-98" fmla="*/ 878889 h 1420427"/>
              <a:gd name="connsiteX2-99" fmla="*/ 2974019 w 7013359"/>
              <a:gd name="connsiteY2-100" fmla="*/ 1127464 h 1420427"/>
              <a:gd name="connsiteX3-101" fmla="*/ 4243525 w 7013359"/>
              <a:gd name="connsiteY3-102" fmla="*/ 523783 h 1420427"/>
              <a:gd name="connsiteX4-103" fmla="*/ 5734974 w 7013359"/>
              <a:gd name="connsiteY4-104" fmla="*/ 346229 h 1420427"/>
              <a:gd name="connsiteX5-105" fmla="*/ 7013359 w 7013359"/>
              <a:gd name="connsiteY5-106" fmla="*/ 0 h 1420427"/>
              <a:gd name="connsiteX6-107" fmla="*/ 7013359 w 7013359"/>
              <a:gd name="connsiteY6-108" fmla="*/ 0 h 1420427"/>
              <a:gd name="connsiteX0-109" fmla="*/ 0 w 7013359"/>
              <a:gd name="connsiteY0-110" fmla="*/ 1420427 h 1420427"/>
              <a:gd name="connsiteX1-111" fmla="*/ 1340527 w 7013359"/>
              <a:gd name="connsiteY1-112" fmla="*/ 887766 h 1420427"/>
              <a:gd name="connsiteX2-113" fmla="*/ 2974019 w 7013359"/>
              <a:gd name="connsiteY2-114" fmla="*/ 1127464 h 1420427"/>
              <a:gd name="connsiteX3-115" fmla="*/ 4243525 w 7013359"/>
              <a:gd name="connsiteY3-116" fmla="*/ 523783 h 1420427"/>
              <a:gd name="connsiteX4-117" fmla="*/ 5734974 w 7013359"/>
              <a:gd name="connsiteY4-118" fmla="*/ 346229 h 1420427"/>
              <a:gd name="connsiteX5-119" fmla="*/ 7013359 w 7013359"/>
              <a:gd name="connsiteY5-120" fmla="*/ 0 h 1420427"/>
              <a:gd name="connsiteX6-121" fmla="*/ 7013359 w 7013359"/>
              <a:gd name="connsiteY6-122" fmla="*/ 0 h 1420427"/>
              <a:gd name="connsiteX0-123" fmla="*/ 0 w 7013359"/>
              <a:gd name="connsiteY0-124" fmla="*/ 1420427 h 1420427"/>
              <a:gd name="connsiteX1-125" fmla="*/ 1340527 w 7013359"/>
              <a:gd name="connsiteY1-126" fmla="*/ 887766 h 1420427"/>
              <a:gd name="connsiteX2-127" fmla="*/ 2807332 w 7013359"/>
              <a:gd name="connsiteY2-128" fmla="*/ 1132227 h 1420427"/>
              <a:gd name="connsiteX3-129" fmla="*/ 4243525 w 7013359"/>
              <a:gd name="connsiteY3-130" fmla="*/ 523783 h 1420427"/>
              <a:gd name="connsiteX4-131" fmla="*/ 5734974 w 7013359"/>
              <a:gd name="connsiteY4-132" fmla="*/ 346229 h 1420427"/>
              <a:gd name="connsiteX5-133" fmla="*/ 7013359 w 7013359"/>
              <a:gd name="connsiteY5-134" fmla="*/ 0 h 1420427"/>
              <a:gd name="connsiteX6-135" fmla="*/ 7013359 w 7013359"/>
              <a:gd name="connsiteY6-136" fmla="*/ 0 h 1420427"/>
              <a:gd name="connsiteX0-137" fmla="*/ 0 w 7013359"/>
              <a:gd name="connsiteY0-138" fmla="*/ 1420427 h 1420427"/>
              <a:gd name="connsiteX1-139" fmla="*/ 1340527 w 7013359"/>
              <a:gd name="connsiteY1-140" fmla="*/ 887766 h 1420427"/>
              <a:gd name="connsiteX2-141" fmla="*/ 2807332 w 7013359"/>
              <a:gd name="connsiteY2-142" fmla="*/ 1132227 h 1420427"/>
              <a:gd name="connsiteX3-143" fmla="*/ 4281625 w 7013359"/>
              <a:gd name="connsiteY3-144" fmla="*/ 533308 h 1420427"/>
              <a:gd name="connsiteX4-145" fmla="*/ 5734974 w 7013359"/>
              <a:gd name="connsiteY4-146" fmla="*/ 346229 h 1420427"/>
              <a:gd name="connsiteX5-147" fmla="*/ 7013359 w 7013359"/>
              <a:gd name="connsiteY5-148" fmla="*/ 0 h 1420427"/>
              <a:gd name="connsiteX6-149" fmla="*/ 7013359 w 7013359"/>
              <a:gd name="connsiteY6-150" fmla="*/ 0 h 1420427"/>
              <a:gd name="connsiteX0-151" fmla="*/ 0 w 7013359"/>
              <a:gd name="connsiteY0-152" fmla="*/ 1420427 h 1420427"/>
              <a:gd name="connsiteX1-153" fmla="*/ 1340527 w 7013359"/>
              <a:gd name="connsiteY1-154" fmla="*/ 887766 h 1420427"/>
              <a:gd name="connsiteX2-155" fmla="*/ 2807332 w 7013359"/>
              <a:gd name="connsiteY2-156" fmla="*/ 1132227 h 1420427"/>
              <a:gd name="connsiteX3-157" fmla="*/ 4281625 w 7013359"/>
              <a:gd name="connsiteY3-158" fmla="*/ 533308 h 1420427"/>
              <a:gd name="connsiteX4-159" fmla="*/ 5734974 w 7013359"/>
              <a:gd name="connsiteY4-160" fmla="*/ 346229 h 1420427"/>
              <a:gd name="connsiteX5-161" fmla="*/ 7013359 w 7013359"/>
              <a:gd name="connsiteY5-162" fmla="*/ 0 h 1420427"/>
              <a:gd name="connsiteX6-163" fmla="*/ 7013359 w 7013359"/>
              <a:gd name="connsiteY6-164" fmla="*/ 0 h 1420427"/>
              <a:gd name="connsiteX0-165" fmla="*/ 0 w 7013359"/>
              <a:gd name="connsiteY0-166" fmla="*/ 1420427 h 1420427"/>
              <a:gd name="connsiteX1-167" fmla="*/ 1340527 w 7013359"/>
              <a:gd name="connsiteY1-168" fmla="*/ 887766 h 1420427"/>
              <a:gd name="connsiteX2-169" fmla="*/ 2807332 w 7013359"/>
              <a:gd name="connsiteY2-170" fmla="*/ 1132227 h 1420427"/>
              <a:gd name="connsiteX3-171" fmla="*/ 4262575 w 7013359"/>
              <a:gd name="connsiteY3-172" fmla="*/ 538070 h 1420427"/>
              <a:gd name="connsiteX4-173" fmla="*/ 5734974 w 7013359"/>
              <a:gd name="connsiteY4-174" fmla="*/ 346229 h 1420427"/>
              <a:gd name="connsiteX5-175" fmla="*/ 7013359 w 7013359"/>
              <a:gd name="connsiteY5-176" fmla="*/ 0 h 1420427"/>
              <a:gd name="connsiteX6-177" fmla="*/ 7013359 w 7013359"/>
              <a:gd name="connsiteY6-178" fmla="*/ 0 h 1420427"/>
              <a:gd name="connsiteX0-179" fmla="*/ 0 w 7013359"/>
              <a:gd name="connsiteY0-180" fmla="*/ 1420427 h 1420427"/>
              <a:gd name="connsiteX1-181" fmla="*/ 1340527 w 7013359"/>
              <a:gd name="connsiteY1-182" fmla="*/ 887766 h 1420427"/>
              <a:gd name="connsiteX2-183" fmla="*/ 2807332 w 7013359"/>
              <a:gd name="connsiteY2-184" fmla="*/ 1132227 h 1420427"/>
              <a:gd name="connsiteX3-185" fmla="*/ 4276863 w 7013359"/>
              <a:gd name="connsiteY3-186" fmla="*/ 530927 h 1420427"/>
              <a:gd name="connsiteX4-187" fmla="*/ 5734974 w 7013359"/>
              <a:gd name="connsiteY4-188" fmla="*/ 346229 h 1420427"/>
              <a:gd name="connsiteX5-189" fmla="*/ 7013359 w 7013359"/>
              <a:gd name="connsiteY5-190" fmla="*/ 0 h 1420427"/>
              <a:gd name="connsiteX6-191" fmla="*/ 7013359 w 7013359"/>
              <a:gd name="connsiteY6-192" fmla="*/ 0 h 1420427"/>
              <a:gd name="connsiteX0-193" fmla="*/ 0 w 7013359"/>
              <a:gd name="connsiteY0-194" fmla="*/ 1420427 h 1420427"/>
              <a:gd name="connsiteX1-195" fmla="*/ 1340527 w 7013359"/>
              <a:gd name="connsiteY1-196" fmla="*/ 887766 h 1420427"/>
              <a:gd name="connsiteX2-197" fmla="*/ 2807332 w 7013359"/>
              <a:gd name="connsiteY2-198" fmla="*/ 1132227 h 1420427"/>
              <a:gd name="connsiteX3-199" fmla="*/ 4276863 w 7013359"/>
              <a:gd name="connsiteY3-200" fmla="*/ 530927 h 1420427"/>
              <a:gd name="connsiteX4-201" fmla="*/ 5734974 w 7013359"/>
              <a:gd name="connsiteY4-202" fmla="*/ 346229 h 1420427"/>
              <a:gd name="connsiteX5-203" fmla="*/ 7013359 w 7013359"/>
              <a:gd name="connsiteY5-204" fmla="*/ 0 h 1420427"/>
              <a:gd name="connsiteX6-205" fmla="*/ 7013359 w 7013359"/>
              <a:gd name="connsiteY6-206" fmla="*/ 0 h 1420427"/>
              <a:gd name="connsiteX0-207" fmla="*/ 0 w 7013359"/>
              <a:gd name="connsiteY0-208" fmla="*/ 1420427 h 1420427"/>
              <a:gd name="connsiteX1-209" fmla="*/ 1340527 w 7013359"/>
              <a:gd name="connsiteY1-210" fmla="*/ 887766 h 1420427"/>
              <a:gd name="connsiteX2-211" fmla="*/ 2807332 w 7013359"/>
              <a:gd name="connsiteY2-212" fmla="*/ 1132227 h 1420427"/>
              <a:gd name="connsiteX3-213" fmla="*/ 4276863 w 7013359"/>
              <a:gd name="connsiteY3-214" fmla="*/ 530927 h 1420427"/>
              <a:gd name="connsiteX4-215" fmla="*/ 5734974 w 7013359"/>
              <a:gd name="connsiteY4-216" fmla="*/ 346229 h 1420427"/>
              <a:gd name="connsiteX5-217" fmla="*/ 7013359 w 7013359"/>
              <a:gd name="connsiteY5-218" fmla="*/ 0 h 1420427"/>
              <a:gd name="connsiteX6-219" fmla="*/ 7013359 w 7013359"/>
              <a:gd name="connsiteY6-220" fmla="*/ 0 h 1420427"/>
              <a:gd name="connsiteX0-221" fmla="*/ 0 w 7013359"/>
              <a:gd name="connsiteY0-222" fmla="*/ 1420427 h 1420427"/>
              <a:gd name="connsiteX1-223" fmla="*/ 1340527 w 7013359"/>
              <a:gd name="connsiteY1-224" fmla="*/ 887766 h 1420427"/>
              <a:gd name="connsiteX2-225" fmla="*/ 2807332 w 7013359"/>
              <a:gd name="connsiteY2-226" fmla="*/ 1132227 h 1420427"/>
              <a:gd name="connsiteX3-227" fmla="*/ 4276863 w 7013359"/>
              <a:gd name="connsiteY3-228" fmla="*/ 530927 h 1420427"/>
              <a:gd name="connsiteX4-229" fmla="*/ 5734974 w 7013359"/>
              <a:gd name="connsiteY4-230" fmla="*/ 346229 h 1420427"/>
              <a:gd name="connsiteX5-231" fmla="*/ 7013359 w 7013359"/>
              <a:gd name="connsiteY5-232" fmla="*/ 0 h 1420427"/>
              <a:gd name="connsiteX6-233" fmla="*/ 7013359 w 7013359"/>
              <a:gd name="connsiteY6-234" fmla="*/ 0 h 1420427"/>
              <a:gd name="connsiteX0-235" fmla="*/ 0 w 7013359"/>
              <a:gd name="connsiteY0-236" fmla="*/ 1420427 h 1420427"/>
              <a:gd name="connsiteX1-237" fmla="*/ 1340527 w 7013359"/>
              <a:gd name="connsiteY1-238" fmla="*/ 887766 h 1420427"/>
              <a:gd name="connsiteX2-239" fmla="*/ 2807332 w 7013359"/>
              <a:gd name="connsiteY2-240" fmla="*/ 1132227 h 1420427"/>
              <a:gd name="connsiteX3-241" fmla="*/ 4276863 w 7013359"/>
              <a:gd name="connsiteY3-242" fmla="*/ 530927 h 1420427"/>
              <a:gd name="connsiteX4-243" fmla="*/ 5734974 w 7013359"/>
              <a:gd name="connsiteY4-244" fmla="*/ 346229 h 1420427"/>
              <a:gd name="connsiteX5-245" fmla="*/ 7013359 w 7013359"/>
              <a:gd name="connsiteY5-246" fmla="*/ 0 h 1420427"/>
              <a:gd name="connsiteX6-247" fmla="*/ 7013359 w 7013359"/>
              <a:gd name="connsiteY6-248" fmla="*/ 0 h 1420427"/>
              <a:gd name="connsiteX0-249" fmla="*/ 0 w 7013359"/>
              <a:gd name="connsiteY0-250" fmla="*/ 1420427 h 1420427"/>
              <a:gd name="connsiteX1-251" fmla="*/ 1340527 w 7013359"/>
              <a:gd name="connsiteY1-252" fmla="*/ 887766 h 1420427"/>
              <a:gd name="connsiteX2-253" fmla="*/ 2807332 w 7013359"/>
              <a:gd name="connsiteY2-254" fmla="*/ 1132227 h 1420427"/>
              <a:gd name="connsiteX3-255" fmla="*/ 4276863 w 7013359"/>
              <a:gd name="connsiteY3-256" fmla="*/ 530927 h 1420427"/>
              <a:gd name="connsiteX4-257" fmla="*/ 5734974 w 7013359"/>
              <a:gd name="connsiteY4-258" fmla="*/ 346229 h 1420427"/>
              <a:gd name="connsiteX5-259" fmla="*/ 7013359 w 7013359"/>
              <a:gd name="connsiteY5-260" fmla="*/ 0 h 1420427"/>
              <a:gd name="connsiteX6-261" fmla="*/ 7013359 w 7013359"/>
              <a:gd name="connsiteY6-262" fmla="*/ 0 h 1420427"/>
              <a:gd name="connsiteX0-263" fmla="*/ 0 w 7013359"/>
              <a:gd name="connsiteY0-264" fmla="*/ 1420427 h 1420427"/>
              <a:gd name="connsiteX1-265" fmla="*/ 1340527 w 7013359"/>
              <a:gd name="connsiteY1-266" fmla="*/ 887766 h 1420427"/>
              <a:gd name="connsiteX2-267" fmla="*/ 2807332 w 7013359"/>
              <a:gd name="connsiteY2-268" fmla="*/ 1132227 h 1420427"/>
              <a:gd name="connsiteX3-269" fmla="*/ 4276863 w 7013359"/>
              <a:gd name="connsiteY3-270" fmla="*/ 530927 h 1420427"/>
              <a:gd name="connsiteX4-271" fmla="*/ 5734974 w 7013359"/>
              <a:gd name="connsiteY4-272" fmla="*/ 346229 h 1420427"/>
              <a:gd name="connsiteX5-273" fmla="*/ 7013359 w 7013359"/>
              <a:gd name="connsiteY5-274" fmla="*/ 0 h 1420427"/>
              <a:gd name="connsiteX6-275" fmla="*/ 7013359 w 7013359"/>
              <a:gd name="connsiteY6-276" fmla="*/ 0 h 1420427"/>
              <a:gd name="connsiteX0-277" fmla="*/ 0 w 7013359"/>
              <a:gd name="connsiteY0-278" fmla="*/ 1420427 h 1420427"/>
              <a:gd name="connsiteX1-279" fmla="*/ 1340527 w 7013359"/>
              <a:gd name="connsiteY1-280" fmla="*/ 887766 h 1420427"/>
              <a:gd name="connsiteX2-281" fmla="*/ 2807332 w 7013359"/>
              <a:gd name="connsiteY2-282" fmla="*/ 1132227 h 1420427"/>
              <a:gd name="connsiteX3-283" fmla="*/ 4276863 w 7013359"/>
              <a:gd name="connsiteY3-284" fmla="*/ 530927 h 1420427"/>
              <a:gd name="connsiteX4-285" fmla="*/ 5734974 w 7013359"/>
              <a:gd name="connsiteY4-286" fmla="*/ 585926 h 1420427"/>
              <a:gd name="connsiteX5-287" fmla="*/ 7013359 w 7013359"/>
              <a:gd name="connsiteY5-288" fmla="*/ 0 h 1420427"/>
              <a:gd name="connsiteX6-289" fmla="*/ 7013359 w 7013359"/>
              <a:gd name="connsiteY6-290" fmla="*/ 0 h 1420427"/>
              <a:gd name="connsiteX0-291" fmla="*/ 0 w 7013359"/>
              <a:gd name="connsiteY0-292" fmla="*/ 1420427 h 1420427"/>
              <a:gd name="connsiteX1-293" fmla="*/ 1340527 w 7013359"/>
              <a:gd name="connsiteY1-294" fmla="*/ 887766 h 1420427"/>
              <a:gd name="connsiteX2-295" fmla="*/ 2807332 w 7013359"/>
              <a:gd name="connsiteY2-296" fmla="*/ 1132227 h 1420427"/>
              <a:gd name="connsiteX3-297" fmla="*/ 4276863 w 7013359"/>
              <a:gd name="connsiteY3-298" fmla="*/ 530927 h 1420427"/>
              <a:gd name="connsiteX4-299" fmla="*/ 5734974 w 7013359"/>
              <a:gd name="connsiteY4-300" fmla="*/ 585926 h 1420427"/>
              <a:gd name="connsiteX5-301" fmla="*/ 7013359 w 7013359"/>
              <a:gd name="connsiteY5-302" fmla="*/ 0 h 1420427"/>
              <a:gd name="connsiteX6-303" fmla="*/ 7013359 w 7013359"/>
              <a:gd name="connsiteY6-304" fmla="*/ 0 h 1420427"/>
              <a:gd name="connsiteX0-305" fmla="*/ 0 w 7013359"/>
              <a:gd name="connsiteY0-306" fmla="*/ 1420427 h 1420427"/>
              <a:gd name="connsiteX1-307" fmla="*/ 1340527 w 7013359"/>
              <a:gd name="connsiteY1-308" fmla="*/ 887766 h 1420427"/>
              <a:gd name="connsiteX2-309" fmla="*/ 2807332 w 7013359"/>
              <a:gd name="connsiteY2-310" fmla="*/ 1132227 h 1420427"/>
              <a:gd name="connsiteX3-311" fmla="*/ 4276863 w 7013359"/>
              <a:gd name="connsiteY3-312" fmla="*/ 530927 h 1420427"/>
              <a:gd name="connsiteX4-313" fmla="*/ 5734974 w 7013359"/>
              <a:gd name="connsiteY4-314" fmla="*/ 585926 h 1420427"/>
              <a:gd name="connsiteX5-315" fmla="*/ 7013359 w 7013359"/>
              <a:gd name="connsiteY5-316" fmla="*/ 0 h 1420427"/>
              <a:gd name="connsiteX6-317" fmla="*/ 7013359 w 7013359"/>
              <a:gd name="connsiteY6-318" fmla="*/ 0 h 1420427"/>
              <a:gd name="connsiteX0-319" fmla="*/ 0 w 7013359"/>
              <a:gd name="connsiteY0-320" fmla="*/ 1420427 h 1420427"/>
              <a:gd name="connsiteX1-321" fmla="*/ 1340527 w 7013359"/>
              <a:gd name="connsiteY1-322" fmla="*/ 887766 h 1420427"/>
              <a:gd name="connsiteX2-323" fmla="*/ 2807332 w 7013359"/>
              <a:gd name="connsiteY2-324" fmla="*/ 1132227 h 1420427"/>
              <a:gd name="connsiteX3-325" fmla="*/ 4276863 w 7013359"/>
              <a:gd name="connsiteY3-326" fmla="*/ 530927 h 1420427"/>
              <a:gd name="connsiteX4-327" fmla="*/ 5734974 w 7013359"/>
              <a:gd name="connsiteY4-328" fmla="*/ 585926 h 1420427"/>
              <a:gd name="connsiteX5-329" fmla="*/ 7013359 w 7013359"/>
              <a:gd name="connsiteY5-330" fmla="*/ 0 h 1420427"/>
              <a:gd name="connsiteX6-331" fmla="*/ 7013359 w 7013359"/>
              <a:gd name="connsiteY6-332" fmla="*/ 0 h 1420427"/>
              <a:gd name="connsiteX0-333" fmla="*/ 0 w 7013359"/>
              <a:gd name="connsiteY0-334" fmla="*/ 1420427 h 1420427"/>
              <a:gd name="connsiteX1-335" fmla="*/ 1340527 w 7013359"/>
              <a:gd name="connsiteY1-336" fmla="*/ 887766 h 1420427"/>
              <a:gd name="connsiteX2-337" fmla="*/ 2807332 w 7013359"/>
              <a:gd name="connsiteY2-338" fmla="*/ 1132227 h 1420427"/>
              <a:gd name="connsiteX3-339" fmla="*/ 4276863 w 7013359"/>
              <a:gd name="connsiteY3-340" fmla="*/ 530927 h 1420427"/>
              <a:gd name="connsiteX4-341" fmla="*/ 5734974 w 7013359"/>
              <a:gd name="connsiteY4-342" fmla="*/ 585926 h 1420427"/>
              <a:gd name="connsiteX5-343" fmla="*/ 7013359 w 7013359"/>
              <a:gd name="connsiteY5-344" fmla="*/ 0 h 1420427"/>
              <a:gd name="connsiteX6-345" fmla="*/ 7013359 w 7013359"/>
              <a:gd name="connsiteY6-346" fmla="*/ 0 h 1420427"/>
              <a:gd name="connsiteX0-347" fmla="*/ 0 w 7013359"/>
              <a:gd name="connsiteY0-348" fmla="*/ 1420427 h 1420427"/>
              <a:gd name="connsiteX1-349" fmla="*/ 1340527 w 7013359"/>
              <a:gd name="connsiteY1-350" fmla="*/ 887766 h 1420427"/>
              <a:gd name="connsiteX2-351" fmla="*/ 2807332 w 7013359"/>
              <a:gd name="connsiteY2-352" fmla="*/ 1132227 h 1420427"/>
              <a:gd name="connsiteX3-353" fmla="*/ 4276863 w 7013359"/>
              <a:gd name="connsiteY3-354" fmla="*/ 530927 h 1420427"/>
              <a:gd name="connsiteX4-355" fmla="*/ 5734974 w 7013359"/>
              <a:gd name="connsiteY4-356" fmla="*/ 585926 h 1420427"/>
              <a:gd name="connsiteX5-357" fmla="*/ 7013359 w 7013359"/>
              <a:gd name="connsiteY5-358" fmla="*/ 0 h 1420427"/>
              <a:gd name="connsiteX6-359" fmla="*/ 7013359 w 7013359"/>
              <a:gd name="connsiteY6-360" fmla="*/ 0 h 1420427"/>
              <a:gd name="connsiteX0-361" fmla="*/ 0 w 7013359"/>
              <a:gd name="connsiteY0-362" fmla="*/ 1420427 h 1420427"/>
              <a:gd name="connsiteX1-363" fmla="*/ 1340527 w 7013359"/>
              <a:gd name="connsiteY1-364" fmla="*/ 887766 h 1420427"/>
              <a:gd name="connsiteX2-365" fmla="*/ 2807332 w 7013359"/>
              <a:gd name="connsiteY2-366" fmla="*/ 1132227 h 1420427"/>
              <a:gd name="connsiteX3-367" fmla="*/ 4276863 w 7013359"/>
              <a:gd name="connsiteY3-368" fmla="*/ 530927 h 1420427"/>
              <a:gd name="connsiteX4-369" fmla="*/ 5734974 w 7013359"/>
              <a:gd name="connsiteY4-370" fmla="*/ 585926 h 1420427"/>
              <a:gd name="connsiteX5-371" fmla="*/ 7013359 w 7013359"/>
              <a:gd name="connsiteY5-372" fmla="*/ 0 h 1420427"/>
              <a:gd name="connsiteX6-373" fmla="*/ 7013359 w 7013359"/>
              <a:gd name="connsiteY6-374" fmla="*/ 0 h 1420427"/>
              <a:gd name="connsiteX0-375" fmla="*/ 0 w 7013359"/>
              <a:gd name="connsiteY0-376" fmla="*/ 1420427 h 1420427"/>
              <a:gd name="connsiteX1-377" fmla="*/ 1340527 w 7013359"/>
              <a:gd name="connsiteY1-378" fmla="*/ 887766 h 1420427"/>
              <a:gd name="connsiteX2-379" fmla="*/ 2807332 w 7013359"/>
              <a:gd name="connsiteY2-380" fmla="*/ 1132227 h 1420427"/>
              <a:gd name="connsiteX3-381" fmla="*/ 4276863 w 7013359"/>
              <a:gd name="connsiteY3-382" fmla="*/ 530927 h 1420427"/>
              <a:gd name="connsiteX4-383" fmla="*/ 5734974 w 7013359"/>
              <a:gd name="connsiteY4-384" fmla="*/ 585926 h 1420427"/>
              <a:gd name="connsiteX5-385" fmla="*/ 7013359 w 7013359"/>
              <a:gd name="connsiteY5-386" fmla="*/ 0 h 1420427"/>
              <a:gd name="connsiteX0-387" fmla="*/ 0 w 5734974"/>
              <a:gd name="connsiteY0-388" fmla="*/ 903680 h 903680"/>
              <a:gd name="connsiteX1-389" fmla="*/ 1340527 w 5734974"/>
              <a:gd name="connsiteY1-390" fmla="*/ 371019 h 903680"/>
              <a:gd name="connsiteX2-391" fmla="*/ 2807332 w 5734974"/>
              <a:gd name="connsiteY2-392" fmla="*/ 615480 h 903680"/>
              <a:gd name="connsiteX3-393" fmla="*/ 4276863 w 5734974"/>
              <a:gd name="connsiteY3-394" fmla="*/ 14180 h 903680"/>
              <a:gd name="connsiteX4-395" fmla="*/ 5734974 w 5734974"/>
              <a:gd name="connsiteY4-396" fmla="*/ 69179 h 903680"/>
              <a:gd name="connsiteX0-397" fmla="*/ 0 w 5734974"/>
              <a:gd name="connsiteY0-398" fmla="*/ 1129776 h 1129776"/>
              <a:gd name="connsiteX1-399" fmla="*/ 1340527 w 5734974"/>
              <a:gd name="connsiteY1-400" fmla="*/ 597115 h 1129776"/>
              <a:gd name="connsiteX2-401" fmla="*/ 2807332 w 5734974"/>
              <a:gd name="connsiteY2-402" fmla="*/ 841576 h 1129776"/>
              <a:gd name="connsiteX3-403" fmla="*/ 4276863 w 5734974"/>
              <a:gd name="connsiteY3-404" fmla="*/ 240276 h 1129776"/>
              <a:gd name="connsiteX4-405" fmla="*/ 5734974 w 5734974"/>
              <a:gd name="connsiteY4-406" fmla="*/ 0 h 1129776"/>
              <a:gd name="connsiteX0-407" fmla="*/ 0 w 5734974"/>
              <a:gd name="connsiteY0-408" fmla="*/ 1131360 h 1131360"/>
              <a:gd name="connsiteX1-409" fmla="*/ 1340527 w 5734974"/>
              <a:gd name="connsiteY1-410" fmla="*/ 598699 h 1131360"/>
              <a:gd name="connsiteX2-411" fmla="*/ 2807332 w 5734974"/>
              <a:gd name="connsiteY2-412" fmla="*/ 843160 h 1131360"/>
              <a:gd name="connsiteX3-413" fmla="*/ 4276863 w 5734974"/>
              <a:gd name="connsiteY3-414" fmla="*/ 241860 h 1131360"/>
              <a:gd name="connsiteX4-415" fmla="*/ 5734974 w 5734974"/>
              <a:gd name="connsiteY4-416" fmla="*/ 1584 h 1131360"/>
              <a:gd name="connsiteX0-417" fmla="*/ 0 w 5734974"/>
              <a:gd name="connsiteY0-418" fmla="*/ 1131360 h 1131360"/>
              <a:gd name="connsiteX1-419" fmla="*/ 1835827 w 5734974"/>
              <a:gd name="connsiteY1-420" fmla="*/ 598699 h 1131360"/>
              <a:gd name="connsiteX2-421" fmla="*/ 2807332 w 5734974"/>
              <a:gd name="connsiteY2-422" fmla="*/ 843160 h 1131360"/>
              <a:gd name="connsiteX3-423" fmla="*/ 4276863 w 5734974"/>
              <a:gd name="connsiteY3-424" fmla="*/ 241860 h 1131360"/>
              <a:gd name="connsiteX4-425" fmla="*/ 5734974 w 5734974"/>
              <a:gd name="connsiteY4-426" fmla="*/ 1584 h 1131360"/>
              <a:gd name="connsiteX0-427" fmla="*/ 0 w 5734974"/>
              <a:gd name="connsiteY0-428" fmla="*/ 1131360 h 1131360"/>
              <a:gd name="connsiteX1-429" fmla="*/ 1835827 w 5734974"/>
              <a:gd name="connsiteY1-430" fmla="*/ 598699 h 1131360"/>
              <a:gd name="connsiteX2-431" fmla="*/ 3759832 w 5734974"/>
              <a:gd name="connsiteY2-432" fmla="*/ 843160 h 1131360"/>
              <a:gd name="connsiteX3-433" fmla="*/ 4276863 w 5734974"/>
              <a:gd name="connsiteY3-434" fmla="*/ 241860 h 1131360"/>
              <a:gd name="connsiteX4-435" fmla="*/ 5734974 w 5734974"/>
              <a:gd name="connsiteY4-436" fmla="*/ 1584 h 1131360"/>
              <a:gd name="connsiteX0-437" fmla="*/ 0 w 5734974"/>
              <a:gd name="connsiteY0-438" fmla="*/ 1129776 h 1129776"/>
              <a:gd name="connsiteX1-439" fmla="*/ 1835827 w 5734974"/>
              <a:gd name="connsiteY1-440" fmla="*/ 597115 h 1129776"/>
              <a:gd name="connsiteX2-441" fmla="*/ 3759832 w 5734974"/>
              <a:gd name="connsiteY2-442" fmla="*/ 841576 h 1129776"/>
              <a:gd name="connsiteX3-443" fmla="*/ 5734974 w 5734974"/>
              <a:gd name="connsiteY3-444" fmla="*/ 0 h 1129776"/>
              <a:gd name="connsiteX0-445" fmla="*/ 0 w 5734974"/>
              <a:gd name="connsiteY0-446" fmla="*/ 1129776 h 1129776"/>
              <a:gd name="connsiteX1-447" fmla="*/ 1821540 w 5734974"/>
              <a:gd name="connsiteY1-448" fmla="*/ 592352 h 1129776"/>
              <a:gd name="connsiteX2-449" fmla="*/ 3759832 w 5734974"/>
              <a:gd name="connsiteY2-450" fmla="*/ 841576 h 1129776"/>
              <a:gd name="connsiteX3-451" fmla="*/ 5734974 w 5734974"/>
              <a:gd name="connsiteY3-452" fmla="*/ 0 h 1129776"/>
              <a:gd name="connsiteX0-453" fmla="*/ 0 w 5734974"/>
              <a:gd name="connsiteY0-454" fmla="*/ 1129776 h 1129776"/>
              <a:gd name="connsiteX1-455" fmla="*/ 1821540 w 5734974"/>
              <a:gd name="connsiteY1-456" fmla="*/ 592352 h 1129776"/>
              <a:gd name="connsiteX2-457" fmla="*/ 3783644 w 5734974"/>
              <a:gd name="connsiteY2-458" fmla="*/ 846338 h 1129776"/>
              <a:gd name="connsiteX3-459" fmla="*/ 5734974 w 5734974"/>
              <a:gd name="connsiteY3-460" fmla="*/ 0 h 1129776"/>
              <a:gd name="connsiteX0-461" fmla="*/ 0 w 5734974"/>
              <a:gd name="connsiteY0-462" fmla="*/ 1129776 h 1129776"/>
              <a:gd name="connsiteX1-463" fmla="*/ 1821540 w 5734974"/>
              <a:gd name="connsiteY1-464" fmla="*/ 592352 h 1129776"/>
              <a:gd name="connsiteX2-465" fmla="*/ 3783644 w 5734974"/>
              <a:gd name="connsiteY2-466" fmla="*/ 846338 h 1129776"/>
              <a:gd name="connsiteX3-467" fmla="*/ 5734974 w 5734974"/>
              <a:gd name="connsiteY3-468" fmla="*/ 0 h 1129776"/>
              <a:gd name="connsiteX0-469" fmla="*/ 0 w 5734974"/>
              <a:gd name="connsiteY0-470" fmla="*/ 1129776 h 1129776"/>
              <a:gd name="connsiteX1-471" fmla="*/ 1821540 w 5734974"/>
              <a:gd name="connsiteY1-472" fmla="*/ 592352 h 1129776"/>
              <a:gd name="connsiteX2-473" fmla="*/ 3783644 w 5734974"/>
              <a:gd name="connsiteY2-474" fmla="*/ 846338 h 1129776"/>
              <a:gd name="connsiteX3-475" fmla="*/ 5734974 w 5734974"/>
              <a:gd name="connsiteY3-476" fmla="*/ 0 h 1129776"/>
              <a:gd name="connsiteX0-477" fmla="*/ 0 w 5734974"/>
              <a:gd name="connsiteY0-478" fmla="*/ 1129776 h 1129776"/>
              <a:gd name="connsiteX1-479" fmla="*/ 1821540 w 5734974"/>
              <a:gd name="connsiteY1-480" fmla="*/ 592352 h 1129776"/>
              <a:gd name="connsiteX2-481" fmla="*/ 3783644 w 5734974"/>
              <a:gd name="connsiteY2-482" fmla="*/ 846338 h 1129776"/>
              <a:gd name="connsiteX3-483" fmla="*/ 5734974 w 5734974"/>
              <a:gd name="connsiteY3-484" fmla="*/ 0 h 1129776"/>
              <a:gd name="connsiteX0-485" fmla="*/ 0 w 5734974"/>
              <a:gd name="connsiteY0-486" fmla="*/ 1129776 h 1129776"/>
              <a:gd name="connsiteX1-487" fmla="*/ 2799440 w 5734974"/>
              <a:gd name="connsiteY1-488" fmla="*/ 605052 h 1129776"/>
              <a:gd name="connsiteX2-489" fmla="*/ 3783644 w 5734974"/>
              <a:gd name="connsiteY2-490" fmla="*/ 846338 h 1129776"/>
              <a:gd name="connsiteX3-491" fmla="*/ 5734974 w 5734974"/>
              <a:gd name="connsiteY3-492" fmla="*/ 0 h 1129776"/>
              <a:gd name="connsiteX0-493" fmla="*/ 0 w 5734974"/>
              <a:gd name="connsiteY0-494" fmla="*/ 1129776 h 1129776"/>
              <a:gd name="connsiteX1-495" fmla="*/ 2799440 w 5734974"/>
              <a:gd name="connsiteY1-496" fmla="*/ 605052 h 1129776"/>
              <a:gd name="connsiteX2-497" fmla="*/ 5734974 w 5734974"/>
              <a:gd name="connsiteY2-498" fmla="*/ 0 h 1129776"/>
              <a:gd name="connsiteX0-499" fmla="*/ 0 w 5734974"/>
              <a:gd name="connsiteY0-500" fmla="*/ 1129776 h 1129776"/>
              <a:gd name="connsiteX1-501" fmla="*/ 2799440 w 5734974"/>
              <a:gd name="connsiteY1-502" fmla="*/ 605052 h 1129776"/>
              <a:gd name="connsiteX2-503" fmla="*/ 5734974 w 5734974"/>
              <a:gd name="connsiteY2-504" fmla="*/ 0 h 1129776"/>
              <a:gd name="connsiteX0-505" fmla="*/ 0 w 5734974"/>
              <a:gd name="connsiteY0-506" fmla="*/ 1129776 h 1129776"/>
              <a:gd name="connsiteX1-507" fmla="*/ 2799440 w 5734974"/>
              <a:gd name="connsiteY1-508" fmla="*/ 605052 h 1129776"/>
              <a:gd name="connsiteX2-509" fmla="*/ 5734974 w 5734974"/>
              <a:gd name="connsiteY2-510" fmla="*/ 0 h 1129776"/>
              <a:gd name="connsiteX0-511" fmla="*/ 0 w 5715924"/>
              <a:gd name="connsiteY0-512" fmla="*/ 1148826 h 1148826"/>
              <a:gd name="connsiteX1-513" fmla="*/ 2799440 w 5715924"/>
              <a:gd name="connsiteY1-514" fmla="*/ 624102 h 1148826"/>
              <a:gd name="connsiteX2-515" fmla="*/ 5715924 w 5715924"/>
              <a:gd name="connsiteY2-516" fmla="*/ 0 h 1148826"/>
              <a:gd name="connsiteX0-517" fmla="*/ 0 w 5715924"/>
              <a:gd name="connsiteY0-518" fmla="*/ 1181345 h 1181345"/>
              <a:gd name="connsiteX1-519" fmla="*/ 2799440 w 5715924"/>
              <a:gd name="connsiteY1-520" fmla="*/ 656621 h 1181345"/>
              <a:gd name="connsiteX2-521" fmla="*/ 5715924 w 5715924"/>
              <a:gd name="connsiteY2-522" fmla="*/ 32519 h 1181345"/>
              <a:gd name="connsiteX0-523" fmla="*/ 0 w 5715924"/>
              <a:gd name="connsiteY0-524" fmla="*/ 1170120 h 1170120"/>
              <a:gd name="connsiteX1-525" fmla="*/ 2799440 w 5715924"/>
              <a:gd name="connsiteY1-526" fmla="*/ 645396 h 1170120"/>
              <a:gd name="connsiteX2-527" fmla="*/ 5715924 w 5715924"/>
              <a:gd name="connsiteY2-528" fmla="*/ 21294 h 1170120"/>
              <a:gd name="connsiteX0-529" fmla="*/ 0 w 5715924"/>
              <a:gd name="connsiteY0-530" fmla="*/ 1170120 h 1170120"/>
              <a:gd name="connsiteX1-531" fmla="*/ 2799440 w 5715924"/>
              <a:gd name="connsiteY1-532" fmla="*/ 645396 h 1170120"/>
              <a:gd name="connsiteX2-533" fmla="*/ 5715924 w 5715924"/>
              <a:gd name="connsiteY2-534" fmla="*/ 21294 h 1170120"/>
              <a:gd name="connsiteX0-535" fmla="*/ 0 w 5715924"/>
              <a:gd name="connsiteY0-536" fmla="*/ 1167107 h 1167107"/>
              <a:gd name="connsiteX1-537" fmla="*/ 2799440 w 5715924"/>
              <a:gd name="connsiteY1-538" fmla="*/ 642383 h 1167107"/>
              <a:gd name="connsiteX2-539" fmla="*/ 5715924 w 5715924"/>
              <a:gd name="connsiteY2-540" fmla="*/ 18281 h 1167107"/>
              <a:gd name="connsiteX0-541" fmla="*/ 0 w 5715924"/>
              <a:gd name="connsiteY0-542" fmla="*/ 1228079 h 1228079"/>
              <a:gd name="connsiteX1-543" fmla="*/ 2799440 w 5715924"/>
              <a:gd name="connsiteY1-544" fmla="*/ 703355 h 1228079"/>
              <a:gd name="connsiteX2-545" fmla="*/ 5715924 w 5715924"/>
              <a:gd name="connsiteY2-546" fmla="*/ 79253 h 1228079"/>
            </a:gdLst>
            <a:ahLst/>
            <a:cxnLst>
              <a:cxn ang="0">
                <a:pos x="connsiteX0-541" y="connsiteY0-542"/>
              </a:cxn>
              <a:cxn ang="0">
                <a:pos x="connsiteX1-543" y="connsiteY1-544"/>
              </a:cxn>
              <a:cxn ang="0">
                <a:pos x="connsiteX2-545" y="connsiteY2-546"/>
              </a:cxn>
            </a:cxnLst>
            <a:rect l="l" t="t" r="r" b="b"/>
            <a:pathLst>
              <a:path w="5715924" h="1228079">
                <a:moveTo>
                  <a:pt x="0" y="1228079"/>
                </a:moveTo>
                <a:cubicBezTo>
                  <a:pt x="608367" y="777291"/>
                  <a:pt x="1967436" y="297926"/>
                  <a:pt x="2799440" y="703355"/>
                </a:cubicBezTo>
                <a:cubicBezTo>
                  <a:pt x="3631444" y="1108784"/>
                  <a:pt x="4813613" y="-347713"/>
                  <a:pt x="5715924" y="79253"/>
                </a:cubicBezTo>
              </a:path>
            </a:pathLst>
          </a:custGeom>
          <a:noFill/>
          <a:ln w="19050">
            <a:solidFill>
              <a:sysClr val="window" lastClr="FFFFFF">
                <a:lumMod val="75000"/>
              </a:sysClr>
            </a:solidFill>
            <a:prstDash val="sysDash"/>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a:latin typeface="Arial" panose="02080604020202020204" pitchFamily="34" charset="0"/>
              <a:ea typeface="微软雅黑" panose="020B0503020204020204" pitchFamily="34" charset="-122"/>
              <a:sym typeface="Arial" panose="02080604020202020204" pitchFamily="34" charset="0"/>
            </a:endParaRPr>
          </a:p>
        </p:txBody>
      </p:sp>
      <p:sp>
        <p:nvSpPr>
          <p:cNvPr id="3" name="椭圆 2"/>
          <p:cNvSpPr/>
          <p:nvPr>
            <p:custDataLst>
              <p:tags r:id="rId2"/>
            </p:custDataLst>
          </p:nvPr>
        </p:nvSpPr>
        <p:spPr>
          <a:xfrm>
            <a:off x="3000210" y="3580862"/>
            <a:ext cx="355600" cy="355600"/>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5000" lnSpcReduction="20000"/>
          </a:bodyPr>
          <a:lstStyle/>
          <a:p>
            <a:pPr algn="ctr">
              <a:lnSpc>
                <a:spcPct val="140000"/>
              </a:lnSpc>
            </a:pPr>
            <a:endParaRPr lang="zh-CN" altLang="en-US" dirty="0">
              <a:solidFill>
                <a:srgbClr val="FFFFFF"/>
              </a:solidFill>
              <a:latin typeface="Arial" panose="02080604020202020204" pitchFamily="34" charset="0"/>
              <a:ea typeface="微软雅黑" panose="020B0503020204020204" pitchFamily="34" charset="-122"/>
              <a:sym typeface="Arial" panose="02080604020202020204" pitchFamily="34" charset="0"/>
            </a:endParaRPr>
          </a:p>
        </p:txBody>
      </p:sp>
      <p:sp>
        <p:nvSpPr>
          <p:cNvPr id="4" name="椭圆 3"/>
          <p:cNvSpPr/>
          <p:nvPr>
            <p:custDataLst>
              <p:tags r:id="rId3"/>
            </p:custDataLst>
          </p:nvPr>
        </p:nvSpPr>
        <p:spPr>
          <a:xfrm>
            <a:off x="3116098" y="3696750"/>
            <a:ext cx="123825" cy="123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srgbClr val="FFFFFF"/>
              </a:solidFill>
              <a:latin typeface="Arial" panose="02080604020202020204" pitchFamily="34" charset="0"/>
              <a:ea typeface="微软雅黑" panose="020B0503020204020204" pitchFamily="34" charset="-122"/>
              <a:sym typeface="Arial" panose="02080604020202020204" pitchFamily="34" charset="0"/>
            </a:endParaRPr>
          </a:p>
        </p:txBody>
      </p:sp>
      <p:sp>
        <p:nvSpPr>
          <p:cNvPr id="7" name="椭圆 6"/>
          <p:cNvSpPr/>
          <p:nvPr>
            <p:custDataLst>
              <p:tags r:id="rId4"/>
            </p:custDataLst>
          </p:nvPr>
        </p:nvSpPr>
        <p:spPr>
          <a:xfrm>
            <a:off x="5923053" y="2906159"/>
            <a:ext cx="355600" cy="355600"/>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5000" lnSpcReduction="20000"/>
          </a:bodyPr>
          <a:lstStyle/>
          <a:p>
            <a:pPr algn="ctr">
              <a:lnSpc>
                <a:spcPct val="140000"/>
              </a:lnSpc>
            </a:pPr>
            <a:endParaRPr lang="zh-CN" altLang="en-US">
              <a:solidFill>
                <a:srgbClr val="FFFFFF"/>
              </a:solidFill>
              <a:latin typeface="Arial" panose="02080604020202020204" pitchFamily="34" charset="0"/>
              <a:ea typeface="微软雅黑" panose="020B0503020204020204" pitchFamily="34" charset="-122"/>
              <a:sym typeface="Arial" panose="02080604020202020204" pitchFamily="34" charset="0"/>
            </a:endParaRPr>
          </a:p>
        </p:txBody>
      </p:sp>
      <p:sp>
        <p:nvSpPr>
          <p:cNvPr id="8" name="椭圆 7"/>
          <p:cNvSpPr/>
          <p:nvPr>
            <p:custDataLst>
              <p:tags r:id="rId5"/>
            </p:custDataLst>
          </p:nvPr>
        </p:nvSpPr>
        <p:spPr>
          <a:xfrm>
            <a:off x="6038941" y="3022047"/>
            <a:ext cx="123825" cy="123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srgbClr val="FFFFFF"/>
              </a:solidFill>
              <a:latin typeface="Arial" panose="02080604020202020204" pitchFamily="34" charset="0"/>
              <a:ea typeface="微软雅黑" panose="020B0503020204020204" pitchFamily="34" charset="-122"/>
              <a:sym typeface="Arial" panose="02080604020202020204" pitchFamily="34" charset="0"/>
            </a:endParaRPr>
          </a:p>
        </p:txBody>
      </p:sp>
      <p:sp>
        <p:nvSpPr>
          <p:cNvPr id="10" name="椭圆 9"/>
          <p:cNvSpPr/>
          <p:nvPr>
            <p:custDataLst>
              <p:tags r:id="rId6"/>
            </p:custDataLst>
          </p:nvPr>
        </p:nvSpPr>
        <p:spPr>
          <a:xfrm>
            <a:off x="8845896" y="2283041"/>
            <a:ext cx="355600" cy="355600"/>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5000" lnSpcReduction="20000"/>
          </a:bodyPr>
          <a:lstStyle/>
          <a:p>
            <a:pPr algn="ctr">
              <a:lnSpc>
                <a:spcPct val="140000"/>
              </a:lnSpc>
            </a:pPr>
            <a:endParaRPr lang="zh-CN" altLang="en-US">
              <a:solidFill>
                <a:srgbClr val="FFFFFF"/>
              </a:solidFill>
              <a:latin typeface="Arial" panose="02080604020202020204" pitchFamily="34" charset="0"/>
              <a:ea typeface="微软雅黑" panose="020B0503020204020204" pitchFamily="34" charset="-122"/>
              <a:sym typeface="Arial" panose="02080604020202020204" pitchFamily="34" charset="0"/>
            </a:endParaRPr>
          </a:p>
        </p:txBody>
      </p:sp>
      <p:sp>
        <p:nvSpPr>
          <p:cNvPr id="11" name="椭圆 10"/>
          <p:cNvSpPr/>
          <p:nvPr>
            <p:custDataLst>
              <p:tags r:id="rId7"/>
            </p:custDataLst>
          </p:nvPr>
        </p:nvSpPr>
        <p:spPr>
          <a:xfrm>
            <a:off x="8961784" y="2398929"/>
            <a:ext cx="123825" cy="1238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40000"/>
              </a:lnSpc>
            </a:pPr>
            <a:endParaRPr lang="zh-CN" altLang="en-US">
              <a:solidFill>
                <a:srgbClr val="FFFFFF"/>
              </a:solidFill>
              <a:latin typeface="Arial" panose="02080604020202020204" pitchFamily="34" charset="0"/>
              <a:ea typeface="微软雅黑" panose="020B0503020204020204" pitchFamily="34" charset="-122"/>
              <a:sym typeface="Arial" panose="02080604020202020204" pitchFamily="34" charset="0"/>
            </a:endParaRPr>
          </a:p>
        </p:txBody>
      </p:sp>
      <p:sp>
        <p:nvSpPr>
          <p:cNvPr id="33" name="矩形 32"/>
          <p:cNvSpPr/>
          <p:nvPr>
            <p:custDataLst>
              <p:tags r:id="rId8"/>
            </p:custDataLst>
          </p:nvPr>
        </p:nvSpPr>
        <p:spPr>
          <a:xfrm>
            <a:off x="4545965" y="1587500"/>
            <a:ext cx="3223895" cy="695325"/>
          </a:xfrm>
          <a:prstGeom prst="rect">
            <a:avLst/>
          </a:prstGeom>
        </p:spPr>
        <p:txBody>
          <a:bodyPr wrap="square" lIns="90000" rIns="90000" anchor="t" anchorCtr="0">
            <a:noAutofit/>
          </a:bodyPr>
          <a:lstStyle/>
          <a:p>
            <a:pPr algn="ctr">
              <a:lnSpc>
                <a:spcPct val="120000"/>
              </a:lnSpc>
            </a:pPr>
            <a:r>
              <a:rPr lang="zh-CN" altLang="en-US" sz="2400" spc="150">
                <a:latin typeface="方正小标宋简体" panose="02000000000000000000" charset="-122"/>
                <a:ea typeface="方正小标宋简体" panose="02000000000000000000" charset="-122"/>
                <a:cs typeface="方正小标宋简体" panose="02000000000000000000" charset="-122"/>
                <a:sym typeface="Arial" panose="02080604020202020204" pitchFamily="34" charset="0"/>
              </a:rPr>
              <a:t>北京互联网法院</a:t>
            </a:r>
          </a:p>
        </p:txBody>
      </p:sp>
      <p:pic>
        <p:nvPicPr>
          <p:cNvPr id="2" name="图片 1" descr="杭互"/>
          <p:cNvPicPr>
            <a:picLocks noChangeAspect="1"/>
          </p:cNvPicPr>
          <p:nvPr/>
        </p:nvPicPr>
        <p:blipFill>
          <a:blip r:embed="rId12"/>
          <a:srcRect l="24644" t="13908" b="8685"/>
          <a:stretch>
            <a:fillRect/>
          </a:stretch>
        </p:blipFill>
        <p:spPr>
          <a:xfrm>
            <a:off x="8255" y="3091180"/>
            <a:ext cx="4887595" cy="3764915"/>
          </a:xfrm>
          <a:prstGeom prst="rect">
            <a:avLst/>
          </a:prstGeom>
        </p:spPr>
      </p:pic>
      <p:sp>
        <p:nvSpPr>
          <p:cNvPr id="6" name="矩形 5"/>
          <p:cNvSpPr/>
          <p:nvPr>
            <p:custDataLst>
              <p:tags r:id="rId9"/>
            </p:custDataLst>
          </p:nvPr>
        </p:nvSpPr>
        <p:spPr>
          <a:xfrm>
            <a:off x="8255" y="2638425"/>
            <a:ext cx="3525520" cy="695325"/>
          </a:xfrm>
          <a:prstGeom prst="rect">
            <a:avLst/>
          </a:prstGeom>
        </p:spPr>
        <p:txBody>
          <a:bodyPr wrap="square" lIns="90000" rIns="90000" anchor="t" anchorCtr="0">
            <a:noAutofit/>
          </a:bodyPr>
          <a:lstStyle/>
          <a:p>
            <a:pPr algn="ctr">
              <a:lnSpc>
                <a:spcPct val="120000"/>
              </a:lnSpc>
            </a:pPr>
            <a:r>
              <a:rPr lang="zh-CN" altLang="en-US" sz="2400" spc="150">
                <a:latin typeface="方正小标宋简体" panose="02000000000000000000" charset="-122"/>
                <a:ea typeface="方正小标宋简体" panose="02000000000000000000" charset="-122"/>
                <a:cs typeface="方正小标宋简体" panose="02000000000000000000" charset="-122"/>
                <a:sym typeface="Arial" panose="02080604020202020204" pitchFamily="34" charset="0"/>
              </a:rPr>
              <a:t>杭州互联网法院</a:t>
            </a:r>
          </a:p>
        </p:txBody>
      </p:sp>
      <p:sp>
        <p:nvSpPr>
          <p:cNvPr id="14" name="矩形 13"/>
          <p:cNvSpPr/>
          <p:nvPr>
            <p:custDataLst>
              <p:tags r:id="rId10"/>
            </p:custDataLst>
          </p:nvPr>
        </p:nvSpPr>
        <p:spPr>
          <a:xfrm>
            <a:off x="8886825" y="2736215"/>
            <a:ext cx="3345815" cy="695325"/>
          </a:xfrm>
          <a:prstGeom prst="rect">
            <a:avLst/>
          </a:prstGeom>
        </p:spPr>
        <p:txBody>
          <a:bodyPr wrap="square" lIns="90000" rIns="90000" anchor="t" anchorCtr="0">
            <a:noAutofit/>
          </a:bodyPr>
          <a:lstStyle/>
          <a:p>
            <a:pPr algn="ctr">
              <a:lnSpc>
                <a:spcPct val="120000"/>
              </a:lnSpc>
            </a:pPr>
            <a:r>
              <a:rPr lang="zh-CN" altLang="en-US" sz="2400" spc="150">
                <a:latin typeface="方正小标宋简体" panose="02000000000000000000" charset="-122"/>
                <a:ea typeface="方正小标宋简体" panose="02000000000000000000" charset="-122"/>
                <a:cs typeface="方正小标宋简体" panose="02000000000000000000" charset="-122"/>
                <a:sym typeface="Arial" panose="02080604020202020204" pitchFamily="34" charset="0"/>
              </a:rPr>
              <a:t>广州互联网法院</a:t>
            </a:r>
          </a:p>
        </p:txBody>
      </p:sp>
      <p:pic>
        <p:nvPicPr>
          <p:cNvPr id="15" name="图片 14" descr="广互"/>
          <p:cNvPicPr>
            <a:picLocks noChangeAspect="1"/>
          </p:cNvPicPr>
          <p:nvPr/>
        </p:nvPicPr>
        <p:blipFill>
          <a:blip r:embed="rId13"/>
          <a:srcRect b="4754"/>
          <a:stretch>
            <a:fillRect/>
          </a:stretch>
        </p:blipFill>
        <p:spPr>
          <a:xfrm>
            <a:off x="7003415" y="3524885"/>
            <a:ext cx="5188585" cy="3291840"/>
          </a:xfrm>
          <a:prstGeom prst="rect">
            <a:avLst/>
          </a:prstGeom>
        </p:spPr>
      </p:pic>
      <p:pic>
        <p:nvPicPr>
          <p:cNvPr id="5" name="图片 4" descr="387"/>
          <p:cNvPicPr>
            <a:picLocks noChangeAspect="1"/>
          </p:cNvPicPr>
          <p:nvPr/>
        </p:nvPicPr>
        <p:blipFill>
          <a:blip r:embed="rId14"/>
          <a:stretch>
            <a:fillRect/>
          </a:stretch>
        </p:blipFill>
        <p:spPr>
          <a:xfrm>
            <a:off x="2679700" y="2037715"/>
            <a:ext cx="6956425" cy="46380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blinds(horizontal)">
                                      <p:cBhvr>
                                        <p:cTn id="44" dur="500"/>
                                        <p:tgtEl>
                                          <p:spTgt spid="6"/>
                                        </p:tgtEl>
                                      </p:cBhvr>
                                    </p:animEffect>
                                  </p:childTnLst>
                                </p:cTn>
                              </p:par>
                              <p:par>
                                <p:cTn id="45" presetID="3" presetClass="entr" presetSubtype="1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xit" presetSubtype="10" fill="hold" grpId="1" nodeType="clickEffect">
                                  <p:stCondLst>
                                    <p:cond delay="0"/>
                                  </p:stCondLst>
                                  <p:childTnLst>
                                    <p:animEffect transition="out" filter="blinds(horizontal)">
                                      <p:cBhvr>
                                        <p:cTn id="51" dur="500"/>
                                        <p:tgtEl>
                                          <p:spTgt spid="6"/>
                                        </p:tgtEl>
                                      </p:cBhvr>
                                    </p:animEffect>
                                    <p:set>
                                      <p:cBhvr>
                                        <p:cTn id="52" dur="1" fill="hold">
                                          <p:stCondLst>
                                            <p:cond delay="499"/>
                                          </p:stCondLst>
                                        </p:cTn>
                                        <p:tgtEl>
                                          <p:spTgt spid="6"/>
                                        </p:tgtEl>
                                        <p:attrNameLst>
                                          <p:attrName>style.visibility</p:attrName>
                                        </p:attrNameLst>
                                      </p:cBhvr>
                                      <p:to>
                                        <p:strVal val="hidden"/>
                                      </p:to>
                                    </p:set>
                                  </p:childTnLst>
                                </p:cTn>
                              </p:par>
                              <p:par>
                                <p:cTn id="53" presetID="3" presetClass="exit" presetSubtype="10" fill="hold" nodeType="withEffect">
                                  <p:stCondLst>
                                    <p:cond delay="0"/>
                                  </p:stCondLst>
                                  <p:childTnLst>
                                    <p:animEffect transition="out" filter="blinds(horizontal)">
                                      <p:cBhvr>
                                        <p:cTn id="54" dur="500"/>
                                        <p:tgtEl>
                                          <p:spTgt spid="2"/>
                                        </p:tgtEl>
                                      </p:cBhvr>
                                    </p:animEffect>
                                    <p:set>
                                      <p:cBhvr>
                                        <p:cTn id="55" dur="1" fill="hold">
                                          <p:stCondLst>
                                            <p:cond delay="499"/>
                                          </p:stCondLst>
                                        </p:cTn>
                                        <p:tgtEl>
                                          <p:spTgt spid="2"/>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blinds(horizontal)">
                                      <p:cBhvr>
                                        <p:cTn id="60" dur="500"/>
                                        <p:tgtEl>
                                          <p:spTgt spid="14"/>
                                        </p:tgtEl>
                                      </p:cBhvr>
                                    </p:animEffect>
                                  </p:childTnLst>
                                </p:cTn>
                              </p:par>
                              <p:par>
                                <p:cTn id="61" presetID="3" presetClass="entr" presetSubtype="10" fill="hold"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blinds(horizontal)">
                                      <p:cBhvr>
                                        <p:cTn id="63" dur="5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xit" presetSubtype="10" fill="hold" grpId="1" nodeType="clickEffect">
                                  <p:stCondLst>
                                    <p:cond delay="0"/>
                                  </p:stCondLst>
                                  <p:childTnLst>
                                    <p:animEffect transition="out" filter="blinds(horizontal)">
                                      <p:cBhvr>
                                        <p:cTn id="67" dur="500"/>
                                        <p:tgtEl>
                                          <p:spTgt spid="14"/>
                                        </p:tgtEl>
                                      </p:cBhvr>
                                    </p:animEffect>
                                    <p:set>
                                      <p:cBhvr>
                                        <p:cTn id="68" dur="1" fill="hold">
                                          <p:stCondLst>
                                            <p:cond delay="499"/>
                                          </p:stCondLst>
                                        </p:cTn>
                                        <p:tgtEl>
                                          <p:spTgt spid="14"/>
                                        </p:tgtEl>
                                        <p:attrNameLst>
                                          <p:attrName>style.visibility</p:attrName>
                                        </p:attrNameLst>
                                      </p:cBhvr>
                                      <p:to>
                                        <p:strVal val="hidden"/>
                                      </p:to>
                                    </p:set>
                                  </p:childTnLst>
                                </p:cTn>
                              </p:par>
                              <p:par>
                                <p:cTn id="69" presetID="3" presetClass="exit" presetSubtype="10" fill="hold" nodeType="withEffect">
                                  <p:stCondLst>
                                    <p:cond delay="0"/>
                                  </p:stCondLst>
                                  <p:childTnLst>
                                    <p:animEffect transition="out" filter="blinds(horizontal)">
                                      <p:cBhvr>
                                        <p:cTn id="70" dur="500"/>
                                        <p:tgtEl>
                                          <p:spTgt spid="15"/>
                                        </p:tgtEl>
                                      </p:cBhvr>
                                    </p:animEffect>
                                    <p:set>
                                      <p:cBhvr>
                                        <p:cTn id="71" dur="1" fill="hold">
                                          <p:stCondLst>
                                            <p:cond delay="499"/>
                                          </p:stCondLst>
                                        </p:cTn>
                                        <p:tgtEl>
                                          <p:spTgt spid="15"/>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nodeType="click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blinds(horizontal)">
                                      <p:cBhvr>
                                        <p:cTn id="76" dur="500"/>
                                        <p:tgtEl>
                                          <p:spTgt spid="5"/>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blinds(horizontal)">
                                      <p:cBhvr>
                                        <p:cTn id="79" dur="500"/>
                                        <p:tgtEl>
                                          <p:spTgt spid="33"/>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xit" presetSubtype="10" fill="hold" nodeType="clickEffect">
                                  <p:stCondLst>
                                    <p:cond delay="0"/>
                                  </p:stCondLst>
                                  <p:childTnLst>
                                    <p:animEffect transition="out" filter="blinds(horizontal)">
                                      <p:cBhvr>
                                        <p:cTn id="83" dur="500"/>
                                        <p:tgtEl>
                                          <p:spTgt spid="5"/>
                                        </p:tgtEl>
                                      </p:cBhvr>
                                    </p:animEffect>
                                    <p:set>
                                      <p:cBhvr>
                                        <p:cTn id="84" dur="1" fill="hold">
                                          <p:stCondLst>
                                            <p:cond delay="499"/>
                                          </p:stCondLst>
                                        </p:cTn>
                                        <p:tgtEl>
                                          <p:spTgt spid="5"/>
                                        </p:tgtEl>
                                        <p:attrNameLst>
                                          <p:attrName>style.visibility</p:attrName>
                                        </p:attrNameLst>
                                      </p:cBhvr>
                                      <p:to>
                                        <p:strVal val="hidden"/>
                                      </p:to>
                                    </p:set>
                                  </p:childTnLst>
                                </p:cTn>
                              </p:par>
                              <p:par>
                                <p:cTn id="85" presetID="3" presetClass="exit" presetSubtype="10" fill="hold" grpId="1" nodeType="withEffect">
                                  <p:stCondLst>
                                    <p:cond delay="0"/>
                                  </p:stCondLst>
                                  <p:childTnLst>
                                    <p:animEffect transition="out" filter="blinds(horizontal)">
                                      <p:cBhvr>
                                        <p:cTn id="86" dur="500"/>
                                        <p:tgtEl>
                                          <p:spTgt spid="33"/>
                                        </p:tgtEl>
                                      </p:cBhvr>
                                    </p:animEffect>
                                    <p:set>
                                      <p:cBhvr>
                                        <p:cTn id="87"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 grpId="0" animBg="1"/>
      <p:bldP spid="4" grpId="0" animBg="1"/>
      <p:bldP spid="7" grpId="0" animBg="1"/>
      <p:bldP spid="8" grpId="0" animBg="1"/>
      <p:bldP spid="10" grpId="0" animBg="1"/>
      <p:bldP spid="11" grpId="0" animBg="1"/>
      <p:bldP spid="33" grpId="0"/>
      <p:bldP spid="33" grpId="1"/>
      <p:bldP spid="6" grpId="0"/>
      <p:bldP spid="6" grpId="1"/>
      <p:bldP spid="14" grpId="0"/>
      <p:bldP spid="1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09625" y="1376680"/>
            <a:ext cx="11104880" cy="4523105"/>
          </a:xfrm>
          <a:prstGeom prst="rect">
            <a:avLst/>
          </a:prstGeom>
          <a:noFill/>
        </p:spPr>
        <p:txBody>
          <a:bodyPr wrap="square" rtlCol="0" anchor="t">
            <a:spAutoFit/>
          </a:bodyPr>
          <a:lstStyle/>
          <a:p>
            <a:pPr indent="720090" algn="l" fontAlgn="auto">
              <a:lnSpc>
                <a:spcPct val="150000"/>
              </a:lnSpc>
              <a:buClrTx/>
              <a:buSzTx/>
              <a:buNone/>
            </a:pPr>
            <a:r>
              <a:rPr lang="zh-CN" altLang="en-US" sz="2400">
                <a:latin typeface="楷体_GB2312" panose="02010609030101010101" charset="-122"/>
                <a:ea typeface="楷体_GB2312" panose="02010609030101010101" charset="-122"/>
                <a:cs typeface="楷体_GB2312" panose="02010609030101010101" charset="-122"/>
              </a:rPr>
              <a:t>“要深化智慧法院建设，落实三大规则和区块链司法应用硬件，发挥互联网法院在确立规则、完善制度、数字治理等方面的示范作用，努力创造更高水平的数字正义。”</a:t>
            </a:r>
          </a:p>
          <a:p>
            <a:pPr indent="720090" algn="r" fontAlgn="auto">
              <a:lnSpc>
                <a:spcPct val="150000"/>
              </a:lnSpc>
              <a:buClrTx/>
              <a:buSzTx/>
              <a:buNone/>
            </a:pPr>
            <a:r>
              <a:rPr lang="en-US" altLang="zh-CN" sz="2400">
                <a:latin typeface="楷体_GB2312" panose="02010609030101010101" charset="-122"/>
                <a:ea typeface="楷体_GB2312" panose="02010609030101010101" charset="-122"/>
                <a:cs typeface="楷体_GB2312" panose="02010609030101010101" charset="-122"/>
                <a:sym typeface="+mn-ea"/>
              </a:rPr>
              <a:t>——</a:t>
            </a:r>
            <a:r>
              <a:rPr lang="zh-CN" altLang="en-US" sz="2400">
                <a:latin typeface="楷体_GB2312" panose="02010609030101010101" charset="-122"/>
                <a:ea typeface="楷体_GB2312" panose="02010609030101010101" charset="-122"/>
                <a:cs typeface="楷体_GB2312" panose="02010609030101010101" charset="-122"/>
                <a:sym typeface="+mn-ea"/>
              </a:rPr>
              <a:t>周强院长在最高人民法院机关讲授专题党课上的讲话</a:t>
            </a:r>
          </a:p>
          <a:p>
            <a:pPr indent="720090" algn="l" fontAlgn="auto">
              <a:lnSpc>
                <a:spcPct val="150000"/>
              </a:lnSpc>
              <a:buClrTx/>
              <a:buSzTx/>
              <a:buNone/>
            </a:pPr>
            <a:endParaRPr lang="zh-CN" altLang="en-US" sz="2400">
              <a:latin typeface="楷体_GB2312" panose="02010609030101010101" charset="-122"/>
              <a:ea typeface="楷体_GB2312" panose="02010609030101010101" charset="-122"/>
              <a:cs typeface="楷体_GB2312" panose="02010609030101010101" charset="-122"/>
            </a:endParaRPr>
          </a:p>
          <a:p>
            <a:pPr indent="720090" algn="l" fontAlgn="auto">
              <a:lnSpc>
                <a:spcPct val="150000"/>
              </a:lnSpc>
              <a:buClrTx/>
              <a:buSzTx/>
              <a:buNone/>
            </a:pPr>
            <a:r>
              <a:rPr lang="zh-CN" altLang="en-US" sz="2400">
                <a:latin typeface="楷体_GB2312" panose="02010609030101010101" charset="-122"/>
                <a:ea typeface="楷体_GB2312" panose="02010609030101010101" charset="-122"/>
                <a:cs typeface="楷体_GB2312" panose="02010609030101010101" charset="-122"/>
              </a:rPr>
              <a:t>“互联网法院是我国原创性概念，是世界司法史上信息化背景下具有时代意义的创举，是人类法治文明的最新组成部分。”</a:t>
            </a:r>
          </a:p>
          <a:p>
            <a:pPr indent="720090" algn="r" fontAlgn="auto">
              <a:lnSpc>
                <a:spcPct val="150000"/>
              </a:lnSpc>
              <a:buClrTx/>
              <a:buSzTx/>
              <a:buNone/>
            </a:pPr>
            <a:r>
              <a:rPr lang="en-US" altLang="zh-CN" sz="2400">
                <a:latin typeface="楷体_GB2312" panose="02010609030101010101" charset="-122"/>
                <a:ea typeface="楷体_GB2312" panose="02010609030101010101" charset="-122"/>
                <a:cs typeface="楷体_GB2312" panose="02010609030101010101" charset="-122"/>
              </a:rPr>
              <a:t>——</a:t>
            </a:r>
            <a:r>
              <a:rPr lang="zh-CN" altLang="en-US" sz="2400">
                <a:latin typeface="楷体_GB2312" panose="02010609030101010101" charset="-122"/>
                <a:ea typeface="楷体_GB2312" panose="02010609030101010101" charset="-122"/>
                <a:cs typeface="楷体_GB2312" panose="02010609030101010101" charset="-122"/>
              </a:rPr>
              <a:t>景汉朝副秘书长《互联网法院的时代创新与中国贡献》</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北京市第十三次党代会2"/>
          <p:cNvPicPr>
            <a:picLocks noChangeAspect="1"/>
          </p:cNvPicPr>
          <p:nvPr/>
        </p:nvPicPr>
        <p:blipFill>
          <a:blip r:embed="rId2"/>
          <a:stretch>
            <a:fillRect/>
          </a:stretch>
        </p:blipFill>
        <p:spPr>
          <a:xfrm>
            <a:off x="2411730" y="1308735"/>
            <a:ext cx="7369175" cy="4912995"/>
          </a:xfrm>
          <a:prstGeom prst="rect">
            <a:avLst/>
          </a:prstGeom>
        </p:spPr>
      </p:pic>
      <p:sp>
        <p:nvSpPr>
          <p:cNvPr id="4" name="文本框 3"/>
          <p:cNvSpPr txBox="1"/>
          <p:nvPr/>
        </p:nvSpPr>
        <p:spPr>
          <a:xfrm>
            <a:off x="3156268" y="6274435"/>
            <a:ext cx="5879465" cy="645160"/>
          </a:xfrm>
          <a:prstGeom prst="rect">
            <a:avLst/>
          </a:prstGeom>
          <a:noFill/>
        </p:spPr>
        <p:txBody>
          <a:bodyPr wrap="square" rtlCol="0">
            <a:spAutoFit/>
          </a:bodyPr>
          <a:lstStyle/>
          <a:p>
            <a:pPr indent="0" algn="ctr" fontAlgn="auto">
              <a:lnSpc>
                <a:spcPct val="150000"/>
              </a:lnSpc>
              <a:buClrTx/>
              <a:buSzTx/>
              <a:buFontTx/>
            </a:pPr>
            <a:r>
              <a:rPr lang="zh-CN" altLang="en-US" sz="2400">
                <a:latin typeface="楷体_GB2312" panose="02010609030101010101" charset="-122"/>
                <a:ea typeface="楷体_GB2312" panose="02010609030101010101" charset="-122"/>
                <a:cs typeface="微软雅黑" panose="020B0503020204020204" pitchFamily="34" charset="-122"/>
              </a:rPr>
              <a:t>北京市第十三次党代会</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ppt_x</p:attrName>
                                        </p:attrNameLst>
                                      </p:cBhvr>
                                      <p:tavLst>
                                        <p:tav tm="0">
                                          <p:val>
                                            <p:strVal val="#ppt_x-.2"/>
                                          </p:val>
                                        </p:tav>
                                        <p:tav tm="100000">
                                          <p:val>
                                            <p:strVal val="#ppt_x"/>
                                          </p:val>
                                        </p:tav>
                                      </p:tavLst>
                                    </p:anim>
                                    <p:anim calcmode="lin" valueType="num">
                                      <p:cBhvr>
                                        <p:cTn id="1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878330" y="3288665"/>
            <a:ext cx="9577070" cy="1383665"/>
          </a:xfrm>
          <a:prstGeom prst="rect">
            <a:avLst/>
          </a:prstGeom>
          <a:noFill/>
        </p:spPr>
        <p:txBody>
          <a:bodyPr wrap="square" rtlCol="0">
            <a:spAutoFit/>
          </a:bodyPr>
          <a:lstStyle/>
          <a:p>
            <a:pPr fontAlgn="auto">
              <a:lnSpc>
                <a:spcPct val="150000"/>
              </a:lnSpc>
            </a:pPr>
            <a:r>
              <a:rPr sz="2800">
                <a:latin typeface="楷体_GB2312" panose="02010609030101010101" charset="-122"/>
                <a:ea typeface="楷体_GB2312" panose="02010609030101010101" charset="-122"/>
                <a:cs typeface="楷体_GB2312" panose="02010609030101010101" charset="-122"/>
              </a:rPr>
              <a:t>我院结案 19273件，结收比 96.33%，同比增长 21.47个百分点，法官人均结案 419件</a:t>
            </a:r>
            <a:r>
              <a:rPr lang="zh-CN" sz="2800">
                <a:latin typeface="楷体_GB2312" panose="02010609030101010101" charset="-122"/>
                <a:ea typeface="楷体_GB2312" panose="02010609030101010101" charset="-122"/>
                <a:cs typeface="楷体_GB2312" panose="02010609030101010101" charset="-122"/>
              </a:rPr>
              <a:t>。</a:t>
            </a:r>
          </a:p>
        </p:txBody>
      </p:sp>
      <p:sp>
        <p:nvSpPr>
          <p:cNvPr id="116" name="KSO_Shape"/>
          <p:cNvSpPr/>
          <p:nvPr/>
        </p:nvSpPr>
        <p:spPr>
          <a:xfrm>
            <a:off x="3442335" y="3376295"/>
            <a:ext cx="621030" cy="654050"/>
          </a:xfrm>
          <a:prstGeom prst="blockArc">
            <a:avLst>
              <a:gd name="adj1" fmla="val 2374726"/>
              <a:gd name="adj2" fmla="val 19218652"/>
              <a:gd name="adj3" fmla="val 2868"/>
            </a:avLst>
          </a:prstGeom>
          <a:solidFill>
            <a:srgbClr val="C00000"/>
          </a:solidFill>
          <a:ln w="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sp>
        <p:nvSpPr>
          <p:cNvPr id="10" name="圆角矩形 9"/>
          <p:cNvSpPr/>
          <p:nvPr/>
        </p:nvSpPr>
        <p:spPr>
          <a:xfrm>
            <a:off x="1312545" y="2072640"/>
            <a:ext cx="9566910" cy="81661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5758" y="2079523"/>
            <a:ext cx="8040370" cy="730885"/>
          </a:xfrm>
          <a:prstGeom prst="rect">
            <a:avLst/>
          </a:prstGeom>
        </p:spPr>
        <p:txBody>
          <a:bodyPr wrap="square">
            <a:spAutoFit/>
          </a:bodyPr>
          <a:lstStyle/>
          <a:p>
            <a:pPr lvl="0" indent="0" algn="l" defTabSz="913765">
              <a:lnSpc>
                <a:spcPct val="130000"/>
              </a:lnSpc>
              <a:spcBef>
                <a:spcPts val="0"/>
              </a:spcBef>
              <a:buFont typeface="Wingdings" panose="05000000000000000000" pitchFamily="2" charset="2"/>
              <a:buNone/>
              <a:defRPr/>
            </a:pPr>
            <a:r>
              <a:rPr lang="zh-CN" altLang="en-US" sz="3200" kern="0" dirty="0">
                <a:gradFill>
                  <a:gsLst>
                    <a:gs pos="0">
                      <a:schemeClr val="bg1"/>
                    </a:gs>
                    <a:gs pos="100000">
                      <a:srgbClr val="FFFF00"/>
                    </a:gs>
                  </a:gsLst>
                  <a:lin ang="5400000" scaled="0"/>
                </a:gradFill>
                <a:uFillTx/>
                <a:latin typeface="思源宋体 CN SemiBold" panose="02020600000000000000" charset="-122"/>
                <a:ea typeface="思源宋体 CN SemiBold" panose="02020600000000000000" charset="-122"/>
                <a:sym typeface="字魂58号-创中黑-Regular" panose="00000500000000000000" pitchFamily="2" charset="-122"/>
              </a:rPr>
              <a:t>今年上半年：</a:t>
            </a:r>
          </a:p>
        </p:txBody>
      </p:sp>
      <p:sp>
        <p:nvSpPr>
          <p:cNvPr id="13" name="椭圆 12"/>
          <p:cNvSpPr/>
          <p:nvPr/>
        </p:nvSpPr>
        <p:spPr>
          <a:xfrm>
            <a:off x="1878432" y="2375260"/>
            <a:ext cx="212437" cy="2124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1477418" y="2480843"/>
            <a:ext cx="4266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KSO_Shape"/>
          <p:cNvSpPr/>
          <p:nvPr/>
        </p:nvSpPr>
        <p:spPr>
          <a:xfrm>
            <a:off x="6356350" y="3376295"/>
            <a:ext cx="621030" cy="654050"/>
          </a:xfrm>
          <a:prstGeom prst="blockArc">
            <a:avLst>
              <a:gd name="adj1" fmla="val 2374726"/>
              <a:gd name="adj2" fmla="val 19218652"/>
              <a:gd name="adj3" fmla="val 2868"/>
            </a:avLst>
          </a:prstGeom>
          <a:solidFill>
            <a:srgbClr val="C00000"/>
          </a:solidFill>
          <a:ln w="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sp>
        <p:nvSpPr>
          <p:cNvPr id="8" name="KSO_Shape"/>
          <p:cNvSpPr/>
          <p:nvPr/>
        </p:nvSpPr>
        <p:spPr>
          <a:xfrm>
            <a:off x="9383395" y="3376295"/>
            <a:ext cx="621030" cy="654050"/>
          </a:xfrm>
          <a:prstGeom prst="blockArc">
            <a:avLst>
              <a:gd name="adj1" fmla="val 2374726"/>
              <a:gd name="adj2" fmla="val 19218652"/>
              <a:gd name="adj3" fmla="val 2868"/>
            </a:avLst>
          </a:prstGeom>
          <a:solidFill>
            <a:srgbClr val="C00000"/>
          </a:solidFill>
          <a:ln w="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sp>
        <p:nvSpPr>
          <p:cNvPr id="9" name="KSO_Shape"/>
          <p:cNvSpPr/>
          <p:nvPr/>
        </p:nvSpPr>
        <p:spPr>
          <a:xfrm>
            <a:off x="5229225" y="4018280"/>
            <a:ext cx="621030" cy="654050"/>
          </a:xfrm>
          <a:prstGeom prst="blockArc">
            <a:avLst>
              <a:gd name="adj1" fmla="val 2374726"/>
              <a:gd name="adj2" fmla="val 19218652"/>
              <a:gd name="adj3" fmla="val 2868"/>
            </a:avLst>
          </a:prstGeom>
          <a:solidFill>
            <a:srgbClr val="C00000"/>
          </a:solidFill>
          <a:ln w="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等线" panose="02010600030101010101" charset="-122"/>
              <a:ea typeface="等线" panose="02010600030101010101" charset="-122"/>
              <a:cs typeface="+mn-cs"/>
            </a:endParaRPr>
          </a:p>
        </p:txBody>
      </p:sp>
      <p:sp>
        <p:nvSpPr>
          <p:cNvPr id="17" name="五角星 16"/>
          <p:cNvSpPr/>
          <p:nvPr/>
        </p:nvSpPr>
        <p:spPr>
          <a:xfrm>
            <a:off x="1477645" y="3502025"/>
            <a:ext cx="400685" cy="36703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par>
                                <p:cTn id="15" presetID="29"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ppt_x</p:attrName>
                                        </p:attrNameLst>
                                      </p:cBhvr>
                                      <p:tavLst>
                                        <p:tav tm="0">
                                          <p:val>
                                            <p:strVal val="#ppt_x-.2"/>
                                          </p:val>
                                        </p:tav>
                                        <p:tav tm="100000">
                                          <p:val>
                                            <p:strVal val="#ppt_x"/>
                                          </p:val>
                                        </p:tav>
                                      </p:tavLst>
                                    </p:anim>
                                    <p:anim calcmode="lin" valueType="num">
                                      <p:cBhvr>
                                        <p:cTn id="1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2"/>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ppt_x</p:attrName>
                                        </p:attrNameLst>
                                      </p:cBhvr>
                                      <p:tavLst>
                                        <p:tav tm="0">
                                          <p:val>
                                            <p:strVal val="#ppt_x-.2"/>
                                          </p:val>
                                        </p:tav>
                                        <p:tav tm="100000">
                                          <p:val>
                                            <p:strVal val="#ppt_x"/>
                                          </p:val>
                                        </p:tav>
                                      </p:tavLst>
                                    </p:anim>
                                    <p:anim calcmode="lin" valueType="num">
                                      <p:cBhvr>
                                        <p:cTn id="2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ppt_x</p:attrName>
                                        </p:attrNameLst>
                                      </p:cBhvr>
                                      <p:tavLst>
                                        <p:tav tm="0">
                                          <p:val>
                                            <p:strVal val="#ppt_x-.2"/>
                                          </p:val>
                                        </p:tav>
                                        <p:tav tm="100000">
                                          <p:val>
                                            <p:strVal val="#ppt_x"/>
                                          </p:val>
                                        </p:tav>
                                      </p:tavLst>
                                    </p:anim>
                                    <p:anim calcmode="lin" valueType="num">
                                      <p:cBhvr>
                                        <p:cTn id="3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1" dur="1000"/>
                                        <p:tgtEl>
                                          <p:spTgt spid="6"/>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ppt_x</p:attrName>
                                        </p:attrNameLst>
                                      </p:cBhvr>
                                      <p:tavLst>
                                        <p:tav tm="0">
                                          <p:val>
                                            <p:strVal val="#ppt_x-.2"/>
                                          </p:val>
                                        </p:tav>
                                        <p:tav tm="100000">
                                          <p:val>
                                            <p:strVal val="#ppt_x"/>
                                          </p:val>
                                        </p:tav>
                                      </p:tavLst>
                                    </p:anim>
                                    <p:anim calcmode="lin" valueType="num">
                                      <p:cBhvr>
                                        <p:cTn id="35"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116"/>
                                        </p:tgtEl>
                                        <p:attrNameLst>
                                          <p:attrName>style.visibility</p:attrName>
                                        </p:attrNameLst>
                                      </p:cBhvr>
                                      <p:to>
                                        <p:strVal val="visible"/>
                                      </p:to>
                                    </p:set>
                                    <p:animEffect transition="in" filter="diamond(in)">
                                      <p:cBhvr>
                                        <p:cTn id="41" dur="2000"/>
                                        <p:tgtEl>
                                          <p:spTgt spid="116"/>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diamond(in)">
                                      <p:cBhvr>
                                        <p:cTn id="44" dur="2000"/>
                                        <p:tgtEl>
                                          <p:spTgt spid="7"/>
                                        </p:tgtEl>
                                      </p:cBhvr>
                                    </p:animEffect>
                                  </p:childTnLst>
                                </p:cTn>
                              </p:par>
                              <p:par>
                                <p:cTn id="45" presetID="8" presetClass="entr" presetSubtype="16"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diamond(in)">
                                      <p:cBhvr>
                                        <p:cTn id="47" dur="2000"/>
                                        <p:tgtEl>
                                          <p:spTgt spid="8"/>
                                        </p:tgtEl>
                                      </p:cBhvr>
                                    </p:animEffect>
                                  </p:childTnLst>
                                </p:cTn>
                              </p:par>
                              <p:par>
                                <p:cTn id="48" presetID="8"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diamond(in)">
                                      <p:cBhvr>
                                        <p:cTn id="5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6" grpId="0" bldLvl="0" animBg="1"/>
      <p:bldP spid="10" grpId="0" animBg="1"/>
      <p:bldP spid="14" grpId="0"/>
      <p:bldP spid="13" grpId="0" animBg="1"/>
      <p:bldP spid="7" grpId="0" bldLvl="0" animBg="1"/>
      <p:bldP spid="8" grpId="0" bldLvl="0" animBg="1"/>
      <p:bldP spid="9" grpId="0" bldLvl="0" animBg="1"/>
      <p:bldP spid="1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数据案件"/>
          <p:cNvPicPr>
            <a:picLocks noChangeAspect="1"/>
          </p:cNvPicPr>
          <p:nvPr/>
        </p:nvPicPr>
        <p:blipFill>
          <a:blip r:embed="rId2"/>
          <a:stretch>
            <a:fillRect/>
          </a:stretch>
        </p:blipFill>
        <p:spPr>
          <a:xfrm>
            <a:off x="2334895" y="1247775"/>
            <a:ext cx="7521575" cy="50145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77190" y="1596390"/>
            <a:ext cx="5885815" cy="4249420"/>
          </a:xfrm>
          <a:prstGeom prst="rect">
            <a:avLst/>
          </a:prstGeom>
        </p:spPr>
      </p:pic>
      <p:sp>
        <p:nvSpPr>
          <p:cNvPr id="3" name="文本框 2"/>
          <p:cNvSpPr txBox="1"/>
          <p:nvPr/>
        </p:nvSpPr>
        <p:spPr>
          <a:xfrm>
            <a:off x="377825" y="6274435"/>
            <a:ext cx="11436985" cy="460375"/>
          </a:xfrm>
          <a:prstGeom prst="rect">
            <a:avLst/>
          </a:prstGeom>
          <a:noFill/>
        </p:spPr>
        <p:txBody>
          <a:bodyPr wrap="square" rtlCol="0" anchor="t">
            <a:spAutoFit/>
          </a:bodyPr>
          <a:lstStyle/>
          <a:p>
            <a:pPr algn="ctr"/>
            <a:r>
              <a:rPr lang="zh-CN" altLang="en-US" sz="2400">
                <a:latin typeface="楷体_GB2312" panose="02010609030101010101" charset="-122"/>
                <a:ea typeface="楷体_GB2312" panose="02010609030101010101" charset="-122"/>
              </a:rPr>
              <a:t>总书记发表新年贺词</a:t>
            </a:r>
            <a:endParaRPr lang="zh-CN" altLang="en-US" sz="2400">
              <a:latin typeface="微软雅黑" panose="020B0503020204020204" pitchFamily="34" charset="-122"/>
              <a:ea typeface="微软雅黑" panose="020B0503020204020204" pitchFamily="34" charset="-122"/>
            </a:endParaRPr>
          </a:p>
        </p:txBody>
      </p:sp>
      <p:sp>
        <p:nvSpPr>
          <p:cNvPr id="6" name="文本框 5"/>
          <p:cNvSpPr txBox="1"/>
          <p:nvPr/>
        </p:nvSpPr>
        <p:spPr>
          <a:xfrm>
            <a:off x="6711950" y="1669415"/>
            <a:ext cx="4966335" cy="645160"/>
          </a:xfrm>
          <a:prstGeom prst="rect">
            <a:avLst/>
          </a:prstGeom>
          <a:noFill/>
        </p:spPr>
        <p:txBody>
          <a:bodyPr wrap="square" rtlCol="0">
            <a:spAutoFit/>
          </a:bodyPr>
          <a:lstStyle/>
          <a:p>
            <a:pPr algn="l" fontAlgn="auto">
              <a:lnSpc>
                <a:spcPct val="150000"/>
              </a:lnSpc>
              <a:buClrTx/>
              <a:buSzTx/>
              <a:buFontTx/>
            </a:pPr>
            <a:r>
              <a:rPr lang="en-US" altLang="zh-CN"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rPr>
              <a:t>2017</a:t>
            </a:r>
            <a:r>
              <a:rPr lang="zh-CN" altLang="en-US"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rPr>
              <a:t>年</a:t>
            </a:r>
            <a:r>
              <a:rPr lang="en-US" altLang="zh-CN"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rPr>
              <a:t> </a:t>
            </a:r>
            <a:r>
              <a:rPr lang="zh-CN" altLang="en-US"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rPr>
              <a:t>“撸起袖子加油干”</a:t>
            </a:r>
          </a:p>
        </p:txBody>
      </p:sp>
      <p:sp>
        <p:nvSpPr>
          <p:cNvPr id="7" name="文本框 6"/>
          <p:cNvSpPr txBox="1"/>
          <p:nvPr/>
        </p:nvSpPr>
        <p:spPr>
          <a:xfrm>
            <a:off x="6711950" y="2995295"/>
            <a:ext cx="4480560" cy="645160"/>
          </a:xfrm>
          <a:prstGeom prst="rect">
            <a:avLst/>
          </a:prstGeom>
          <a:noFill/>
        </p:spPr>
        <p:txBody>
          <a:bodyPr wrap="square" rtlCol="0" anchor="t">
            <a:spAutoFit/>
          </a:bodyPr>
          <a:lstStyle/>
          <a:p>
            <a:pPr algn="l" fontAlgn="auto">
              <a:lnSpc>
                <a:spcPct val="150000"/>
              </a:lnSpc>
            </a:pPr>
            <a:r>
              <a:rPr lang="zh-CN" altLang="en-US"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rPr>
              <a:t>2019年 “我们都是追梦人”</a:t>
            </a:r>
          </a:p>
        </p:txBody>
      </p:sp>
      <p:sp>
        <p:nvSpPr>
          <p:cNvPr id="8" name="文本框 7"/>
          <p:cNvSpPr txBox="1"/>
          <p:nvPr/>
        </p:nvSpPr>
        <p:spPr>
          <a:xfrm>
            <a:off x="6711950" y="4284980"/>
            <a:ext cx="4841875" cy="645160"/>
          </a:xfrm>
          <a:prstGeom prst="rect">
            <a:avLst/>
          </a:prstGeom>
          <a:noFill/>
        </p:spPr>
        <p:txBody>
          <a:bodyPr wrap="square" rtlCol="0" anchor="t">
            <a:spAutoFit/>
          </a:bodyPr>
          <a:lstStyle/>
          <a:p>
            <a:pPr algn="l">
              <a:lnSpc>
                <a:spcPct val="150000"/>
              </a:lnSpc>
              <a:buClrTx/>
              <a:buSzTx/>
              <a:buNone/>
            </a:pPr>
            <a:r>
              <a:rPr lang="en-US" altLang="zh-CN"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rPr>
              <a:t>2021</a:t>
            </a:r>
            <a:r>
              <a:rPr lang="zh-CN" altLang="en-US"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rPr>
              <a:t>年</a:t>
            </a:r>
            <a:r>
              <a:rPr lang="en-US" altLang="zh-CN"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rPr>
              <a:t> </a:t>
            </a:r>
            <a:r>
              <a:rPr lang="zh-CN" altLang="en-US"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rPr>
              <a:t>“征途漫漫，惟有奋斗”</a:t>
            </a:r>
          </a:p>
        </p:txBody>
      </p:sp>
      <p:sp>
        <p:nvSpPr>
          <p:cNvPr id="4" name="文本框 3"/>
          <p:cNvSpPr txBox="1"/>
          <p:nvPr/>
        </p:nvSpPr>
        <p:spPr>
          <a:xfrm>
            <a:off x="6711950" y="2489200"/>
            <a:ext cx="4602480" cy="460375"/>
          </a:xfrm>
          <a:prstGeom prst="rect">
            <a:avLst/>
          </a:prstGeom>
          <a:noFill/>
        </p:spPr>
        <p:txBody>
          <a:bodyPr wrap="none" rtlCol="0" anchor="t">
            <a:spAutoFit/>
          </a:bodyPr>
          <a:lstStyle/>
          <a:p>
            <a:r>
              <a:rPr lang="en-US" altLang="zh-CN"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2018</a:t>
            </a:r>
            <a:r>
              <a:rPr lang="zh-CN" altLang="en-US"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年</a:t>
            </a:r>
            <a:r>
              <a:rPr lang="en-US" altLang="zh-CN"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 </a:t>
            </a:r>
            <a:r>
              <a:rPr lang="zh-CN" altLang="en-US"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“幸福都是奋斗出来的”</a:t>
            </a:r>
            <a:endParaRPr lang="zh-CN" altLang="en-US" sz="2400"/>
          </a:p>
        </p:txBody>
      </p:sp>
      <p:sp>
        <p:nvSpPr>
          <p:cNvPr id="9" name="文本框 8"/>
          <p:cNvSpPr txBox="1"/>
          <p:nvPr/>
        </p:nvSpPr>
        <p:spPr>
          <a:xfrm>
            <a:off x="6711950" y="3785870"/>
            <a:ext cx="4602480" cy="460375"/>
          </a:xfrm>
          <a:prstGeom prst="rect">
            <a:avLst/>
          </a:prstGeom>
          <a:noFill/>
        </p:spPr>
        <p:txBody>
          <a:bodyPr wrap="none" rtlCol="0" anchor="t">
            <a:spAutoFit/>
          </a:bodyPr>
          <a:lstStyle/>
          <a:p>
            <a:r>
              <a:rPr lang="en-US" altLang="zh-CN"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2020</a:t>
            </a:r>
            <a:r>
              <a:rPr lang="zh-CN" altLang="en-US"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年</a:t>
            </a:r>
            <a:r>
              <a:rPr lang="en-US" altLang="zh-CN"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 </a:t>
            </a:r>
            <a:r>
              <a:rPr lang="zh-CN" altLang="en-US"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“只争朝夕，不负韶华”</a:t>
            </a:r>
            <a:endParaRPr lang="zh-CN" altLang="en-US" sz="2400"/>
          </a:p>
        </p:txBody>
      </p:sp>
      <p:sp>
        <p:nvSpPr>
          <p:cNvPr id="10" name="文本框 9"/>
          <p:cNvSpPr txBox="1"/>
          <p:nvPr/>
        </p:nvSpPr>
        <p:spPr>
          <a:xfrm>
            <a:off x="6711950" y="4940300"/>
            <a:ext cx="4602480" cy="645160"/>
          </a:xfrm>
          <a:prstGeom prst="rect">
            <a:avLst/>
          </a:prstGeom>
          <a:noFill/>
        </p:spPr>
        <p:txBody>
          <a:bodyPr wrap="none" rtlCol="0" anchor="t">
            <a:spAutoFit/>
          </a:bodyPr>
          <a:lstStyle/>
          <a:p>
            <a:pPr algn="l">
              <a:lnSpc>
                <a:spcPct val="150000"/>
              </a:lnSpc>
              <a:buClrTx/>
              <a:buSzTx/>
              <a:buNone/>
            </a:pPr>
            <a:r>
              <a:rPr lang="en-US" altLang="zh-CN"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2022</a:t>
            </a:r>
            <a:r>
              <a:rPr lang="zh-CN" altLang="en-US"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年</a:t>
            </a:r>
            <a:r>
              <a:rPr lang="en-US" altLang="zh-CN"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 </a:t>
            </a:r>
            <a:r>
              <a:rPr lang="zh-CN" altLang="en-US" sz="2400">
                <a:solidFill>
                  <a:schemeClr val="accent4"/>
                </a:solidFill>
                <a:effectLst>
                  <a:outerShdw blurRad="50800" dist="38100" dir="13500000" algn="br" rotWithShape="0">
                    <a:prstClr val="black">
                      <a:alpha val="40000"/>
                    </a:prstClr>
                  </a:outerShdw>
                </a:effectLst>
                <a:latin typeface="楷体_GB2312" panose="02010609030101010101" charset="-122"/>
                <a:ea typeface="楷体_GB2312" panose="02010609030101010101" charset="-122"/>
                <a:cs typeface="楷体_GB2312" panose="02010609030101010101" charset="-122"/>
                <a:sym typeface="+mn-ea"/>
              </a:rPr>
              <a:t>“踔厉奋发、笃行不怠”</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4" grpId="0"/>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5010" y="6215380"/>
            <a:ext cx="10761345" cy="460375"/>
          </a:xfrm>
          <a:prstGeom prst="rect">
            <a:avLst/>
          </a:prstGeom>
          <a:noFill/>
          <a:ln w="9525">
            <a:noFill/>
          </a:ln>
        </p:spPr>
        <p:txBody>
          <a:bodyPr wrap="square">
            <a:spAutoFit/>
          </a:bodyPr>
          <a:lstStyle/>
          <a:p>
            <a:pPr marL="0" indent="0" algn="ctr"/>
            <a:r>
              <a:rPr lang="zh-CN" altLang="en-US" sz="2400" b="0">
                <a:solidFill>
                  <a:srgbClr val="000000"/>
                </a:solidFill>
                <a:latin typeface="楷体_GB2312" panose="02010609030101010101" charset="-122"/>
                <a:ea typeface="楷体_GB2312" panose="02010609030101010101" charset="-122"/>
                <a:cs typeface="微软雅黑" panose="020B0503020204020204" pitchFamily="34" charset="-122"/>
              </a:rPr>
              <a:t>习近平总书记考察湖南省湘西州花垣县十八洞村</a:t>
            </a:r>
            <a:endParaRPr lang="zh-CN" altLang="en-US" sz="2400">
              <a:latin typeface="楷体_GB2312" panose="02010609030101010101" charset="-122"/>
              <a:ea typeface="楷体_GB2312" panose="02010609030101010101" charset="-122"/>
              <a:cs typeface="微软雅黑" panose="020B0503020204020204" pitchFamily="34" charset="-122"/>
            </a:endParaRPr>
          </a:p>
        </p:txBody>
      </p:sp>
      <p:sp>
        <p:nvSpPr>
          <p:cNvPr id="3" name="文本框 2"/>
          <p:cNvSpPr txBox="1"/>
          <p:nvPr/>
        </p:nvSpPr>
        <p:spPr>
          <a:xfrm>
            <a:off x="6777355" y="2708275"/>
            <a:ext cx="5116830" cy="1753235"/>
          </a:xfrm>
          <a:prstGeom prst="rect">
            <a:avLst/>
          </a:prstGeom>
          <a:noFill/>
        </p:spPr>
        <p:txBody>
          <a:bodyPr wrap="square" rtlCol="0" anchor="t">
            <a:spAutoFit/>
          </a:bodyPr>
          <a:lstStyle/>
          <a:p>
            <a:pPr marL="0" indent="0" algn="l" fontAlgn="auto">
              <a:lnSpc>
                <a:spcPct val="150000"/>
              </a:lnSpc>
            </a:pPr>
            <a:r>
              <a:rPr lang="zh-CN" altLang="en-US" sz="2400">
                <a:latin typeface="楷体_GB2312" panose="02010609030101010101" charset="-122"/>
                <a:ea typeface="楷体_GB2312" panose="02010609030101010101" charset="-122"/>
                <a:cs typeface="楷体_GB2312" panose="02010609030101010101" charset="-122"/>
                <a:sym typeface="+mn-ea"/>
              </a:rPr>
              <a:t>“不栽盆景，不搭风景”</a:t>
            </a:r>
          </a:p>
          <a:p>
            <a:pPr marL="0" indent="0" algn="l" fontAlgn="auto">
              <a:lnSpc>
                <a:spcPct val="150000"/>
              </a:lnSpc>
            </a:pPr>
            <a:r>
              <a:rPr lang="zh-CN" altLang="en-US" sz="2400">
                <a:latin typeface="楷体_GB2312" panose="02010609030101010101" charset="-122"/>
                <a:ea typeface="楷体_GB2312" panose="02010609030101010101" charset="-122"/>
                <a:cs typeface="楷体_GB2312" panose="02010609030101010101" charset="-122"/>
                <a:sym typeface="+mn-ea"/>
              </a:rPr>
              <a:t>“不能搞特殊化，但不能没有变化”</a:t>
            </a:r>
          </a:p>
          <a:p>
            <a:pPr marL="0" indent="0" algn="r" fontAlgn="auto">
              <a:lnSpc>
                <a:spcPct val="150000"/>
              </a:lnSpc>
            </a:pPr>
            <a:r>
              <a:rPr lang="en-US" altLang="zh-CN" sz="2400">
                <a:latin typeface="楷体_GB2312" panose="02010609030101010101" charset="-122"/>
                <a:ea typeface="楷体_GB2312" panose="02010609030101010101" charset="-122"/>
                <a:cs typeface="楷体_GB2312" panose="02010609030101010101" charset="-122"/>
                <a:sym typeface="+mn-ea"/>
              </a:rPr>
              <a:t>——</a:t>
            </a:r>
            <a:r>
              <a:rPr lang="zh-CN" altLang="en-US" sz="2400">
                <a:latin typeface="楷体_GB2312" panose="02010609030101010101" charset="-122"/>
                <a:ea typeface="楷体_GB2312" panose="02010609030101010101" charset="-122"/>
                <a:cs typeface="楷体_GB2312" panose="02010609030101010101" charset="-122"/>
                <a:sym typeface="+mn-ea"/>
              </a:rPr>
              <a:t>习近平</a:t>
            </a:r>
          </a:p>
        </p:txBody>
      </p:sp>
      <p:pic>
        <p:nvPicPr>
          <p:cNvPr id="4" name="图片 3" descr="考察-精准扶贫"/>
          <p:cNvPicPr>
            <a:picLocks noChangeAspect="1"/>
          </p:cNvPicPr>
          <p:nvPr/>
        </p:nvPicPr>
        <p:blipFill>
          <a:blip r:embed="rId2"/>
          <a:srcRect t="11383" b="40177"/>
          <a:stretch>
            <a:fillRect/>
          </a:stretch>
        </p:blipFill>
        <p:spPr>
          <a:xfrm>
            <a:off x="683895" y="1148715"/>
            <a:ext cx="5658485" cy="48723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blinds(horizontal)">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16840" y="1278890"/>
            <a:ext cx="11917045" cy="1028065"/>
            <a:chOff x="859632" y="2535627"/>
            <a:chExt cx="9398445" cy="633508"/>
          </a:xfrm>
        </p:grpSpPr>
        <p:sp>
          <p:nvSpPr>
            <p:cNvPr id="25" name="Rectangle 11"/>
            <p:cNvSpPr>
              <a:spLocks noChangeArrowheads="1"/>
            </p:cNvSpPr>
            <p:nvPr/>
          </p:nvSpPr>
          <p:spPr bwMode="auto">
            <a:xfrm>
              <a:off x="1594884" y="2535627"/>
              <a:ext cx="8663193" cy="633508"/>
            </a:xfrm>
            <a:prstGeom prst="roundRect">
              <a:avLst>
                <a:gd name="adj" fmla="val 50000"/>
              </a:avLst>
            </a:prstGeom>
            <a:solidFill>
              <a:sysClr val="window" lastClr="FFFFFF">
                <a:lumMod val="85000"/>
                <a:alpha val="37000"/>
              </a:sysClr>
            </a:solidFill>
            <a:ln w="6350"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6" name="Rectangle 11"/>
            <p:cNvSpPr>
              <a:spLocks noChangeArrowheads="1"/>
            </p:cNvSpPr>
            <p:nvPr/>
          </p:nvSpPr>
          <p:spPr bwMode="auto">
            <a:xfrm>
              <a:off x="859632" y="2535627"/>
              <a:ext cx="3472522" cy="633508"/>
            </a:xfrm>
            <a:prstGeom prst="roundRect">
              <a:avLst>
                <a:gd name="adj" fmla="val 50000"/>
              </a:avLst>
            </a:prstGeom>
            <a:gradFill>
              <a:gsLst>
                <a:gs pos="0">
                  <a:srgbClr val="C30F0F">
                    <a:lumMod val="90000"/>
                    <a:lumOff val="10000"/>
                  </a:srgbClr>
                </a:gs>
                <a:gs pos="45000">
                  <a:srgbClr val="C30F0F"/>
                </a:gs>
              </a:gsLst>
              <a:lin ang="5400000" scaled="1"/>
            </a:gradFill>
            <a:ln w="12700" cap="flat" cmpd="sng" algn="ctr">
              <a:noFill/>
              <a:prstDash val="solid"/>
              <a:miter lim="800000"/>
            </a:ln>
            <a:effectLst>
              <a:outerShdw blurRad="254000" dist="101600" dir="5400000" algn="ctr" rotWithShape="0">
                <a:srgbClr val="C30F0F">
                  <a:alpha val="23000"/>
                </a:srgbClr>
              </a:outerShdw>
            </a:effectLst>
          </p:spPr>
          <p:txBody>
            <a:bodyPr lIns="0" tIns="0" rIns="0" bIns="0" rtlCol="0" anchor="ctr"/>
            <a:lstStyle/>
            <a:p>
              <a:pPr lvl="0" algn="ctr" defTabSz="914400">
                <a:defRPr/>
              </a:pPr>
              <a:r>
                <a:rPr lang="zh-CN" altLang="en-US" sz="2600" kern="0" dirty="0">
                  <a:ln w="19050">
                    <a:noFill/>
                  </a:ln>
                  <a:gradFill>
                    <a:gsLst>
                      <a:gs pos="100000">
                        <a:srgbClr val="E9BE61"/>
                      </a:gs>
                      <a:gs pos="49000">
                        <a:srgbClr val="FEEFAC"/>
                      </a:gs>
                    </a:gsLst>
                    <a:lin ang="5400000" scaled="0"/>
                  </a:gradFill>
                  <a:latin typeface="楷体_GB2312" panose="02010609030101010101" charset="-122"/>
                  <a:ea typeface="楷体_GB2312" panose="02010609030101010101" charset="-122"/>
                  <a:sym typeface="思源黑体" panose="020B0500000000000000" pitchFamily="34" charset="-122"/>
                </a:rPr>
                <a:t>聚焦到互联网法院发展来看</a:t>
              </a:r>
            </a:p>
          </p:txBody>
        </p:sp>
        <p:sp>
          <p:nvSpPr>
            <p:cNvPr id="27" name="矩形 26"/>
            <p:cNvSpPr/>
            <p:nvPr/>
          </p:nvSpPr>
          <p:spPr>
            <a:xfrm>
              <a:off x="4332154" y="2570844"/>
              <a:ext cx="5925422" cy="598291"/>
            </a:xfrm>
            <a:prstGeom prst="rect">
              <a:avLst/>
            </a:prstGeom>
          </p:spPr>
          <p:txBody>
            <a:bodyPr wrap="square">
              <a:spAutoFit/>
            </a:bodyPr>
            <a:lstStyle/>
            <a:p>
              <a:pPr algn="just">
                <a:lnSpc>
                  <a:spcPct val="110000"/>
                </a:lnSpc>
                <a:buClr>
                  <a:srgbClr val="CB232D"/>
                </a:buClr>
                <a:defRPr/>
              </a:pPr>
              <a:r>
                <a:rPr lang="zh-CN" altLang="en-US" sz="2600" dirty="0">
                  <a:solidFill>
                    <a:schemeClr val="tx1"/>
                  </a:solidFill>
                  <a:effectLst>
                    <a:outerShdw blurRad="38100" dist="19050" dir="2700000" algn="tl" rotWithShape="0">
                      <a:schemeClr val="dk1">
                        <a:alpha val="40000"/>
                      </a:schemeClr>
                    </a:outerShdw>
                  </a:effectLst>
                  <a:latin typeface="楷体_GB2312" panose="02010609030101010101" charset="-122"/>
                  <a:ea typeface="楷体_GB2312" panose="02010609030101010101" charset="-122"/>
                  <a:cs typeface="思源黑体" panose="020B0500000000000000" pitchFamily="34" charset="-122"/>
                  <a:sym typeface="思源黑体" panose="020B0500000000000000" pitchFamily="34" charset="-122"/>
                </a:rPr>
                <a:t>我们进一步强化典型案件审理，坚决捍卫人民群众的司法权益</a:t>
              </a:r>
            </a:p>
          </p:txBody>
        </p:sp>
      </p:grpSp>
      <p:pic>
        <p:nvPicPr>
          <p:cNvPr id="2" name="图片 1" descr="首互未来"/>
          <p:cNvPicPr>
            <a:picLocks noChangeAspect="1"/>
          </p:cNvPicPr>
          <p:nvPr/>
        </p:nvPicPr>
        <p:blipFill>
          <a:blip r:embed="rId2"/>
          <a:srcRect l="3655" t="33561" r="5120" b="9031"/>
          <a:stretch>
            <a:fillRect/>
          </a:stretch>
        </p:blipFill>
        <p:spPr>
          <a:xfrm>
            <a:off x="1111250" y="2478405"/>
            <a:ext cx="9969500" cy="40659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ppt_x</p:attrName>
                                        </p:attrNameLst>
                                      </p:cBhvr>
                                      <p:tavLst>
                                        <p:tav tm="0">
                                          <p:val>
                                            <p:strVal val="#ppt_x-.2"/>
                                          </p:val>
                                        </p:tav>
                                        <p:tav tm="100000">
                                          <p:val>
                                            <p:strVal val="#ppt_x"/>
                                          </p:val>
                                        </p:tav>
                                      </p:tavLst>
                                    </p:anim>
                                    <p:anim calcmode="lin" valueType="num">
                                      <p:cBhvr>
                                        <p:cTn id="1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16840" y="1278890"/>
            <a:ext cx="11917045" cy="1028065"/>
            <a:chOff x="859632" y="2535627"/>
            <a:chExt cx="9398445" cy="633508"/>
          </a:xfrm>
        </p:grpSpPr>
        <p:sp>
          <p:nvSpPr>
            <p:cNvPr id="25" name="Rectangle 11"/>
            <p:cNvSpPr>
              <a:spLocks noChangeArrowheads="1"/>
            </p:cNvSpPr>
            <p:nvPr/>
          </p:nvSpPr>
          <p:spPr bwMode="auto">
            <a:xfrm>
              <a:off x="1594884" y="2535627"/>
              <a:ext cx="8663193" cy="633508"/>
            </a:xfrm>
            <a:prstGeom prst="roundRect">
              <a:avLst>
                <a:gd name="adj" fmla="val 50000"/>
              </a:avLst>
            </a:prstGeom>
            <a:solidFill>
              <a:sysClr val="window" lastClr="FFFFFF">
                <a:lumMod val="85000"/>
                <a:alpha val="37000"/>
              </a:sysClr>
            </a:solidFill>
            <a:ln w="6350"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6" name="Rectangle 11"/>
            <p:cNvSpPr>
              <a:spLocks noChangeArrowheads="1"/>
            </p:cNvSpPr>
            <p:nvPr/>
          </p:nvSpPr>
          <p:spPr bwMode="auto">
            <a:xfrm>
              <a:off x="859632" y="2535627"/>
              <a:ext cx="3472522" cy="633508"/>
            </a:xfrm>
            <a:prstGeom prst="roundRect">
              <a:avLst>
                <a:gd name="adj" fmla="val 50000"/>
              </a:avLst>
            </a:prstGeom>
            <a:gradFill>
              <a:gsLst>
                <a:gs pos="0">
                  <a:srgbClr val="C30F0F">
                    <a:lumMod val="90000"/>
                    <a:lumOff val="10000"/>
                  </a:srgbClr>
                </a:gs>
                <a:gs pos="45000">
                  <a:srgbClr val="C30F0F"/>
                </a:gs>
              </a:gsLst>
              <a:lin ang="5400000" scaled="1"/>
            </a:gradFill>
            <a:ln w="12700" cap="flat" cmpd="sng" algn="ctr">
              <a:noFill/>
              <a:prstDash val="solid"/>
              <a:miter lim="800000"/>
            </a:ln>
            <a:effectLst>
              <a:outerShdw blurRad="254000" dist="101600" dir="5400000" algn="ctr" rotWithShape="0">
                <a:srgbClr val="C30F0F">
                  <a:alpha val="23000"/>
                </a:srgbClr>
              </a:outerShdw>
            </a:effectLst>
          </p:spPr>
          <p:txBody>
            <a:bodyPr lIns="0" tIns="0" rIns="0" bIns="0" rtlCol="0" anchor="ctr"/>
            <a:lstStyle/>
            <a:p>
              <a:pPr lvl="0" algn="ctr" defTabSz="914400">
                <a:defRPr/>
              </a:pPr>
              <a:r>
                <a:rPr lang="zh-CN" altLang="en-US" sz="2600" kern="0" dirty="0">
                  <a:ln w="19050">
                    <a:noFill/>
                  </a:ln>
                  <a:gradFill>
                    <a:gsLst>
                      <a:gs pos="100000">
                        <a:srgbClr val="E9BE61"/>
                      </a:gs>
                      <a:gs pos="49000">
                        <a:srgbClr val="FEEFAC"/>
                      </a:gs>
                    </a:gsLst>
                    <a:lin ang="5400000" scaled="0"/>
                  </a:gradFill>
                  <a:latin typeface="楷体_GB2312" panose="02010609030101010101" charset="-122"/>
                  <a:ea typeface="楷体_GB2312" panose="02010609030101010101" charset="-122"/>
                  <a:sym typeface="思源黑体" panose="020B0500000000000000" pitchFamily="34" charset="-122"/>
                </a:rPr>
                <a:t>聚焦到互联网法院发展来看</a:t>
              </a:r>
            </a:p>
          </p:txBody>
        </p:sp>
        <p:sp>
          <p:nvSpPr>
            <p:cNvPr id="27" name="矩形 26"/>
            <p:cNvSpPr/>
            <p:nvPr/>
          </p:nvSpPr>
          <p:spPr>
            <a:xfrm>
              <a:off x="4332154" y="2688624"/>
              <a:ext cx="5925422" cy="327123"/>
            </a:xfrm>
            <a:prstGeom prst="rect">
              <a:avLst/>
            </a:prstGeom>
          </p:spPr>
          <p:txBody>
            <a:bodyPr wrap="square">
              <a:spAutoFit/>
            </a:bodyPr>
            <a:lstStyle/>
            <a:p>
              <a:pPr algn="just">
                <a:lnSpc>
                  <a:spcPct val="110000"/>
                </a:lnSpc>
                <a:buClr>
                  <a:srgbClr val="CB232D"/>
                </a:buClr>
                <a:defRPr/>
              </a:pPr>
              <a:r>
                <a:rPr lang="zh-CN" altLang="en-US" sz="2600" dirty="0">
                  <a:solidFill>
                    <a:schemeClr val="tx1"/>
                  </a:solidFill>
                  <a:effectLst>
                    <a:outerShdw blurRad="38100" dist="19050" dir="2700000" algn="tl" rotWithShape="0">
                      <a:schemeClr val="dk1">
                        <a:alpha val="40000"/>
                      </a:schemeClr>
                    </a:outerShdw>
                  </a:effectLst>
                  <a:latin typeface="楷体_GB2312" panose="02010609030101010101" charset="-122"/>
                  <a:ea typeface="楷体_GB2312" panose="02010609030101010101" charset="-122"/>
                  <a:cs typeface="思源黑体" panose="020B0500000000000000" pitchFamily="34" charset="-122"/>
                  <a:sym typeface="思源黑体" panose="020B0500000000000000" pitchFamily="34" charset="-122"/>
                </a:rPr>
                <a:t>我们进一步强化诉源治理工作</a:t>
              </a:r>
            </a:p>
          </p:txBody>
        </p:sp>
      </p:grpSp>
      <p:sp>
        <p:nvSpPr>
          <p:cNvPr id="3" name="文本框 2"/>
          <p:cNvSpPr txBox="1"/>
          <p:nvPr/>
        </p:nvSpPr>
        <p:spPr>
          <a:xfrm>
            <a:off x="2352040" y="6296660"/>
            <a:ext cx="7488555" cy="460375"/>
          </a:xfrm>
          <a:prstGeom prst="rect">
            <a:avLst/>
          </a:prstGeom>
          <a:noFill/>
          <a:ln w="9525">
            <a:noFill/>
          </a:ln>
        </p:spPr>
        <p:txBody>
          <a:bodyPr wrap="square">
            <a:spAutoFit/>
          </a:bodyPr>
          <a:lstStyle/>
          <a:p>
            <a:pPr marL="0" indent="0" algn="ctr"/>
            <a:r>
              <a:rPr lang="zh-CN" altLang="en-US" sz="2400" b="0">
                <a:solidFill>
                  <a:srgbClr val="000000"/>
                </a:solidFill>
                <a:latin typeface="楷体_GB2312" panose="02010609030101010101" charset="-122"/>
                <a:ea typeface="楷体_GB2312" panose="02010609030101010101" charset="-122"/>
                <a:cs typeface="楷体_GB2312" panose="02010609030101010101" charset="-122"/>
              </a:rPr>
              <a:t>“e版权”诉源治理机制</a:t>
            </a:r>
          </a:p>
        </p:txBody>
      </p:sp>
      <p:pic>
        <p:nvPicPr>
          <p:cNvPr id="4" name="图片 3" descr="e版权"/>
          <p:cNvPicPr>
            <a:picLocks noChangeAspect="1"/>
          </p:cNvPicPr>
          <p:nvPr/>
        </p:nvPicPr>
        <p:blipFill>
          <a:blip r:embed="rId2"/>
          <a:srcRect b="52655"/>
          <a:stretch>
            <a:fillRect/>
          </a:stretch>
        </p:blipFill>
        <p:spPr>
          <a:xfrm>
            <a:off x="771525" y="2489835"/>
            <a:ext cx="10648315" cy="36239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ppt_x</p:attrName>
                                        </p:attrNameLst>
                                      </p:cBhvr>
                                      <p:tavLst>
                                        <p:tav tm="0">
                                          <p:val>
                                            <p:strVal val="#ppt_x-.2"/>
                                          </p:val>
                                        </p:tav>
                                        <p:tav tm="100000">
                                          <p:val>
                                            <p:strVal val="#ppt_x"/>
                                          </p:val>
                                        </p:tav>
                                      </p:tavLst>
                                    </p:anim>
                                    <p:anim calcmode="lin" valueType="num">
                                      <p:cBhvr>
                                        <p:cTn id="1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2"/>
                                          </p:val>
                                        </p:tav>
                                        <p:tav tm="100000">
                                          <p:val>
                                            <p:strVal val="#ppt_x"/>
                                          </p:val>
                                        </p:tav>
                                      </p:tavLst>
                                    </p:anim>
                                    <p:anim calcmode="lin" valueType="num">
                                      <p:cBhvr>
                                        <p:cTn id="1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07185" y="2910205"/>
            <a:ext cx="9577070" cy="2676525"/>
          </a:xfrm>
          <a:prstGeom prst="rect">
            <a:avLst/>
          </a:prstGeom>
          <a:noFill/>
        </p:spPr>
        <p:txBody>
          <a:bodyPr wrap="square" rtlCol="0">
            <a:spAutoFit/>
          </a:bodyPr>
          <a:lstStyle/>
          <a:p>
            <a:pPr indent="711200" algn="l" fontAlgn="auto">
              <a:lnSpc>
                <a:spcPct val="150000"/>
              </a:lnSpc>
              <a:buClrTx/>
              <a:buSzTx/>
              <a:buFontTx/>
              <a:extLst>
                <a:ext uri="{35155182-B16C-46BC-9424-99874614C6A1}">
                  <wpsdc:indentchars xmlns:wpsdc="http://www.wps.cn/officeDocument/2017/drawingmlCustomData" xmlns="" val="200" checksum="3773799597"/>
                </a:ext>
              </a:extLst>
            </a:pPr>
            <a:r>
              <a:rPr lang="zh-CN" altLang="en-US" sz="2800">
                <a:latin typeface="楷体_GB2312" panose="02010609030101010101" charset="-122"/>
                <a:ea typeface="楷体_GB2312" panose="02010609030101010101" charset="-122"/>
                <a:cs typeface="微软雅黑" panose="020B0503020204020204" pitchFamily="34" charset="-122"/>
              </a:rPr>
              <a:t>将</a:t>
            </a:r>
            <a:r>
              <a:rPr sz="28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楷体_GB2312" panose="02010609030101010101" charset="-122"/>
                <a:ea typeface="楷体_GB2312" panose="02010609030101010101" charset="-122"/>
                <a:cs typeface="楷体_GB2312" panose="02010609030101010101" charset="-122"/>
              </a:rPr>
              <a:t>2964</a:t>
            </a:r>
            <a:r>
              <a:rPr lang="zh-CN" altLang="en-US" sz="2800">
                <a:latin typeface="楷体_GB2312" panose="02010609030101010101" charset="-122"/>
                <a:ea typeface="楷体_GB2312" panose="02010609030101010101" charset="-122"/>
                <a:cs typeface="楷体_GB2312" panose="02010609030101010101" charset="-122"/>
              </a:rPr>
              <a:t>件有扣延审记录的案件、</a:t>
            </a:r>
            <a:r>
              <a:rPr sz="28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楷体_GB2312" panose="02010609030101010101" charset="-122"/>
                <a:ea typeface="楷体_GB2312" panose="02010609030101010101" charset="-122"/>
                <a:cs typeface="楷体_GB2312" panose="02010609030101010101" charset="-122"/>
              </a:rPr>
              <a:t>101</a:t>
            </a:r>
            <a:r>
              <a:rPr lang="zh-CN" altLang="en-US" sz="2800">
                <a:latin typeface="楷体_GB2312" panose="02010609030101010101" charset="-122"/>
                <a:ea typeface="楷体_GB2312" panose="02010609030101010101" charset="-122"/>
                <a:cs typeface="楷体_GB2312" panose="02010609030101010101" charset="-122"/>
              </a:rPr>
              <a:t>件长期未结案件、</a:t>
            </a:r>
            <a:r>
              <a:rPr sz="28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楷体_GB2312" panose="02010609030101010101" charset="-122"/>
                <a:ea typeface="楷体_GB2312" panose="02010609030101010101" charset="-122"/>
                <a:cs typeface="楷体_GB2312" panose="02010609030101010101" charset="-122"/>
              </a:rPr>
              <a:t>185</a:t>
            </a:r>
            <a:r>
              <a:rPr lang="zh-CN" altLang="en-US" sz="2800">
                <a:latin typeface="楷体_GB2312" panose="02010609030101010101" charset="-122"/>
                <a:ea typeface="楷体_GB2312" panose="02010609030101010101" charset="-122"/>
                <a:cs typeface="楷体_GB2312" panose="02010609030101010101" charset="-122"/>
              </a:rPr>
              <a:t>件采用普通程序合议制审理的已结案件全部纳入核查范围，督办诉费退费</a:t>
            </a:r>
            <a:r>
              <a:rPr sz="28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楷体_GB2312" panose="02010609030101010101" charset="-122"/>
                <a:ea typeface="楷体_GB2312" panose="02010609030101010101" charset="-122"/>
                <a:cs typeface="楷体_GB2312" panose="02010609030101010101" charset="-122"/>
              </a:rPr>
              <a:t>15</a:t>
            </a:r>
            <a:r>
              <a:rPr lang="zh-CN" altLang="en-US" sz="2800">
                <a:latin typeface="楷体_GB2312" panose="02010609030101010101" charset="-122"/>
                <a:ea typeface="楷体_GB2312" panose="02010609030101010101" charset="-122"/>
                <a:cs typeface="楷体_GB2312" panose="02010609030101010101" charset="-122"/>
              </a:rPr>
              <a:t>次完成</a:t>
            </a:r>
            <a:r>
              <a:rPr sz="28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楷体_GB2312" panose="02010609030101010101" charset="-122"/>
                <a:ea typeface="楷体_GB2312" panose="02010609030101010101" charset="-122"/>
                <a:cs typeface="楷体_GB2312" panose="02010609030101010101" charset="-122"/>
              </a:rPr>
              <a:t>4700</a:t>
            </a:r>
            <a:r>
              <a:rPr lang="zh-CN" altLang="en-US" sz="2800">
                <a:latin typeface="楷体_GB2312" panose="02010609030101010101" charset="-122"/>
                <a:ea typeface="楷体_GB2312" panose="02010609030101010101" charset="-122"/>
                <a:cs typeface="楷体_GB2312" panose="02010609030101010101" charset="-122"/>
              </a:rPr>
              <a:t>余件退费，完成</a:t>
            </a:r>
            <a:r>
              <a:rPr sz="28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楷体_GB2312" panose="02010609030101010101" charset="-122"/>
                <a:ea typeface="楷体_GB2312" panose="02010609030101010101" charset="-122"/>
                <a:cs typeface="楷体_GB2312" panose="02010609030101010101" charset="-122"/>
              </a:rPr>
              <a:t>11.7</a:t>
            </a:r>
            <a:r>
              <a:rPr lang="zh-CN" altLang="en-US" sz="2800">
                <a:latin typeface="楷体_GB2312" panose="02010609030101010101" charset="-122"/>
                <a:ea typeface="楷体_GB2312" panose="02010609030101010101" charset="-122"/>
                <a:cs typeface="楷体_GB2312" panose="02010609030101010101" charset="-122"/>
              </a:rPr>
              <a:t>万件长期未归诉讼卷宗归档。</a:t>
            </a:r>
          </a:p>
        </p:txBody>
      </p:sp>
      <p:sp>
        <p:nvSpPr>
          <p:cNvPr id="17" name="五角星 16"/>
          <p:cNvSpPr/>
          <p:nvPr/>
        </p:nvSpPr>
        <p:spPr>
          <a:xfrm>
            <a:off x="1880235" y="3145155"/>
            <a:ext cx="400685" cy="36703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16840" y="1278890"/>
            <a:ext cx="11917045" cy="1028065"/>
            <a:chOff x="859632" y="2535627"/>
            <a:chExt cx="9398445" cy="633508"/>
          </a:xfrm>
        </p:grpSpPr>
        <p:sp>
          <p:nvSpPr>
            <p:cNvPr id="25" name="Rectangle 11"/>
            <p:cNvSpPr>
              <a:spLocks noChangeArrowheads="1"/>
            </p:cNvSpPr>
            <p:nvPr/>
          </p:nvSpPr>
          <p:spPr bwMode="auto">
            <a:xfrm>
              <a:off x="1594884" y="2535627"/>
              <a:ext cx="8663193" cy="633508"/>
            </a:xfrm>
            <a:prstGeom prst="roundRect">
              <a:avLst>
                <a:gd name="adj" fmla="val 50000"/>
              </a:avLst>
            </a:prstGeom>
            <a:solidFill>
              <a:sysClr val="window" lastClr="FFFFFF">
                <a:lumMod val="85000"/>
                <a:alpha val="37000"/>
              </a:sysClr>
            </a:solidFill>
            <a:ln w="6350"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6" name="Rectangle 11"/>
            <p:cNvSpPr>
              <a:spLocks noChangeArrowheads="1"/>
            </p:cNvSpPr>
            <p:nvPr/>
          </p:nvSpPr>
          <p:spPr bwMode="auto">
            <a:xfrm>
              <a:off x="859632" y="2535627"/>
              <a:ext cx="3472522" cy="633508"/>
            </a:xfrm>
            <a:prstGeom prst="roundRect">
              <a:avLst>
                <a:gd name="adj" fmla="val 50000"/>
              </a:avLst>
            </a:prstGeom>
            <a:gradFill>
              <a:gsLst>
                <a:gs pos="0">
                  <a:srgbClr val="C30F0F">
                    <a:lumMod val="90000"/>
                    <a:lumOff val="10000"/>
                  </a:srgbClr>
                </a:gs>
                <a:gs pos="45000">
                  <a:srgbClr val="C30F0F"/>
                </a:gs>
              </a:gsLst>
              <a:lin ang="5400000" scaled="1"/>
            </a:gradFill>
            <a:ln w="12700" cap="flat" cmpd="sng" algn="ctr">
              <a:noFill/>
              <a:prstDash val="solid"/>
              <a:miter lim="800000"/>
            </a:ln>
            <a:effectLst>
              <a:outerShdw blurRad="254000" dist="101600" dir="5400000" algn="ctr" rotWithShape="0">
                <a:srgbClr val="C30F0F">
                  <a:alpha val="23000"/>
                </a:srgbClr>
              </a:outerShdw>
            </a:effectLst>
          </p:spPr>
          <p:txBody>
            <a:bodyPr lIns="0" tIns="0" rIns="0" bIns="0" rtlCol="0" anchor="ctr"/>
            <a:lstStyle/>
            <a:p>
              <a:pPr lvl="0" algn="ctr" defTabSz="914400">
                <a:defRPr/>
              </a:pPr>
              <a:r>
                <a:rPr lang="zh-CN" altLang="en-US" sz="2600" kern="0" dirty="0">
                  <a:ln w="19050">
                    <a:noFill/>
                  </a:ln>
                  <a:gradFill>
                    <a:gsLst>
                      <a:gs pos="100000">
                        <a:srgbClr val="E9BE61"/>
                      </a:gs>
                      <a:gs pos="49000">
                        <a:srgbClr val="FEEFAC"/>
                      </a:gs>
                    </a:gsLst>
                    <a:lin ang="5400000" scaled="0"/>
                  </a:gradFill>
                  <a:latin typeface="楷体_GB2312" panose="02010609030101010101" charset="-122"/>
                  <a:ea typeface="楷体_GB2312" panose="02010609030101010101" charset="-122"/>
                  <a:sym typeface="思源黑体" panose="020B0500000000000000" pitchFamily="34" charset="-122"/>
                </a:rPr>
                <a:t>聚焦到互联网法院发展来看</a:t>
              </a:r>
            </a:p>
          </p:txBody>
        </p:sp>
        <p:sp>
          <p:nvSpPr>
            <p:cNvPr id="27" name="矩形 26"/>
            <p:cNvSpPr/>
            <p:nvPr/>
          </p:nvSpPr>
          <p:spPr>
            <a:xfrm>
              <a:off x="4332154" y="2689015"/>
              <a:ext cx="5925422" cy="327123"/>
            </a:xfrm>
            <a:prstGeom prst="rect">
              <a:avLst/>
            </a:prstGeom>
          </p:spPr>
          <p:txBody>
            <a:bodyPr wrap="square">
              <a:spAutoFit/>
            </a:bodyPr>
            <a:lstStyle/>
            <a:p>
              <a:pPr algn="just">
                <a:lnSpc>
                  <a:spcPct val="110000"/>
                </a:lnSpc>
                <a:buClr>
                  <a:srgbClr val="CB232D"/>
                </a:buClr>
                <a:defRPr/>
              </a:pPr>
              <a:r>
                <a:rPr lang="zh-CN" altLang="en-US" sz="2600" dirty="0">
                  <a:solidFill>
                    <a:schemeClr val="tx1"/>
                  </a:solidFill>
                  <a:effectLst>
                    <a:outerShdw blurRad="38100" dist="19050" dir="2700000" algn="tl" rotWithShape="0">
                      <a:schemeClr val="dk1">
                        <a:alpha val="40000"/>
                      </a:schemeClr>
                    </a:outerShdw>
                  </a:effectLst>
                  <a:latin typeface="楷体_GB2312" panose="02010609030101010101" charset="-122"/>
                  <a:ea typeface="楷体_GB2312" panose="02010609030101010101" charset="-122"/>
                  <a:cs typeface="思源黑体" panose="020B0500000000000000" pitchFamily="34" charset="-122"/>
                  <a:sym typeface="思源黑体" panose="020B0500000000000000" pitchFamily="34" charset="-122"/>
                </a:rPr>
                <a:t>我们进一步提升审判质效和司法公信力</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ppt_x</p:attrName>
                                        </p:attrNameLst>
                                      </p:cBhvr>
                                      <p:tavLst>
                                        <p:tav tm="0">
                                          <p:val>
                                            <p:strVal val="#ppt_x-.2"/>
                                          </p:val>
                                        </p:tav>
                                        <p:tav tm="100000">
                                          <p:val>
                                            <p:strVal val="#ppt_x"/>
                                          </p:val>
                                        </p:tav>
                                      </p:tavLst>
                                    </p:anim>
                                    <p:anim calcmode="lin" valueType="num">
                                      <p:cBhvr>
                                        <p:cTn id="1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支援一线"/>
          <p:cNvPicPr>
            <a:picLocks noChangeAspect="1"/>
          </p:cNvPicPr>
          <p:nvPr/>
        </p:nvPicPr>
        <p:blipFill>
          <a:blip r:embed="rId2"/>
          <a:srcRect r="5548"/>
          <a:stretch>
            <a:fillRect/>
          </a:stretch>
        </p:blipFill>
        <p:spPr>
          <a:xfrm>
            <a:off x="487045" y="1410335"/>
            <a:ext cx="6464300" cy="4277995"/>
          </a:xfrm>
          <a:prstGeom prst="rect">
            <a:avLst/>
          </a:prstGeom>
        </p:spPr>
      </p:pic>
      <p:pic>
        <p:nvPicPr>
          <p:cNvPr id="3" name="图片 2"/>
          <p:cNvPicPr>
            <a:picLocks noChangeAspect="1"/>
          </p:cNvPicPr>
          <p:nvPr/>
        </p:nvPicPr>
        <p:blipFill>
          <a:blip r:embed="rId3"/>
          <a:stretch>
            <a:fillRect/>
          </a:stretch>
        </p:blipFill>
        <p:spPr>
          <a:xfrm>
            <a:off x="7595235" y="973455"/>
            <a:ext cx="3865245" cy="5151120"/>
          </a:xfrm>
          <a:prstGeom prst="rect">
            <a:avLst/>
          </a:prstGeom>
        </p:spPr>
      </p:pic>
      <p:sp>
        <p:nvSpPr>
          <p:cNvPr id="100" name="文本框 99"/>
          <p:cNvSpPr txBox="1"/>
          <p:nvPr/>
        </p:nvSpPr>
        <p:spPr>
          <a:xfrm>
            <a:off x="2786380" y="6213475"/>
            <a:ext cx="6619240" cy="521970"/>
          </a:xfrm>
          <a:prstGeom prst="rect">
            <a:avLst/>
          </a:prstGeom>
          <a:noFill/>
          <a:ln w="9525">
            <a:noFill/>
          </a:ln>
        </p:spPr>
        <p:txBody>
          <a:bodyPr wrap="square">
            <a:spAutoFit/>
          </a:bodyPr>
          <a:lstStyle/>
          <a:p>
            <a:pPr marL="0" indent="0" algn="ctr"/>
            <a:r>
              <a:rPr lang="en-US" altLang="zh-CN" sz="2800" b="0">
                <a:solidFill>
                  <a:srgbClr val="000000"/>
                </a:solidFill>
                <a:latin typeface="楷体_GB2312" panose="02010609030101010101" charset="-122"/>
                <a:ea typeface="楷体_GB2312" panose="02010609030101010101" charset="-122"/>
                <a:cs typeface="楷体_GB2312" panose="02010609030101010101" charset="-122"/>
              </a:rPr>
              <a:t>“</a:t>
            </a:r>
            <a:r>
              <a:rPr lang="zh-CN" altLang="en-US" sz="2800" b="0">
                <a:solidFill>
                  <a:srgbClr val="000000"/>
                </a:solidFill>
                <a:latin typeface="楷体_GB2312" panose="02010609030101010101" charset="-122"/>
                <a:ea typeface="楷体_GB2312" panose="02010609030101010101" charset="-122"/>
                <a:cs typeface="楷体_GB2312" panose="02010609030101010101" charset="-122"/>
              </a:rPr>
              <a:t>支援一线担使命 战‘疫’归来话初心”</a:t>
            </a:r>
            <a:endParaRPr lang="zh-CN" altLang="en-US" sz="2800">
              <a:latin typeface="楷体_GB2312" panose="02010609030101010101" charset="-122"/>
              <a:ea typeface="楷体_GB2312" panose="02010609030101010101" charset="-122"/>
              <a:cs typeface="楷体_GB2312" panose="02010609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p:cTn id="17" dur="1000" fill="hold"/>
                                        <p:tgtEl>
                                          <p:spTgt spid="100"/>
                                        </p:tgtEl>
                                        <p:attrNameLst>
                                          <p:attrName>ppt_x</p:attrName>
                                        </p:attrNameLst>
                                      </p:cBhvr>
                                      <p:tavLst>
                                        <p:tav tm="0">
                                          <p:val>
                                            <p:strVal val="#ppt_x-.2"/>
                                          </p:val>
                                        </p:tav>
                                        <p:tav tm="100000">
                                          <p:val>
                                            <p:strVal val="#ppt_x"/>
                                          </p:val>
                                        </p:tav>
                                      </p:tavLst>
                                    </p:anim>
                                    <p:anim calcmode="lin" valueType="num">
                                      <p:cBhvr>
                                        <p:cTn id="18" dur="1000" fill="hold"/>
                                        <p:tgtEl>
                                          <p:spTgt spid="10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97585" y="1998345"/>
            <a:ext cx="10197465" cy="2306955"/>
          </a:xfrm>
          <a:prstGeom prst="rect">
            <a:avLst/>
          </a:prstGeom>
          <a:noFill/>
          <a:ln w="9525">
            <a:noFill/>
          </a:ln>
        </p:spPr>
        <p:txBody>
          <a:bodyPr wrap="square">
            <a:spAutoFit/>
          </a:bodyPr>
          <a:lstStyle/>
          <a:p>
            <a:pPr marL="0" indent="609600" algn="l" fontAlgn="auto">
              <a:lnSpc>
                <a:spcPct val="150000"/>
              </a:lnSpc>
              <a:buClrTx/>
              <a:buSzTx/>
              <a:buFontTx/>
              <a:extLst>
                <a:ext uri="{35155182-B16C-46BC-9424-99874614C6A1}">
                  <wpsdc:indentchars xmlns:wpsdc="http://www.wps.cn/officeDocument/2017/drawingmlCustomData" xmlns="" val="200" checksum="4158780845"/>
                </a:ext>
              </a:extLst>
            </a:pPr>
            <a:r>
              <a:rPr lang="zh-CN" altLang="en-US" sz="2400" b="0">
                <a:latin typeface="楷体_GB2312" panose="02010609030101010101" charset="-122"/>
                <a:ea typeface="楷体_GB2312" panose="02010609030101010101" charset="-122"/>
                <a:cs typeface="微软雅黑" panose="020B0503020204020204" pitchFamily="34" charset="-122"/>
              </a:rPr>
              <a:t>当前，世界百年未有之大变局加速演进，世界之变、时代之变、历史之变的特征更加明显。我国发展面临新的战略机遇、新的战略任务、新的战略阶段、新的战略要求、新的战略环境，需要应对的风险和挑战、需要解决的矛盾和问题比以往更加错综复杂。</a:t>
            </a:r>
            <a:endParaRPr lang="zh-CN" altLang="en-US" sz="2400">
              <a:latin typeface="楷体_GB2312" panose="02010609030101010101" charset="-122"/>
              <a:ea typeface="楷体_GB2312" panose="02010609030101010101"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42255" y="949960"/>
            <a:ext cx="6420485" cy="5631180"/>
          </a:xfrm>
          <a:prstGeom prst="rect">
            <a:avLst/>
          </a:prstGeom>
          <a:noFill/>
          <a:ln w="9525">
            <a:noFill/>
          </a:ln>
        </p:spPr>
        <p:txBody>
          <a:bodyPr wrap="square">
            <a:spAutoFit/>
          </a:bodyPr>
          <a:lstStyle/>
          <a:p>
            <a:pPr marL="0" indent="609600" algn="l">
              <a:lnSpc>
                <a:spcPct val="150000"/>
              </a:lnSpc>
              <a:buClrTx/>
              <a:buSzTx/>
              <a:buNone/>
              <a:extLst>
                <a:ext uri="{35155182-B16C-46BC-9424-99874614C6A1}">
                  <wpsdc:indentchars xmlns:wpsdc="http://www.wps.cn/officeDocument/2017/drawingmlCustomData" xmlns="" val="200" checksum="4158780845"/>
                </a:ext>
              </a:extLst>
            </a:pPr>
            <a:r>
              <a:rPr lang="zh-CN" altLang="en-US" sz="2400" b="0">
                <a:latin typeface="楷体_GB2312" panose="02010609030101010101" charset="-122"/>
                <a:ea typeface="楷体_GB2312" panose="02010609030101010101" charset="-122"/>
                <a:cs typeface="微软雅黑" panose="020B0503020204020204" pitchFamily="34" charset="-122"/>
              </a:rPr>
              <a:t>“即将召开的党的二十大，是在进入全面建设社会主义现代化国家新征程的关键时刻召开的一次十分重要的大会，将科学谋划未来5年乃至更长时间党和国家事业发展的目标任务和大政方针，事关党和国家事业继往开来，事关中国特色社会主义前途命运，事关中华民族伟大复兴。”</a:t>
            </a:r>
          </a:p>
          <a:p>
            <a:pPr marL="0" indent="609600" algn="r">
              <a:lnSpc>
                <a:spcPct val="150000"/>
              </a:lnSpc>
              <a:buClrTx/>
              <a:buSzTx/>
              <a:buNone/>
              <a:extLst>
                <a:ext uri="{35155182-B16C-46BC-9424-99874614C6A1}">
                  <wpsdc:indentchars xmlns:wpsdc="http://www.wps.cn/officeDocument/2017/drawingmlCustomData" xmlns="" val="200" checksum="4158780845"/>
                </a:ext>
              </a:extLst>
            </a:pPr>
            <a:r>
              <a:rPr lang="en-US" altLang="zh-CN" sz="2400" b="0">
                <a:latin typeface="楷体_GB2312" panose="02010609030101010101" charset="-122"/>
                <a:ea typeface="楷体_GB2312" panose="02010609030101010101" charset="-122"/>
                <a:cs typeface="微软雅黑" panose="020B0503020204020204" pitchFamily="34" charset="-122"/>
              </a:rPr>
              <a:t>——</a:t>
            </a:r>
            <a:r>
              <a:rPr lang="zh-CN" altLang="en-US" sz="2400" b="0">
                <a:latin typeface="楷体_GB2312" panose="02010609030101010101" charset="-122"/>
                <a:ea typeface="楷体_GB2312" panose="02010609030101010101" charset="-122"/>
                <a:cs typeface="微软雅黑" panose="020B0503020204020204" pitchFamily="34" charset="-122"/>
              </a:rPr>
              <a:t>习近平总书记在</a:t>
            </a:r>
            <a:r>
              <a:rPr sz="2400" b="0">
                <a:solidFill>
                  <a:schemeClr val="tx1"/>
                </a:solidFill>
                <a:latin typeface="楷体_GB2312" panose="02010609030101010101" charset="-122"/>
                <a:ea typeface="楷体_GB2312" panose="02010609030101010101" charset="-122"/>
                <a:cs typeface="微软雅黑" panose="020B0503020204020204" pitchFamily="34" charset="-122"/>
              </a:rPr>
              <a:t>省部级主要领导干部“学习习近平总书记重要讲话精神，迎接党的二十大”专题研讨班</a:t>
            </a:r>
            <a:r>
              <a:rPr lang="zh-CN" sz="2400" b="0">
                <a:solidFill>
                  <a:schemeClr val="tx1"/>
                </a:solidFill>
                <a:latin typeface="楷体_GB2312" panose="02010609030101010101" charset="-122"/>
                <a:ea typeface="楷体_GB2312" panose="02010609030101010101" charset="-122"/>
                <a:cs typeface="微软雅黑" panose="020B0503020204020204" pitchFamily="34" charset="-122"/>
              </a:rPr>
              <a:t>上的讲话</a:t>
            </a:r>
          </a:p>
        </p:txBody>
      </p:sp>
      <p:pic>
        <p:nvPicPr>
          <p:cNvPr id="3" name="图片 2" descr="领导干部研讨班"/>
          <p:cNvPicPr>
            <a:picLocks noChangeAspect="1"/>
          </p:cNvPicPr>
          <p:nvPr/>
        </p:nvPicPr>
        <p:blipFill>
          <a:blip r:embed="rId2"/>
          <a:srcRect l="10046" r="2014"/>
          <a:stretch>
            <a:fillRect/>
          </a:stretch>
        </p:blipFill>
        <p:spPr>
          <a:xfrm>
            <a:off x="334645" y="1507490"/>
            <a:ext cx="4627880" cy="43332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blinds(horizontal)">
                                      <p:cBhvr>
                                        <p:cTn id="1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800" y="1788160"/>
            <a:ext cx="10059035" cy="521970"/>
          </a:xfrm>
          <a:prstGeom prst="rect">
            <a:avLst/>
          </a:prstGeom>
          <a:noFill/>
        </p:spPr>
        <p:txBody>
          <a:bodyPr wrap="square" rtlCol="0" anchor="t">
            <a:spAutoFit/>
          </a:bodyPr>
          <a:lstStyle/>
          <a:p>
            <a:pPr algn="ctr"/>
            <a:r>
              <a:rPr sz="2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华文楷体" panose="02010600040101010101" charset="-122"/>
                <a:ea typeface="华文楷体" panose="02010600040101010101" charset="-122"/>
                <a:cs typeface="微软雅黑" panose="020B0503020204020204" pitchFamily="34" charset="-122"/>
              </a:rPr>
              <a:t>“首都建设”</a:t>
            </a:r>
            <a:r>
              <a:rPr lang="en-US" sz="2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华文楷体" panose="02010600040101010101" charset="-122"/>
                <a:ea typeface="华文楷体" panose="02010600040101010101" charset="-122"/>
                <a:cs typeface="微软雅黑" panose="020B0503020204020204" pitchFamily="34" charset="-122"/>
              </a:rPr>
              <a:t> </a:t>
            </a:r>
            <a:r>
              <a:rPr sz="2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华文楷体" panose="02010600040101010101" charset="-122"/>
                <a:ea typeface="华文楷体" panose="02010600040101010101" charset="-122"/>
                <a:cs typeface="微软雅黑" panose="020B0503020204020204" pitchFamily="34" charset="-122"/>
              </a:rPr>
              <a:t>“首都经济”</a:t>
            </a:r>
            <a:r>
              <a:rPr lang="en-US" sz="2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华文楷体" panose="02010600040101010101" charset="-122"/>
                <a:ea typeface="华文楷体" panose="02010600040101010101" charset="-122"/>
                <a:cs typeface="微软雅黑" panose="020B0503020204020204" pitchFamily="34" charset="-122"/>
              </a:rPr>
              <a:t> </a:t>
            </a:r>
            <a:r>
              <a:rPr sz="2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华文楷体" panose="02010600040101010101" charset="-122"/>
                <a:ea typeface="华文楷体" panose="02010600040101010101" charset="-122"/>
                <a:cs typeface="微软雅黑" panose="020B0503020204020204" pitchFamily="34" charset="-122"/>
              </a:rPr>
              <a:t>“首都发展”</a:t>
            </a:r>
            <a:endParaRPr lang="zh-CN" altLang="en-US" sz="2800">
              <a:latin typeface="楷体_GB2312" panose="02010609030101010101" charset="-122"/>
              <a:ea typeface="楷体_GB2312" panose="02010609030101010101" charset="-122"/>
              <a:cs typeface="微软雅黑" panose="020B0503020204020204" pitchFamily="34" charset="-122"/>
            </a:endParaRPr>
          </a:p>
        </p:txBody>
      </p:sp>
      <p:sp>
        <p:nvSpPr>
          <p:cNvPr id="5" name="右箭头 4"/>
          <p:cNvSpPr/>
          <p:nvPr/>
        </p:nvSpPr>
        <p:spPr>
          <a:xfrm>
            <a:off x="4801235" y="1892935"/>
            <a:ext cx="336550" cy="312420"/>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7058660" y="1892935"/>
            <a:ext cx="336550" cy="312420"/>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750695" y="2706370"/>
            <a:ext cx="8813165" cy="2306955"/>
          </a:xfrm>
          <a:prstGeom prst="rect">
            <a:avLst/>
          </a:prstGeom>
          <a:noFill/>
        </p:spPr>
        <p:txBody>
          <a:bodyPr wrap="square" rtlCol="0" anchor="t">
            <a:spAutoFit/>
          </a:bodyPr>
          <a:lstStyle/>
          <a:p>
            <a:pPr indent="720090" algn="just" fontAlgn="auto">
              <a:lnSpc>
                <a:spcPct val="150000"/>
              </a:lnSpc>
            </a:pPr>
            <a:r>
              <a:rPr lang="zh-CN" altLang="en-US" sz="2400" dirty="0">
                <a:latin typeface="楷体_GB2312" panose="02010609030101010101" charset="-122"/>
                <a:ea typeface="楷体_GB2312" panose="02010609030101010101" charset="-122"/>
                <a:cs typeface="微软雅黑" panose="020B0503020204020204" pitchFamily="34" charset="-122"/>
                <a:sym typeface="+mn-ea"/>
              </a:rPr>
              <a:t>“我们所做的全部工作，归结起来就是推动习近平新时代中国特色社会主义思想在京华大地落地生根、开会结果，形成更多生动实践，更好满足人民群众对美好生活需要。”</a:t>
            </a:r>
          </a:p>
          <a:p>
            <a:pPr indent="720090" algn="r" fontAlgn="auto">
              <a:lnSpc>
                <a:spcPct val="150000"/>
              </a:lnSpc>
            </a:pPr>
            <a:r>
              <a:rPr lang="zh-CN" altLang="en-US" sz="2400" dirty="0">
                <a:latin typeface="楷体_GB2312" panose="02010609030101010101" charset="-122"/>
                <a:ea typeface="楷体_GB2312" panose="02010609030101010101" charset="-122"/>
                <a:cs typeface="微软雅黑" panose="020B0503020204020204" pitchFamily="34" charset="-122"/>
                <a:sym typeface="+mn-ea"/>
              </a:rPr>
              <a:t>——蔡奇同志在共产党北京市第十三次代表大会上的报告</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11" grpId="0" bldLvl="0" animBg="1"/>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154931" y="1295590"/>
            <a:ext cx="2365374" cy="964467"/>
            <a:chOff x="2310634" y="2770718"/>
            <a:chExt cx="1875164" cy="884964"/>
          </a:xfrm>
        </p:grpSpPr>
        <p:sp>
          <p:nvSpPr>
            <p:cNvPr id="12" name="任意多边形 10"/>
            <p:cNvSpPr/>
            <p:nvPr>
              <p:custDataLst>
                <p:tags r:id="rId6"/>
              </p:custDataLst>
            </p:nvPr>
          </p:nvSpPr>
          <p:spPr>
            <a:xfrm>
              <a:off x="2310634" y="2770718"/>
              <a:ext cx="1865500" cy="884964"/>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gradFill>
              <a:gsLst>
                <a:gs pos="10000">
                  <a:srgbClr val="C00000"/>
                </a:gs>
                <a:gs pos="70000">
                  <a:srgbClr val="FF00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AF0"/>
                </a:solidFill>
                <a:latin typeface="Arial" panose="02080604020202020204" pitchFamily="34" charset="0"/>
                <a:ea typeface="微软雅黑" panose="020B0503020204020204" pitchFamily="34" charset="-122"/>
                <a:sym typeface="Arial" panose="02080604020202020204" pitchFamily="34" charset="0"/>
              </a:endParaRPr>
            </a:p>
          </p:txBody>
        </p:sp>
        <p:sp>
          <p:nvSpPr>
            <p:cNvPr id="13" name="矩形 12"/>
            <p:cNvSpPr/>
            <p:nvPr/>
          </p:nvSpPr>
          <p:spPr>
            <a:xfrm>
              <a:off x="2321205" y="2865108"/>
              <a:ext cx="1864593" cy="591978"/>
            </a:xfrm>
            <a:prstGeom prst="rect">
              <a:avLst/>
            </a:prstGeom>
          </p:spPr>
          <p:txBody>
            <a:bodyPr wrap="square">
              <a:spAutoFit/>
            </a:bodyPr>
            <a:lstStyle/>
            <a:p>
              <a:pPr algn="ctr">
                <a:defRPr/>
              </a:pPr>
              <a:r>
                <a:rPr lang="zh-CN" altLang="en-US" sz="3600" b="1" kern="0" spc="400" dirty="0" smtClean="0">
                  <a:solidFill>
                    <a:srgbClr val="FFFAF0"/>
                  </a:solidFill>
                  <a:latin typeface="思源宋体 CN SemiBold" panose="02020600000000000000" charset="-122"/>
                  <a:ea typeface="思源宋体 CN SemiBold" panose="02020600000000000000" charset="-122"/>
                  <a:cs typeface="Microsoft New Tai Lue" panose="020B0502040204020203" pitchFamily="34" charset="0"/>
                  <a:sym typeface="Arial" panose="02080604020202020204" pitchFamily="34" charset="0"/>
                </a:rPr>
                <a:t>第三部分</a:t>
              </a:r>
            </a:p>
          </p:txBody>
        </p:sp>
      </p:grpSp>
      <p:sp>
        <p:nvSpPr>
          <p:cNvPr id="20" name="文本框 19"/>
          <p:cNvSpPr txBox="1"/>
          <p:nvPr/>
        </p:nvSpPr>
        <p:spPr>
          <a:xfrm>
            <a:off x="438785" y="3056890"/>
            <a:ext cx="11314430" cy="2122805"/>
          </a:xfrm>
          <a:prstGeom prst="rect">
            <a:avLst/>
          </a:prstGeom>
          <a:noFill/>
        </p:spPr>
        <p:txBody>
          <a:bodyPr wrap="square" rtlCol="0">
            <a:spAutoFit/>
          </a:bodyPr>
          <a:lstStyle/>
          <a:p>
            <a:pPr algn="ctr">
              <a:lnSpc>
                <a:spcPct val="110000"/>
              </a:lnSpc>
            </a:pPr>
            <a:r>
              <a:rPr lang="zh-CN" altLang="en-US" sz="4000" b="1" dirty="0" smtClean="0">
                <a:gradFill>
                  <a:gsLst>
                    <a:gs pos="9000">
                      <a:srgbClr val="FF0000"/>
                    </a:gs>
                    <a:gs pos="100000">
                      <a:srgbClr val="C00000"/>
                    </a:gs>
                  </a:gsLst>
                  <a:lin ang="16200000" scaled="0"/>
                </a:gradFill>
                <a:latin typeface="思源宋体 CN Heavy" panose="02020900000000000000" charset="-122"/>
                <a:ea typeface="思源宋体 CN Heavy" panose="02020900000000000000" charset="-122"/>
                <a:sym typeface="Arial" panose="02080604020202020204" pitchFamily="34" charset="0"/>
              </a:rPr>
              <a:t>勇担使命，接续奋斗，</a:t>
            </a:r>
          </a:p>
          <a:p>
            <a:pPr algn="ctr">
              <a:lnSpc>
                <a:spcPct val="110000"/>
              </a:lnSpc>
            </a:pPr>
            <a:r>
              <a:rPr lang="zh-CN" altLang="en-US" sz="4000" b="1" dirty="0" smtClean="0">
                <a:gradFill>
                  <a:gsLst>
                    <a:gs pos="9000">
                      <a:srgbClr val="FF0000"/>
                    </a:gs>
                    <a:gs pos="100000">
                      <a:srgbClr val="C00000"/>
                    </a:gs>
                  </a:gsLst>
                  <a:lin ang="16200000" scaled="0"/>
                </a:gradFill>
                <a:latin typeface="思源宋体 CN Heavy" panose="02020900000000000000" charset="-122"/>
                <a:ea typeface="思源宋体 CN Heavy" panose="02020900000000000000" charset="-122"/>
                <a:sym typeface="Arial" panose="02080604020202020204" pitchFamily="34" charset="0"/>
              </a:rPr>
              <a:t>以践行“两个确立”的实际行动迎接党的二十大胜利召开</a:t>
            </a:r>
          </a:p>
        </p:txBody>
      </p:sp>
      <p:grpSp>
        <p:nvGrpSpPr>
          <p:cNvPr id="14" name="组合 13"/>
          <p:cNvGrpSpPr/>
          <p:nvPr/>
        </p:nvGrpSpPr>
        <p:grpSpPr>
          <a:xfrm>
            <a:off x="3879215" y="2407920"/>
            <a:ext cx="4846955" cy="419100"/>
            <a:chOff x="6444" y="6850"/>
            <a:chExt cx="6986" cy="604"/>
          </a:xfrm>
        </p:grpSpPr>
        <p:grpSp>
          <p:nvGrpSpPr>
            <p:cNvPr id="15" name="组合 14"/>
            <p:cNvGrpSpPr/>
            <p:nvPr/>
          </p:nvGrpSpPr>
          <p:grpSpPr>
            <a:xfrm>
              <a:off x="8948" y="6850"/>
              <a:ext cx="2028" cy="604"/>
              <a:chOff x="3965502" y="1879809"/>
              <a:chExt cx="1193100" cy="342834"/>
            </a:xfrm>
            <a:solidFill>
              <a:srgbClr val="FF0000"/>
            </a:solidFill>
          </p:grpSpPr>
          <p:sp>
            <p:nvSpPr>
              <p:cNvPr id="16" name="PA-dark-star-shape_15445"/>
              <p:cNvSpPr>
                <a:spLocks noChangeAspect="1"/>
              </p:cNvSpPr>
              <p:nvPr>
                <p:custDataLst>
                  <p:tags r:id="rId1"/>
                </p:custDataLst>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23" name="PA-dark-star-shape_15445"/>
              <p:cNvSpPr>
                <a:spLocks noChangeAspect="1"/>
              </p:cNvSpPr>
              <p:nvPr>
                <p:custDataLst>
                  <p:tags r:id="rId2"/>
                </p:custDataLst>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34" name="PA-dark-star-shape_15445"/>
              <p:cNvSpPr>
                <a:spLocks noChangeAspect="1"/>
              </p:cNvSpPr>
              <p:nvPr>
                <p:custDataLst>
                  <p:tags r:id="rId3"/>
                </p:custDataLst>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35" name="PA-dark-star-shape_15445"/>
              <p:cNvSpPr>
                <a:spLocks noChangeAspect="1"/>
              </p:cNvSpPr>
              <p:nvPr>
                <p:custDataLst>
                  <p:tags r:id="rId4"/>
                </p:custDataLst>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24" name="PA-dark-star-shape_15445"/>
              <p:cNvSpPr>
                <a:spLocks noChangeAspect="1"/>
              </p:cNvSpPr>
              <p:nvPr>
                <p:custDataLst>
                  <p:tags r:id="rId5"/>
                </p:custDataLst>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grpSp>
        <p:cxnSp>
          <p:nvCxnSpPr>
            <p:cNvPr id="25" name="直接连接符 24"/>
            <p:cNvCxnSpPr/>
            <p:nvPr/>
          </p:nvCxnSpPr>
          <p:spPr>
            <a:xfrm>
              <a:off x="6444" y="7202"/>
              <a:ext cx="2295"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565" y="7085"/>
              <a:ext cx="1174"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942" y="7319"/>
              <a:ext cx="1797"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136" y="7207"/>
              <a:ext cx="2295"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136" y="7090"/>
              <a:ext cx="1174"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136" y="7324"/>
              <a:ext cx="1797"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1000" tmFilter="0, 0; .2, .5; .8, .5; 1, 0"/>
                                        <p:tgtEl>
                                          <p:spTgt spid="17"/>
                                        </p:tgtEl>
                                      </p:cBhvr>
                                    </p:animEffect>
                                    <p:animScale>
                                      <p:cBhvr>
                                        <p:cTn id="13" dur="500" autoRev="1" fill="hold"/>
                                        <p:tgtEl>
                                          <p:spTgt spid="17"/>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0"/>
                                        </p:tgtEl>
                                        <p:attrNameLst>
                                          <p:attrName>ppt_y</p:attrName>
                                        </p:attrNameLst>
                                      </p:cBhvr>
                                      <p:tavLst>
                                        <p:tav tm="0">
                                          <p:val>
                                            <p:strVal val="#ppt_y"/>
                                          </p:val>
                                        </p:tav>
                                        <p:tav tm="100000">
                                          <p:val>
                                            <p:strVal val="#ppt_y"/>
                                          </p:val>
                                        </p:tav>
                                      </p:tavLst>
                                    </p:anim>
                                    <p:anim calcmode="lin" valueType="num">
                                      <p:cBhvr>
                                        <p:cTn id="2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1474470" y="943610"/>
            <a:ext cx="5405755" cy="709295"/>
          </a:xfrm>
          <a:prstGeom prst="parallelogram">
            <a:avLst/>
          </a:prstGeom>
          <a:gradFill>
            <a:gsLst>
              <a:gs pos="0">
                <a:srgbClr val="FFC000">
                  <a:alpha val="7000"/>
                </a:srgbClr>
              </a:gs>
              <a:gs pos="69000">
                <a:srgbClr val="FFC000">
                  <a:alpha val="4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590373" y="2404504"/>
            <a:ext cx="0" cy="2879167"/>
          </a:xfrm>
          <a:prstGeom prst="line">
            <a:avLst/>
          </a:prstGeom>
          <a:noFill/>
          <a:ln w="19050" cap="flat" cmpd="sng" algn="ctr">
            <a:solidFill>
              <a:srgbClr val="FF9500"/>
            </a:solidFill>
            <a:prstDash val="solid"/>
            <a:miter lim="800000"/>
          </a:ln>
          <a:effectLst/>
        </p:spPr>
      </p:cxnSp>
      <p:sp>
        <p:nvSpPr>
          <p:cNvPr id="12" name="PA_圆角矩形 12"/>
          <p:cNvSpPr>
            <a:spLocks noChangeAspect="1"/>
          </p:cNvSpPr>
          <p:nvPr>
            <p:custDataLst>
              <p:tags r:id="rId1"/>
            </p:custDataLst>
          </p:nvPr>
        </p:nvSpPr>
        <p:spPr>
          <a:xfrm>
            <a:off x="1376733" y="2845141"/>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宋体 CN SemiBold" panose="02020600000000000000" charset="-122"/>
              <a:ea typeface="思源宋体 CN SemiBold" panose="02020600000000000000" charset="-122"/>
              <a:cs typeface="+mn-ea"/>
              <a:sym typeface="思源黑体" panose="020B0500000000000000" pitchFamily="34" charset="-122"/>
            </a:endParaRPr>
          </a:p>
        </p:txBody>
      </p:sp>
      <p:sp>
        <p:nvSpPr>
          <p:cNvPr id="13" name="矩形 12"/>
          <p:cNvSpPr/>
          <p:nvPr/>
        </p:nvSpPr>
        <p:spPr>
          <a:xfrm>
            <a:off x="1973580" y="2088515"/>
            <a:ext cx="9053830" cy="534035"/>
          </a:xfrm>
          <a:prstGeom prst="rect">
            <a:avLst/>
          </a:prstGeom>
          <a:noFill/>
        </p:spPr>
        <p:txBody>
          <a:bodyPr wrap="square">
            <a:spAutoFit/>
          </a:bodyPr>
          <a:lstStyle/>
          <a:p>
            <a:pPr algn="just">
              <a:lnSpc>
                <a:spcPct val="120000"/>
              </a:lnSpc>
              <a:defRPr/>
            </a:pP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一要旗帜鲜明讲政治，努力作信仰坚定、对党忠诚的表率。</a:t>
            </a:r>
          </a:p>
        </p:txBody>
      </p:sp>
      <p:sp>
        <p:nvSpPr>
          <p:cNvPr id="17" name="PA_圆角矩形 12"/>
          <p:cNvSpPr>
            <a:spLocks noChangeAspect="1"/>
          </p:cNvSpPr>
          <p:nvPr>
            <p:custDataLst>
              <p:tags r:id="rId2"/>
            </p:custDataLst>
          </p:nvPr>
        </p:nvSpPr>
        <p:spPr>
          <a:xfrm>
            <a:off x="1376733" y="3629983"/>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宋体 CN SemiBold" panose="02020600000000000000" charset="-122"/>
              <a:ea typeface="思源宋体 CN SemiBold" panose="02020600000000000000" charset="-122"/>
              <a:cs typeface="+mn-ea"/>
              <a:sym typeface="思源黑体" panose="020B0500000000000000" pitchFamily="34" charset="-122"/>
            </a:endParaRPr>
          </a:p>
        </p:txBody>
      </p:sp>
      <p:sp>
        <p:nvSpPr>
          <p:cNvPr id="18" name="矩形 17"/>
          <p:cNvSpPr/>
          <p:nvPr/>
        </p:nvSpPr>
        <p:spPr>
          <a:xfrm>
            <a:off x="1973580" y="2825750"/>
            <a:ext cx="9868535" cy="534035"/>
          </a:xfrm>
          <a:prstGeom prst="rect">
            <a:avLst/>
          </a:prstGeom>
          <a:noFill/>
        </p:spPr>
        <p:txBody>
          <a:bodyPr wrap="square">
            <a:spAutoFit/>
          </a:bodyPr>
          <a:lstStyle/>
          <a:p>
            <a:pPr algn="just">
              <a:lnSpc>
                <a:spcPct val="120000"/>
              </a:lnSpc>
              <a:buClrTx/>
              <a:buSzTx/>
              <a:buFontTx/>
              <a:defRPr/>
            </a:pP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二要大力推动新时代首都发展，努力作勇挑重担、干事创业的表率。</a:t>
            </a:r>
          </a:p>
        </p:txBody>
      </p:sp>
      <p:sp>
        <p:nvSpPr>
          <p:cNvPr id="14" name="PA_圆角矩形 12"/>
          <p:cNvSpPr>
            <a:spLocks noChangeAspect="1"/>
          </p:cNvSpPr>
          <p:nvPr>
            <p:custDataLst>
              <p:tags r:id="rId3"/>
            </p:custDataLst>
          </p:nvPr>
        </p:nvSpPr>
        <p:spPr>
          <a:xfrm>
            <a:off x="1376733" y="4398863"/>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宋体 CN SemiBold" panose="02020600000000000000" charset="-122"/>
              <a:ea typeface="思源宋体 CN SemiBold" panose="02020600000000000000" charset="-122"/>
              <a:cs typeface="+mn-ea"/>
              <a:sym typeface="思源黑体" panose="020B0500000000000000" pitchFamily="34" charset="-122"/>
            </a:endParaRPr>
          </a:p>
        </p:txBody>
      </p:sp>
      <p:sp>
        <p:nvSpPr>
          <p:cNvPr id="15" name="矩形 14"/>
          <p:cNvSpPr/>
          <p:nvPr/>
        </p:nvSpPr>
        <p:spPr>
          <a:xfrm>
            <a:off x="1973580" y="3577590"/>
            <a:ext cx="9994900" cy="534035"/>
          </a:xfrm>
          <a:prstGeom prst="rect">
            <a:avLst/>
          </a:prstGeom>
          <a:noFill/>
        </p:spPr>
        <p:txBody>
          <a:bodyPr wrap="square">
            <a:spAutoFit/>
          </a:bodyPr>
          <a:lstStyle/>
          <a:p>
            <a:pPr algn="just">
              <a:lnSpc>
                <a:spcPct val="120000"/>
              </a:lnSpc>
              <a:buClrTx/>
              <a:buSzTx/>
              <a:buFontTx/>
              <a:defRPr/>
            </a:pP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三要时刻把群众的安危冷暖放在心上，努力作践行宗旨、服务人民的表率。</a:t>
            </a:r>
          </a:p>
        </p:txBody>
      </p:sp>
      <p:sp>
        <p:nvSpPr>
          <p:cNvPr id="16" name="PA_圆角矩形 12"/>
          <p:cNvSpPr>
            <a:spLocks noChangeAspect="1"/>
          </p:cNvSpPr>
          <p:nvPr>
            <p:custDataLst>
              <p:tags r:id="rId4"/>
            </p:custDataLst>
          </p:nvPr>
        </p:nvSpPr>
        <p:spPr>
          <a:xfrm>
            <a:off x="1376733" y="5156400"/>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宋体 CN SemiBold" panose="02020600000000000000" charset="-122"/>
              <a:ea typeface="思源宋体 CN SemiBold" panose="02020600000000000000" charset="-122"/>
              <a:cs typeface="+mn-ea"/>
              <a:sym typeface="思源黑体" panose="020B0500000000000000" pitchFamily="34" charset="-122"/>
            </a:endParaRPr>
          </a:p>
        </p:txBody>
      </p:sp>
      <p:sp>
        <p:nvSpPr>
          <p:cNvPr id="19" name="矩形 18"/>
          <p:cNvSpPr/>
          <p:nvPr/>
        </p:nvSpPr>
        <p:spPr>
          <a:xfrm>
            <a:off x="1991360" y="4331970"/>
            <a:ext cx="9053830" cy="534035"/>
          </a:xfrm>
          <a:prstGeom prst="rect">
            <a:avLst/>
          </a:prstGeom>
          <a:noFill/>
        </p:spPr>
        <p:txBody>
          <a:bodyPr wrap="square">
            <a:spAutoFit/>
          </a:bodyPr>
          <a:lstStyle/>
          <a:p>
            <a:pPr algn="just">
              <a:lnSpc>
                <a:spcPct val="120000"/>
              </a:lnSpc>
              <a:buClrTx/>
              <a:buSzTx/>
              <a:buFontTx/>
              <a:defRPr/>
            </a:pP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四要步调一致向前进，努力作精诚团结、并肩奋斗的表率。</a:t>
            </a:r>
          </a:p>
        </p:txBody>
      </p:sp>
      <p:sp>
        <p:nvSpPr>
          <p:cNvPr id="2" name="PA-102277"/>
          <p:cNvSpPr/>
          <p:nvPr>
            <p:custDataLst>
              <p:tags r:id="rId5"/>
            </p:custDataLst>
          </p:nvPr>
        </p:nvSpPr>
        <p:spPr>
          <a:xfrm>
            <a:off x="1390217" y="1121704"/>
            <a:ext cx="401543" cy="401543"/>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15" b="0" i="0" u="none" strike="noStrike" kern="1200" cap="none" spc="0" normalizeH="0" baseline="0" noProof="0">
              <a:ln>
                <a:noFill/>
              </a:ln>
              <a:solidFill>
                <a:srgbClr val="FFFFFF"/>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矩形 27"/>
          <p:cNvSpPr/>
          <p:nvPr/>
        </p:nvSpPr>
        <p:spPr>
          <a:xfrm>
            <a:off x="2634864" y="1014686"/>
            <a:ext cx="3084195" cy="6299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3500" b="1" i="1" spc="1000" baseline="0" noProof="0" dirty="0">
                <a:ln>
                  <a:noFill/>
                </a:ln>
                <a:gradFill>
                  <a:gsLst>
                    <a:gs pos="25000">
                      <a:srgbClr val="FF0000"/>
                    </a:gs>
                    <a:gs pos="99000">
                      <a:srgbClr val="CF1C0C"/>
                    </a:gs>
                  </a:gsLst>
                  <a:lin ang="5400000" scaled="1"/>
                </a:gradFill>
                <a:effectLst>
                  <a:outerShdw blurRad="50800" dist="38100" dir="2700000" algn="tl" rotWithShape="0">
                    <a:prstClr val="black">
                      <a:alpha val="6000"/>
                    </a:prstClr>
                  </a:outerShdw>
                </a:effectLst>
                <a:uLnTx/>
                <a:uFillTx/>
                <a:latin typeface="思源宋体 CN Heavy" charset="0"/>
                <a:ea typeface="思源宋体 CN Heavy" panose="02020900000000000000" charset="-122"/>
                <a:cs typeface="+mn-ea"/>
                <a:sym typeface="+mn-lt"/>
              </a:rPr>
              <a:t>“五个表率”</a:t>
            </a:r>
          </a:p>
        </p:txBody>
      </p:sp>
      <p:sp>
        <p:nvSpPr>
          <p:cNvPr id="4" name="PA_圆角矩形 12"/>
          <p:cNvSpPr>
            <a:spLocks noChangeAspect="1"/>
          </p:cNvSpPr>
          <p:nvPr>
            <p:custDataLst>
              <p:tags r:id="rId6"/>
            </p:custDataLst>
          </p:nvPr>
        </p:nvSpPr>
        <p:spPr>
          <a:xfrm>
            <a:off x="1374193" y="2107271"/>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宋体 CN SemiBold" panose="02020600000000000000" charset="-122"/>
              <a:ea typeface="思源宋体 CN SemiBold" panose="02020600000000000000" charset="-122"/>
              <a:cs typeface="+mn-ea"/>
              <a:sym typeface="思源黑体" panose="020B0500000000000000" pitchFamily="34" charset="-122"/>
            </a:endParaRPr>
          </a:p>
        </p:txBody>
      </p:sp>
      <p:sp>
        <p:nvSpPr>
          <p:cNvPr id="5" name="矩形 4"/>
          <p:cNvSpPr/>
          <p:nvPr/>
        </p:nvSpPr>
        <p:spPr>
          <a:xfrm>
            <a:off x="2011680" y="5092700"/>
            <a:ext cx="9956165" cy="534035"/>
          </a:xfrm>
          <a:prstGeom prst="rect">
            <a:avLst/>
          </a:prstGeom>
          <a:noFill/>
        </p:spPr>
        <p:txBody>
          <a:bodyPr wrap="square">
            <a:spAutoFit/>
          </a:bodyPr>
          <a:lstStyle/>
          <a:p>
            <a:pPr algn="just">
              <a:lnSpc>
                <a:spcPct val="120000"/>
              </a:lnSpc>
              <a:buClrTx/>
              <a:buSzTx/>
              <a:buFontTx/>
              <a:defRPr/>
            </a:pP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五要始终保持共产党人政治本色，努力作廉洁自律、一心为公的表率。</a:t>
            </a:r>
          </a:p>
        </p:txBody>
      </p:sp>
    </p:spTree>
  </p:cSld>
  <p:clrMapOvr>
    <a:masterClrMapping/>
  </p:clrMapOvr>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par>
                                <p:cTn id="24" presetID="29"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ppt_x</p:attrName>
                                        </p:attrNameLst>
                                      </p:cBhvr>
                                      <p:tavLst>
                                        <p:tav tm="0">
                                          <p:val>
                                            <p:strVal val="#ppt_x-.2"/>
                                          </p:val>
                                        </p:tav>
                                        <p:tav tm="100000">
                                          <p:val>
                                            <p:strVal val="#ppt_x"/>
                                          </p:val>
                                        </p:tav>
                                      </p:tavLst>
                                    </p:anim>
                                    <p:anim calcmode="lin" valueType="num">
                                      <p:cBhvr>
                                        <p:cTn id="27"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ppt_x</p:attrName>
                                        </p:attrNameLst>
                                      </p:cBhvr>
                                      <p:tavLst>
                                        <p:tav tm="0">
                                          <p:val>
                                            <p:strVal val="#ppt_x-.2"/>
                                          </p:val>
                                        </p:tav>
                                        <p:tav tm="100000">
                                          <p:val>
                                            <p:strVal val="#ppt_x"/>
                                          </p:val>
                                        </p:tav>
                                      </p:tavLst>
                                    </p:anim>
                                    <p:anim calcmode="lin" valueType="num">
                                      <p:cBhvr>
                                        <p:cTn id="34"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2"/>
                                        </p:tgtEl>
                                      </p:cBhvr>
                                    </p:animEffect>
                                  </p:childTnLst>
                                </p:cTn>
                              </p:par>
                              <p:par>
                                <p:cTn id="36" presetID="2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1000" fill="hold"/>
                                        <p:tgtEl>
                                          <p:spTgt spid="18"/>
                                        </p:tgtEl>
                                        <p:attrNameLst>
                                          <p:attrName>ppt_x</p:attrName>
                                        </p:attrNameLst>
                                      </p:cBhvr>
                                      <p:tavLst>
                                        <p:tav tm="0">
                                          <p:val>
                                            <p:strVal val="#ppt_x-.2"/>
                                          </p:val>
                                        </p:tav>
                                        <p:tav tm="100000">
                                          <p:val>
                                            <p:strVal val="#ppt_x"/>
                                          </p:val>
                                        </p:tav>
                                      </p:tavLst>
                                    </p:anim>
                                    <p:anim calcmode="lin" valueType="num">
                                      <p:cBhvr>
                                        <p:cTn id="39"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40" dur="10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1000" fill="hold"/>
                                        <p:tgtEl>
                                          <p:spTgt spid="15"/>
                                        </p:tgtEl>
                                        <p:attrNameLst>
                                          <p:attrName>ppt_x</p:attrName>
                                        </p:attrNameLst>
                                      </p:cBhvr>
                                      <p:tavLst>
                                        <p:tav tm="0">
                                          <p:val>
                                            <p:strVal val="#ppt_x-.2"/>
                                          </p:val>
                                        </p:tav>
                                        <p:tav tm="100000">
                                          <p:val>
                                            <p:strVal val="#ppt_x"/>
                                          </p:val>
                                        </p:tav>
                                      </p:tavLst>
                                    </p:anim>
                                    <p:anim calcmode="lin" valueType="num">
                                      <p:cBhvr>
                                        <p:cTn id="46"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5"/>
                                        </p:tgtEl>
                                      </p:cBhvr>
                                    </p:animEffect>
                                  </p:childTnLst>
                                </p:cTn>
                              </p:par>
                              <p:par>
                                <p:cTn id="48" presetID="29"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1000" fill="hold"/>
                                        <p:tgtEl>
                                          <p:spTgt spid="17"/>
                                        </p:tgtEl>
                                        <p:attrNameLst>
                                          <p:attrName>ppt_x</p:attrName>
                                        </p:attrNameLst>
                                      </p:cBhvr>
                                      <p:tavLst>
                                        <p:tav tm="0">
                                          <p:val>
                                            <p:strVal val="#ppt_x-.2"/>
                                          </p:val>
                                        </p:tav>
                                        <p:tav tm="100000">
                                          <p:val>
                                            <p:strVal val="#ppt_x"/>
                                          </p:val>
                                        </p:tav>
                                      </p:tavLst>
                                    </p:anim>
                                    <p:anim calcmode="lin" valueType="num">
                                      <p:cBhvr>
                                        <p:cTn id="51"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52" dur="10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9"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1000" fill="hold"/>
                                        <p:tgtEl>
                                          <p:spTgt spid="14"/>
                                        </p:tgtEl>
                                        <p:attrNameLst>
                                          <p:attrName>ppt_x</p:attrName>
                                        </p:attrNameLst>
                                      </p:cBhvr>
                                      <p:tavLst>
                                        <p:tav tm="0">
                                          <p:val>
                                            <p:strVal val="#ppt_x-.2"/>
                                          </p:val>
                                        </p:tav>
                                        <p:tav tm="100000">
                                          <p:val>
                                            <p:strVal val="#ppt_x"/>
                                          </p:val>
                                        </p:tav>
                                      </p:tavLst>
                                    </p:anim>
                                    <p:anim calcmode="lin" valueType="num">
                                      <p:cBhvr>
                                        <p:cTn id="5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9" dur="1000"/>
                                        <p:tgtEl>
                                          <p:spTgt spid="14"/>
                                        </p:tgtEl>
                                      </p:cBhvr>
                                    </p:animEffect>
                                  </p:childTnLst>
                                </p:cTn>
                              </p:par>
                              <p:par>
                                <p:cTn id="60" presetID="29"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1000" fill="hold"/>
                                        <p:tgtEl>
                                          <p:spTgt spid="19"/>
                                        </p:tgtEl>
                                        <p:attrNameLst>
                                          <p:attrName>ppt_x</p:attrName>
                                        </p:attrNameLst>
                                      </p:cBhvr>
                                      <p:tavLst>
                                        <p:tav tm="0">
                                          <p:val>
                                            <p:strVal val="#ppt_x-.2"/>
                                          </p:val>
                                        </p:tav>
                                        <p:tav tm="100000">
                                          <p:val>
                                            <p:strVal val="#ppt_x"/>
                                          </p:val>
                                        </p:tav>
                                      </p:tavLst>
                                    </p:anim>
                                    <p:anim calcmode="lin" valueType="num">
                                      <p:cBhvr>
                                        <p:cTn id="63"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64" dur="1000"/>
                                        <p:tgtEl>
                                          <p:spTgt spid="19"/>
                                        </p:tgtEl>
                                      </p:cBhvr>
                                    </p:animEffect>
                                  </p:childTnLst>
                                </p:cTn>
                              </p:par>
                            </p:childTnLst>
                          </p:cTn>
                        </p:par>
                      </p:childTnLst>
                    </p:cTn>
                  </p:par>
                  <p:par>
                    <p:cTn id="65" fill="hold">
                      <p:stCondLst>
                        <p:cond delay="indefinite"/>
                      </p:stCondLst>
                      <p:childTnLst>
                        <p:par>
                          <p:cTn id="66" fill="hold">
                            <p:stCondLst>
                              <p:cond delay="0"/>
                            </p:stCondLst>
                            <p:childTnLst>
                              <p:par>
                                <p:cTn id="67" presetID="29" presetClass="entr" presetSubtype="0" fill="hold" grpId="0" nodeType="click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p:cTn id="69" dur="1000" fill="hold"/>
                                        <p:tgtEl>
                                          <p:spTgt spid="5"/>
                                        </p:tgtEl>
                                        <p:attrNameLst>
                                          <p:attrName>ppt_x</p:attrName>
                                        </p:attrNameLst>
                                      </p:cBhvr>
                                      <p:tavLst>
                                        <p:tav tm="0">
                                          <p:val>
                                            <p:strVal val="#ppt_x-.2"/>
                                          </p:val>
                                        </p:tav>
                                        <p:tav tm="100000">
                                          <p:val>
                                            <p:strVal val="#ppt_x"/>
                                          </p:val>
                                        </p:tav>
                                      </p:tavLst>
                                    </p:anim>
                                    <p:anim calcmode="lin" valueType="num">
                                      <p:cBhvr>
                                        <p:cTn id="7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71" dur="1000"/>
                                        <p:tgtEl>
                                          <p:spTgt spid="5"/>
                                        </p:tgtEl>
                                      </p:cBhvr>
                                    </p:animEffect>
                                  </p:childTnLst>
                                </p:cTn>
                              </p:par>
                              <p:par>
                                <p:cTn id="72" presetID="29" presetClass="entr" presetSubtype="0"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1000" fill="hold"/>
                                        <p:tgtEl>
                                          <p:spTgt spid="16"/>
                                        </p:tgtEl>
                                        <p:attrNameLst>
                                          <p:attrName>ppt_x</p:attrName>
                                        </p:attrNameLst>
                                      </p:cBhvr>
                                      <p:tavLst>
                                        <p:tav tm="0">
                                          <p:val>
                                            <p:strVal val="#ppt_x-.2"/>
                                          </p:val>
                                        </p:tav>
                                        <p:tav tm="100000">
                                          <p:val>
                                            <p:strVal val="#ppt_x"/>
                                          </p:val>
                                        </p:tav>
                                      </p:tavLst>
                                    </p:anim>
                                    <p:anim calcmode="lin" valueType="num">
                                      <p:cBhvr>
                                        <p:cTn id="75"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7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2" grpId="0" animBg="1"/>
      <p:bldP spid="13" grpId="0"/>
      <p:bldP spid="17" grpId="0" animBg="1"/>
      <p:bldP spid="18" grpId="0"/>
      <p:bldP spid="14" grpId="0" animBg="1"/>
      <p:bldP spid="15" grpId="0"/>
      <p:bldP spid="16" grpId="0" animBg="1"/>
      <p:bldP spid="19" grpId="0"/>
      <p:bldP spid="2" grpId="0" bldLvl="0" animBg="1"/>
      <p:bldP spid="28" grpId="0"/>
      <p:bldP spid="4" grpId="0" animBg="1"/>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1474470" y="961390"/>
            <a:ext cx="5405755" cy="709295"/>
          </a:xfrm>
          <a:prstGeom prst="parallelogram">
            <a:avLst/>
          </a:prstGeom>
          <a:gradFill>
            <a:gsLst>
              <a:gs pos="0">
                <a:srgbClr val="FFC000">
                  <a:alpha val="7000"/>
                </a:srgbClr>
              </a:gs>
              <a:gs pos="69000">
                <a:srgbClr val="FFC000">
                  <a:alpha val="4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73580" y="1999615"/>
            <a:ext cx="9053830" cy="534035"/>
          </a:xfrm>
          <a:prstGeom prst="rect">
            <a:avLst/>
          </a:prstGeom>
          <a:noFill/>
        </p:spPr>
        <p:txBody>
          <a:bodyPr wrap="square">
            <a:spAutoFit/>
          </a:bodyPr>
          <a:lstStyle/>
          <a:p>
            <a:pPr algn="just">
              <a:lnSpc>
                <a:spcPct val="120000"/>
              </a:lnSpc>
              <a:defRPr/>
            </a:pP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履行全面从严治党责任意识</a:t>
            </a:r>
            <a:r>
              <a:rPr lang="zh-CN" altLang="en-US" sz="2400" dirty="0">
                <a:solidFill>
                  <a:srgbClr val="591300"/>
                </a:solidFill>
                <a:effectLst>
                  <a:glow rad="228600">
                    <a:schemeClr val="accent5">
                      <a:satMod val="175000"/>
                      <a:alpha val="40000"/>
                    </a:schemeClr>
                  </a:glow>
                </a:effectLst>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进一步</a:t>
            </a: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增强。</a:t>
            </a:r>
          </a:p>
        </p:txBody>
      </p:sp>
      <p:sp>
        <p:nvSpPr>
          <p:cNvPr id="18" name="矩形 17"/>
          <p:cNvSpPr/>
          <p:nvPr/>
        </p:nvSpPr>
        <p:spPr>
          <a:xfrm>
            <a:off x="1973580" y="2736850"/>
            <a:ext cx="9868535" cy="534035"/>
          </a:xfrm>
          <a:prstGeom prst="rect">
            <a:avLst/>
          </a:prstGeom>
          <a:noFill/>
        </p:spPr>
        <p:txBody>
          <a:bodyPr wrap="square">
            <a:spAutoFit/>
          </a:bodyPr>
          <a:lstStyle/>
          <a:p>
            <a:pPr algn="just">
              <a:lnSpc>
                <a:spcPct val="120000"/>
              </a:lnSpc>
              <a:defRPr/>
            </a:pP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过程性监督</a:t>
            </a:r>
            <a:r>
              <a:rPr lang="zh-CN" altLang="en-US" sz="2400" dirty="0">
                <a:solidFill>
                  <a:srgbClr val="591300"/>
                </a:solidFill>
                <a:effectLst>
                  <a:glow rad="228600">
                    <a:schemeClr val="accent5">
                      <a:satMod val="175000"/>
                      <a:alpha val="40000"/>
                    </a:schemeClr>
                  </a:glow>
                </a:effectLst>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进一步</a:t>
            </a: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强化。</a:t>
            </a:r>
          </a:p>
        </p:txBody>
      </p:sp>
      <p:sp>
        <p:nvSpPr>
          <p:cNvPr id="15" name="矩形 14"/>
          <p:cNvSpPr/>
          <p:nvPr/>
        </p:nvSpPr>
        <p:spPr>
          <a:xfrm>
            <a:off x="1973580" y="3488690"/>
            <a:ext cx="9994900" cy="534035"/>
          </a:xfrm>
          <a:prstGeom prst="rect">
            <a:avLst/>
          </a:prstGeom>
          <a:noFill/>
        </p:spPr>
        <p:txBody>
          <a:bodyPr wrap="square">
            <a:spAutoFit/>
          </a:bodyPr>
          <a:lstStyle/>
          <a:p>
            <a:pPr algn="just">
              <a:lnSpc>
                <a:spcPct val="120000"/>
              </a:lnSpc>
              <a:defRPr/>
            </a:pPr>
            <a:r>
              <a:rPr lang="zh-CN" altLang="en-US" sz="2400" dirty="0">
                <a:solidFill>
                  <a:srgbClr val="591300"/>
                </a:solidFill>
                <a:latin typeface="楷体_GB2312" panose="02010609030101010101" charset="-122"/>
                <a:ea typeface="楷体_GB2312" panose="02010609030101010101" charset="-122"/>
                <a:cs typeface="+mn-ea"/>
                <a:sym typeface="思源黑体" panose="020B0500000000000000" pitchFamily="34" charset="-122"/>
              </a:rPr>
              <a:t>政治生态</a:t>
            </a:r>
            <a:r>
              <a:rPr lang="zh-CN" altLang="en-US" sz="2400" dirty="0">
                <a:solidFill>
                  <a:srgbClr val="591300"/>
                </a:solidFill>
                <a:effectLst>
                  <a:glow rad="228600">
                    <a:schemeClr val="accent5">
                      <a:satMod val="175000"/>
                      <a:alpha val="40000"/>
                    </a:schemeClr>
                  </a:glow>
                </a:effectLst>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进一步</a:t>
            </a:r>
            <a:r>
              <a:rPr lang="zh-CN" altLang="en-US" sz="2400" dirty="0">
                <a:solidFill>
                  <a:srgbClr val="591300"/>
                </a:solidFill>
                <a:latin typeface="楷体_GB2312" panose="02010609030101010101" charset="-122"/>
                <a:ea typeface="楷体_GB2312" panose="02010609030101010101" charset="-122"/>
                <a:cs typeface="+mn-ea"/>
                <a:sym typeface="思源黑体" panose="020B0500000000000000" pitchFamily="34" charset="-122"/>
              </a:rPr>
              <a:t>优化。</a:t>
            </a:r>
          </a:p>
        </p:txBody>
      </p:sp>
      <p:sp>
        <p:nvSpPr>
          <p:cNvPr id="19" name="矩形 18"/>
          <p:cNvSpPr/>
          <p:nvPr/>
        </p:nvSpPr>
        <p:spPr>
          <a:xfrm>
            <a:off x="1991360" y="4243070"/>
            <a:ext cx="9053830" cy="534035"/>
          </a:xfrm>
          <a:prstGeom prst="rect">
            <a:avLst/>
          </a:prstGeom>
          <a:noFill/>
        </p:spPr>
        <p:txBody>
          <a:bodyPr wrap="square">
            <a:spAutoFit/>
          </a:bodyPr>
          <a:lstStyle/>
          <a:p>
            <a:pPr algn="just">
              <a:lnSpc>
                <a:spcPct val="120000"/>
              </a:lnSpc>
              <a:defRPr/>
            </a:pP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队伍建设</a:t>
            </a:r>
            <a:r>
              <a:rPr lang="zh-CN" altLang="en-US" sz="2400" dirty="0">
                <a:solidFill>
                  <a:srgbClr val="591300"/>
                </a:solidFill>
                <a:effectLst>
                  <a:glow rad="228600">
                    <a:schemeClr val="accent5">
                      <a:satMod val="175000"/>
                      <a:alpha val="40000"/>
                    </a:schemeClr>
                  </a:glow>
                </a:effectLst>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进一步</a:t>
            </a: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夯实。</a:t>
            </a:r>
          </a:p>
        </p:txBody>
      </p:sp>
      <p:sp>
        <p:nvSpPr>
          <p:cNvPr id="2" name="PA-102277"/>
          <p:cNvSpPr/>
          <p:nvPr>
            <p:custDataLst>
              <p:tags r:id="rId1"/>
            </p:custDataLst>
          </p:nvPr>
        </p:nvSpPr>
        <p:spPr>
          <a:xfrm>
            <a:off x="1390217" y="1139484"/>
            <a:ext cx="401543" cy="401543"/>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15" b="0" i="0" u="none" strike="noStrike" kern="1200" cap="none" spc="0" normalizeH="0" baseline="0" noProof="0">
              <a:ln>
                <a:noFill/>
              </a:ln>
              <a:solidFill>
                <a:srgbClr val="FFFFFF"/>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矩形 27"/>
          <p:cNvSpPr/>
          <p:nvPr/>
        </p:nvSpPr>
        <p:spPr>
          <a:xfrm>
            <a:off x="2085272" y="1014686"/>
            <a:ext cx="4183380" cy="6299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3500" b="1" i="1" spc="1000" baseline="0" noProof="0" dirty="0">
                <a:ln>
                  <a:noFill/>
                </a:ln>
                <a:gradFill>
                  <a:gsLst>
                    <a:gs pos="25000">
                      <a:srgbClr val="FF0000"/>
                    </a:gs>
                    <a:gs pos="99000">
                      <a:srgbClr val="CF1C0C"/>
                    </a:gs>
                  </a:gsLst>
                  <a:lin ang="5400000" scaled="1"/>
                </a:gradFill>
                <a:effectLst>
                  <a:outerShdw blurRad="50800" dist="38100" dir="2700000" algn="tl" rotWithShape="0">
                    <a:prstClr val="black">
                      <a:alpha val="6000"/>
                    </a:prstClr>
                  </a:outerShdw>
                </a:effectLst>
                <a:uLnTx/>
                <a:uFillTx/>
                <a:latin typeface="思源宋体 CN Heavy" charset="0"/>
                <a:ea typeface="思源宋体 CN Heavy" panose="02020900000000000000" charset="-122"/>
                <a:cs typeface="+mn-ea"/>
                <a:sym typeface="+mn-lt"/>
              </a:rPr>
              <a:t>总体来看，我们</a:t>
            </a:r>
          </a:p>
        </p:txBody>
      </p:sp>
      <p:sp>
        <p:nvSpPr>
          <p:cNvPr id="33" name="矩形 32"/>
          <p:cNvSpPr/>
          <p:nvPr/>
        </p:nvSpPr>
        <p:spPr>
          <a:xfrm>
            <a:off x="8554720" y="1786255"/>
            <a:ext cx="665480" cy="67564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800" b="0" i="0" u="none" strike="noStrike" kern="1200" cap="none" spc="0" normalizeH="0" baseline="0" noProof="0" dirty="0">
                <a:ln>
                  <a:noFill/>
                </a:ln>
                <a:solidFill>
                  <a:prstClr val="white"/>
                </a:solidFill>
                <a:effectLst/>
                <a:uLnTx/>
                <a:uFillTx/>
                <a:latin typeface="思源宋体 CN Heavy" panose="02020900000000000000" charset="-122"/>
                <a:ea typeface="思源宋体 CN Heavy" panose="02020900000000000000" charset="-122"/>
                <a:cs typeface="+mn-ea"/>
                <a:sym typeface="+mn-lt"/>
              </a:rPr>
              <a:t>家</a:t>
            </a:r>
          </a:p>
        </p:txBody>
      </p:sp>
      <p:sp>
        <p:nvSpPr>
          <p:cNvPr id="5" name="矩形 4"/>
          <p:cNvSpPr/>
          <p:nvPr/>
        </p:nvSpPr>
        <p:spPr>
          <a:xfrm>
            <a:off x="1993900" y="4986020"/>
            <a:ext cx="9956165" cy="534035"/>
          </a:xfrm>
          <a:prstGeom prst="rect">
            <a:avLst/>
          </a:prstGeom>
          <a:noFill/>
        </p:spPr>
        <p:txBody>
          <a:bodyPr wrap="square">
            <a:spAutoFit/>
          </a:bodyPr>
          <a:lstStyle/>
          <a:p>
            <a:pPr algn="just">
              <a:lnSpc>
                <a:spcPct val="120000"/>
              </a:lnSpc>
              <a:defRPr/>
            </a:pP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服务大局职责意识</a:t>
            </a:r>
            <a:r>
              <a:rPr lang="zh-CN" altLang="en-US" sz="2400" dirty="0">
                <a:solidFill>
                  <a:srgbClr val="591300"/>
                </a:solidFill>
                <a:effectLst>
                  <a:glow rad="228600">
                    <a:schemeClr val="accent5">
                      <a:satMod val="175000"/>
                      <a:alpha val="40000"/>
                    </a:schemeClr>
                  </a:glow>
                </a:effectLst>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进一步</a:t>
            </a: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增强。</a:t>
            </a:r>
          </a:p>
        </p:txBody>
      </p:sp>
      <p:sp>
        <p:nvSpPr>
          <p:cNvPr id="6" name="矩形 5"/>
          <p:cNvSpPr/>
          <p:nvPr/>
        </p:nvSpPr>
        <p:spPr>
          <a:xfrm>
            <a:off x="2014220" y="5716270"/>
            <a:ext cx="9956165" cy="534035"/>
          </a:xfrm>
          <a:prstGeom prst="rect">
            <a:avLst/>
          </a:prstGeom>
          <a:noFill/>
        </p:spPr>
        <p:txBody>
          <a:bodyPr wrap="square">
            <a:spAutoFit/>
          </a:bodyPr>
          <a:lstStyle/>
          <a:p>
            <a:pPr algn="just">
              <a:lnSpc>
                <a:spcPct val="120000"/>
              </a:lnSpc>
              <a:defRPr/>
            </a:pP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党风廉政建设</a:t>
            </a:r>
            <a:r>
              <a:rPr lang="zh-CN" altLang="en-US" sz="2400" dirty="0">
                <a:solidFill>
                  <a:srgbClr val="591300"/>
                </a:solidFill>
                <a:effectLst>
                  <a:glow rad="228600">
                    <a:schemeClr val="accent5">
                      <a:satMod val="175000"/>
                      <a:alpha val="40000"/>
                    </a:schemeClr>
                  </a:glow>
                </a:effectLst>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进一步</a:t>
            </a:r>
            <a:r>
              <a:rPr lang="zh-CN" altLang="en-US" sz="2400" dirty="0">
                <a:solidFill>
                  <a:srgbClr val="591300"/>
                </a:solidFill>
                <a:latin typeface="楷体_GB2312" panose="02010609030101010101" charset="-122"/>
                <a:ea typeface="楷体_GB2312" panose="02010609030101010101" charset="-122"/>
                <a:cs typeface="思源宋体 CN Medium" panose="02020500000000000000" charset="-122"/>
                <a:sym typeface="思源黑体" panose="020B0500000000000000" pitchFamily="34" charset="-122"/>
              </a:rPr>
              <a:t>加强。</a:t>
            </a:r>
          </a:p>
        </p:txBody>
      </p:sp>
      <p:sp>
        <p:nvSpPr>
          <p:cNvPr id="9" name="五角星 8"/>
          <p:cNvSpPr/>
          <p:nvPr/>
        </p:nvSpPr>
        <p:spPr>
          <a:xfrm>
            <a:off x="1474470" y="2040890"/>
            <a:ext cx="416560" cy="452120"/>
          </a:xfrm>
          <a:prstGeom prst="star5">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0" name="五角星 9"/>
          <p:cNvSpPr/>
          <p:nvPr/>
        </p:nvSpPr>
        <p:spPr>
          <a:xfrm>
            <a:off x="1474470" y="2756535"/>
            <a:ext cx="416560" cy="452120"/>
          </a:xfrm>
          <a:prstGeom prst="star5">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20" name="五角星 19"/>
          <p:cNvSpPr/>
          <p:nvPr/>
        </p:nvSpPr>
        <p:spPr>
          <a:xfrm>
            <a:off x="1474470" y="3507740"/>
            <a:ext cx="416560" cy="452120"/>
          </a:xfrm>
          <a:prstGeom prst="star5">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22" name="五角星 21"/>
          <p:cNvSpPr/>
          <p:nvPr/>
        </p:nvSpPr>
        <p:spPr>
          <a:xfrm>
            <a:off x="1474470" y="4258945"/>
            <a:ext cx="416560" cy="452120"/>
          </a:xfrm>
          <a:prstGeom prst="star5">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23" name="五角星 22"/>
          <p:cNvSpPr/>
          <p:nvPr/>
        </p:nvSpPr>
        <p:spPr>
          <a:xfrm>
            <a:off x="1474470" y="5010150"/>
            <a:ext cx="416560" cy="452120"/>
          </a:xfrm>
          <a:prstGeom prst="star5">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24" name="五角星 23"/>
          <p:cNvSpPr/>
          <p:nvPr/>
        </p:nvSpPr>
        <p:spPr>
          <a:xfrm>
            <a:off x="1474470" y="5761355"/>
            <a:ext cx="416560" cy="452120"/>
          </a:xfrm>
          <a:prstGeom prst="star5">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Tree>
  </p:cSld>
  <p:clrMapOvr>
    <a:masterClrMapping/>
  </p:clrMapOvr>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diamond(in)">
                                      <p:cBhvr>
                                        <p:cTn id="21" dur="2000"/>
                                        <p:tgtEl>
                                          <p:spTgt spid="9"/>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diamond(in)">
                                      <p:cBhvr>
                                        <p:cTn id="24" dur="2000"/>
                                        <p:tgtEl>
                                          <p:spTgt spid="13"/>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2000"/>
                                        <p:tgtEl>
                                          <p:spTgt spid="10"/>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diamond(in)">
                                      <p:cBhvr>
                                        <p:cTn id="30" dur="2000"/>
                                        <p:tgtEl>
                                          <p:spTgt spid="18"/>
                                        </p:tgtEl>
                                      </p:cBhvr>
                                    </p:animEffect>
                                  </p:childTnLst>
                                </p:cTn>
                              </p:par>
                              <p:par>
                                <p:cTn id="31" presetID="8" presetClass="entr" presetSubtype="16"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diamond(in)">
                                      <p:cBhvr>
                                        <p:cTn id="33" dur="2000"/>
                                        <p:tgtEl>
                                          <p:spTgt spid="20"/>
                                        </p:tgtEl>
                                      </p:cBhvr>
                                    </p:animEffect>
                                  </p:childTnLst>
                                </p:cTn>
                              </p:par>
                              <p:par>
                                <p:cTn id="34" presetID="8" presetClass="entr" presetSubtype="16"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diamond(in)">
                                      <p:cBhvr>
                                        <p:cTn id="36" dur="2000"/>
                                        <p:tgtEl>
                                          <p:spTgt spid="15"/>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diamond(in)">
                                      <p:cBhvr>
                                        <p:cTn id="39" dur="2000"/>
                                        <p:tgtEl>
                                          <p:spTgt spid="22"/>
                                        </p:tgtEl>
                                      </p:cBhvr>
                                    </p:animEffect>
                                  </p:childTnLst>
                                </p:cTn>
                              </p:par>
                              <p:par>
                                <p:cTn id="40" presetID="8" presetClass="entr" presetSubtype="16"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diamond(in)">
                                      <p:cBhvr>
                                        <p:cTn id="42" dur="2000"/>
                                        <p:tgtEl>
                                          <p:spTgt spid="19"/>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diamond(in)">
                                      <p:cBhvr>
                                        <p:cTn id="45" dur="2000"/>
                                        <p:tgtEl>
                                          <p:spTgt spid="23"/>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diamond(in)">
                                      <p:cBhvr>
                                        <p:cTn id="48" dur="2000"/>
                                        <p:tgtEl>
                                          <p:spTgt spid="5"/>
                                        </p:tgtEl>
                                      </p:cBhvr>
                                    </p:animEffect>
                                  </p:childTnLst>
                                </p:cTn>
                              </p:par>
                              <p:par>
                                <p:cTn id="49" presetID="8" presetClass="entr" presetSubtype="16"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diamond(in)">
                                      <p:cBhvr>
                                        <p:cTn id="51" dur="2000"/>
                                        <p:tgtEl>
                                          <p:spTgt spid="24"/>
                                        </p:tgtEl>
                                      </p:cBhvr>
                                    </p:animEffect>
                                  </p:childTnLst>
                                </p:cTn>
                              </p:par>
                              <p:par>
                                <p:cTn id="52" presetID="8" presetClass="entr" presetSubtype="16" fill="hold" grpId="0"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diamond(in)">
                                      <p:cBhvr>
                                        <p:cTn id="5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3" grpId="0"/>
      <p:bldP spid="18" grpId="0"/>
      <p:bldP spid="15" grpId="0"/>
      <p:bldP spid="19" grpId="0"/>
      <p:bldP spid="2" grpId="0" bldLvl="0" animBg="1"/>
      <p:bldP spid="28" grpId="0"/>
      <p:bldP spid="5" grpId="0"/>
      <p:bldP spid="6" grpId="0"/>
      <p:bldP spid="9" grpId="0" animBg="1"/>
      <p:bldP spid="10" grpId="0" animBg="1"/>
      <p:bldP spid="20" grpId="0" animBg="1"/>
      <p:bldP spid="22" grpId="0" animBg="1"/>
      <p:bldP spid="23" grpId="0" animBg="1"/>
      <p:bldP spid="2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5960" y="6336030"/>
            <a:ext cx="5720080" cy="521970"/>
          </a:xfrm>
          <a:prstGeom prst="rect">
            <a:avLst/>
          </a:prstGeom>
          <a:noFill/>
        </p:spPr>
        <p:txBody>
          <a:bodyPr wrap="square" rtlCol="0">
            <a:spAutoFit/>
          </a:bodyPr>
          <a:lstStyle/>
          <a:p>
            <a:pPr algn="ctr"/>
            <a:r>
              <a:rPr lang="zh-CN" altLang="en-US" sz="2800">
                <a:latin typeface="楷体_GB2312" panose="02010609030101010101" charset="-122"/>
                <a:ea typeface="楷体_GB2312" panose="02010609030101010101" charset="-122"/>
                <a:cs typeface="微软雅黑" panose="020B0503020204020204" pitchFamily="34" charset="-122"/>
              </a:rPr>
              <a:t>《习近平谈治国理政》第四卷</a:t>
            </a:r>
          </a:p>
        </p:txBody>
      </p:sp>
      <p:pic>
        <p:nvPicPr>
          <p:cNvPr id="3" name="图片 2" descr="第四卷"/>
          <p:cNvPicPr>
            <a:picLocks noChangeAspect="1"/>
          </p:cNvPicPr>
          <p:nvPr/>
        </p:nvPicPr>
        <p:blipFill>
          <a:blip r:embed="rId2"/>
          <a:stretch>
            <a:fillRect/>
          </a:stretch>
        </p:blipFill>
        <p:spPr>
          <a:xfrm>
            <a:off x="4112895" y="963295"/>
            <a:ext cx="3966210" cy="5372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ppt_x</p:attrName>
                                        </p:attrNameLst>
                                      </p:cBhvr>
                                      <p:tavLst>
                                        <p:tav tm="0">
                                          <p:val>
                                            <p:strVal val="#ppt_x-.2"/>
                                          </p:val>
                                        </p:tav>
                                        <p:tav tm="100000">
                                          <p:val>
                                            <p:strVal val="#ppt_x"/>
                                          </p:val>
                                        </p:tav>
                                      </p:tavLst>
                                    </p:anim>
                                    <p:anim calcmode="lin" valueType="num">
                                      <p:cBhvr>
                                        <p:cTn id="1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rcRect l="24127" r="18831"/>
          <a:stretch>
            <a:fillRect/>
          </a:stretch>
        </p:blipFill>
        <p:spPr>
          <a:xfrm>
            <a:off x="1136015" y="1443136"/>
            <a:ext cx="3575685" cy="3503493"/>
          </a:xfrm>
          <a:prstGeom prst="rect">
            <a:avLst/>
          </a:prstGeom>
        </p:spPr>
      </p:pic>
      <p:sp>
        <p:nvSpPr>
          <p:cNvPr id="3" name="文本框 2"/>
          <p:cNvSpPr txBox="1"/>
          <p:nvPr/>
        </p:nvSpPr>
        <p:spPr>
          <a:xfrm>
            <a:off x="5588000" y="1186815"/>
            <a:ext cx="5833745" cy="5078313"/>
          </a:xfrm>
          <a:prstGeom prst="rect">
            <a:avLst/>
          </a:prstGeom>
          <a:noFill/>
        </p:spPr>
        <p:txBody>
          <a:bodyPr wrap="square" rtlCol="0">
            <a:spAutoFit/>
          </a:bodyPr>
          <a:lstStyle/>
          <a:p>
            <a:pPr indent="609600" algn="l">
              <a:lnSpc>
                <a:spcPct val="150000"/>
              </a:lnSpc>
              <a:buClrTx/>
              <a:buSzTx/>
              <a:buNone/>
            </a:pPr>
            <a:r>
              <a:rPr lang="zh-CN" altLang="en-US" sz="2400" dirty="0">
                <a:latin typeface="楷体_GB2312" panose="02010609030101010101" charset="-122"/>
                <a:ea typeface="楷体_GB2312" panose="02010609030101010101" charset="-122"/>
                <a:cs typeface="微软雅黑" panose="020B0503020204020204" pitchFamily="34" charset="-122"/>
              </a:rPr>
              <a:t>“大家都要当好</a:t>
            </a:r>
            <a:r>
              <a:rPr lang="zh-CN" altLang="en-US" sz="2400" dirty="0">
                <a:solidFill>
                  <a:schemeClr val="accent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cs typeface="微软雅黑" panose="020B0503020204020204" pitchFamily="34" charset="-122"/>
              </a:rPr>
              <a:t>‘施工队长’</a:t>
            </a:r>
            <a:r>
              <a:rPr lang="zh-CN" altLang="en-US" sz="2400" dirty="0">
                <a:latin typeface="楷体_GB2312" panose="02010609030101010101" charset="-122"/>
                <a:ea typeface="楷体_GB2312" panose="02010609030101010101" charset="-122"/>
                <a:cs typeface="微软雅黑" panose="020B0503020204020204" pitchFamily="34" charset="-122"/>
              </a:rPr>
              <a:t>。什么是</a:t>
            </a:r>
            <a:r>
              <a:rPr lang="zh-CN" altLang="en-US" sz="2400" dirty="0">
                <a:solidFill>
                  <a:schemeClr val="accent1"/>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cs typeface="微软雅黑" panose="020B0503020204020204" pitchFamily="34" charset="-122"/>
              </a:rPr>
              <a:t>‘施工队长’</a:t>
            </a:r>
            <a:r>
              <a:rPr lang="zh-CN" altLang="en-US" sz="2400" dirty="0">
                <a:latin typeface="楷体_GB2312" panose="02010609030101010101" charset="-122"/>
                <a:ea typeface="楷体_GB2312" panose="02010609030101010101" charset="-122"/>
                <a:cs typeface="微软雅黑" panose="020B0503020204020204" pitchFamily="34" charset="-122"/>
              </a:rPr>
              <a:t>？我理解，就是满眼都是活，身先士卒、一声不吭带领大家把手中的活一件件干好；就是事不避难，遇到再大困难也要咬紧牙关啃“硬骨头”，事不竟成不罢休；就是要有工匠精神，做精细活，做到极致。”</a:t>
            </a:r>
          </a:p>
          <a:p>
            <a:pPr indent="609600" algn="r">
              <a:lnSpc>
                <a:spcPct val="150000"/>
              </a:lnSpc>
              <a:buClrTx/>
              <a:buSzTx/>
              <a:buNone/>
            </a:pPr>
            <a:r>
              <a:rPr lang="zh-CN" altLang="en-US" sz="2400" dirty="0">
                <a:latin typeface="楷体_GB2312" panose="02010609030101010101" charset="-122"/>
                <a:ea typeface="楷体_GB2312" panose="02010609030101010101" charset="-122"/>
                <a:cs typeface="微软雅黑" panose="020B0503020204020204" pitchFamily="34" charset="-122"/>
              </a:rPr>
              <a:t>——</a:t>
            </a:r>
            <a:r>
              <a:rPr lang="zh-CN" altLang="en-US" sz="2400" dirty="0" smtClean="0">
                <a:latin typeface="楷体_GB2312" panose="02010609030101010101" charset="-122"/>
                <a:ea typeface="楷体_GB2312" panose="02010609030101010101" charset="-122"/>
                <a:cs typeface="微软雅黑" panose="020B0503020204020204" pitchFamily="34" charset="-122"/>
              </a:rPr>
              <a:t>蔡奇同志</a:t>
            </a:r>
            <a:r>
              <a:rPr lang="zh-CN" altLang="en-US" sz="2400" dirty="0" smtClean="0">
                <a:latin typeface="楷体_GB2312" panose="02010609030101010101" charset="-122"/>
                <a:ea typeface="楷体_GB2312" panose="02010609030101010101" charset="-122"/>
                <a:cs typeface="微软雅黑" panose="020B0503020204020204" pitchFamily="34" charset="-122"/>
              </a:rPr>
              <a:t>在十三届市委一次全会第二次全体会议上的讲话</a:t>
            </a:r>
            <a:endParaRPr lang="zh-CN" altLang="en-US" sz="2400" dirty="0">
              <a:latin typeface="楷体_GB2312" panose="02010609030101010101" charset="-122"/>
              <a:ea typeface="楷体_GB2312" panose="02010609030101010101"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56000" y="6416675"/>
            <a:ext cx="5080000" cy="460375"/>
          </a:xfrm>
          <a:prstGeom prst="rect">
            <a:avLst/>
          </a:prstGeom>
          <a:noFill/>
          <a:ln w="9525">
            <a:noFill/>
          </a:ln>
        </p:spPr>
        <p:txBody>
          <a:bodyPr>
            <a:spAutoFit/>
          </a:bodyPr>
          <a:lstStyle/>
          <a:p>
            <a:pPr marL="0" indent="0" algn="ctr"/>
            <a:r>
              <a:rPr lang="zh-CN" altLang="en-US" sz="2400" b="0">
                <a:solidFill>
                  <a:srgbClr val="000000"/>
                </a:solidFill>
                <a:latin typeface="楷体_GB2312" panose="02010609030101010101" charset="-122"/>
                <a:ea typeface="楷体_GB2312" panose="02010609030101010101" charset="-122"/>
                <a:cs typeface="楷体_GB2312" panose="02010609030101010101" charset="-122"/>
              </a:rPr>
              <a:t>每日优鲜</a:t>
            </a:r>
            <a:r>
              <a:rPr lang="en-US" altLang="zh-CN" sz="2400" b="0">
                <a:solidFill>
                  <a:srgbClr val="000000"/>
                </a:solidFill>
                <a:latin typeface="楷体_GB2312" panose="02010609030101010101" charset="-122"/>
                <a:ea typeface="楷体_GB2312" panose="02010609030101010101" charset="-122"/>
                <a:cs typeface="楷体_GB2312" panose="02010609030101010101" charset="-122"/>
              </a:rPr>
              <a:t>APP</a:t>
            </a:r>
            <a:r>
              <a:rPr lang="zh-CN" altLang="en-US" sz="2400" b="0">
                <a:solidFill>
                  <a:srgbClr val="000000"/>
                </a:solidFill>
                <a:latin typeface="楷体_GB2312" panose="02010609030101010101" charset="-122"/>
                <a:ea typeface="楷体_GB2312" panose="02010609030101010101" charset="-122"/>
                <a:cs typeface="楷体_GB2312" panose="02010609030101010101" charset="-122"/>
              </a:rPr>
              <a:t>案</a:t>
            </a:r>
            <a:endParaRPr lang="zh-CN" altLang="en-US" sz="2400">
              <a:latin typeface="楷体_GB2312" panose="02010609030101010101" charset="-122"/>
              <a:ea typeface="楷体_GB2312" panose="02010609030101010101" charset="-122"/>
              <a:cs typeface="楷体_GB2312" panose="02010609030101010101" charset="-122"/>
            </a:endParaRPr>
          </a:p>
        </p:txBody>
      </p:sp>
      <p:pic>
        <p:nvPicPr>
          <p:cNvPr id="3" name="图片 2" descr="每日优鲜"/>
          <p:cNvPicPr>
            <a:picLocks noChangeAspect="1"/>
          </p:cNvPicPr>
          <p:nvPr/>
        </p:nvPicPr>
        <p:blipFill>
          <a:blip r:embed="rId2"/>
          <a:srcRect b="10542"/>
          <a:stretch>
            <a:fillRect/>
          </a:stretch>
        </p:blipFill>
        <p:spPr>
          <a:xfrm>
            <a:off x="1678940" y="894080"/>
            <a:ext cx="8833485" cy="55225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ppt_x</p:attrName>
                                        </p:attrNameLst>
                                      </p:cBhvr>
                                      <p:tavLst>
                                        <p:tav tm="0">
                                          <p:val>
                                            <p:strVal val="#ppt_x-.2"/>
                                          </p:val>
                                        </p:tav>
                                        <p:tav tm="100000">
                                          <p:val>
                                            <p:strVal val="#ppt_x"/>
                                          </p:val>
                                        </p:tav>
                                      </p:tavLst>
                                    </p:anim>
                                    <p:anim calcmode="lin" valueType="num">
                                      <p:cBhvr>
                                        <p:cTn id="13" dur="1000" fill="hold"/>
                                        <p:tgtEl>
                                          <p:spTgt spid="10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048000" y="1104265"/>
            <a:ext cx="6096000" cy="5048250"/>
          </a:xfrm>
          <a:prstGeom prst="rect">
            <a:avLst/>
          </a:prstGeom>
        </p:spPr>
      </p:pic>
      <p:sp>
        <p:nvSpPr>
          <p:cNvPr id="100" name="文本框 99"/>
          <p:cNvSpPr txBox="1"/>
          <p:nvPr/>
        </p:nvSpPr>
        <p:spPr>
          <a:xfrm>
            <a:off x="3785870" y="6382385"/>
            <a:ext cx="5080000" cy="460375"/>
          </a:xfrm>
          <a:prstGeom prst="rect">
            <a:avLst/>
          </a:prstGeom>
          <a:noFill/>
          <a:ln w="9525">
            <a:noFill/>
          </a:ln>
        </p:spPr>
        <p:txBody>
          <a:bodyPr>
            <a:spAutoFit/>
          </a:bodyPr>
          <a:lstStyle/>
          <a:p>
            <a:pPr marL="0" indent="0" algn="ctr"/>
            <a:r>
              <a:rPr lang="en-US" altLang="zh-CN" sz="2400" b="0">
                <a:solidFill>
                  <a:srgbClr val="000000"/>
                </a:solidFill>
                <a:latin typeface="楷体_GB2312" panose="02010609030101010101" charset="-122"/>
                <a:ea typeface="楷体_GB2312" panose="02010609030101010101" charset="-122"/>
                <a:cs typeface="楷体_GB2312" panose="02010609030101010101" charset="-122"/>
              </a:rPr>
              <a:t>“</a:t>
            </a:r>
            <a:r>
              <a:rPr lang="zh-CN" altLang="en-US" sz="2400" b="0">
                <a:solidFill>
                  <a:srgbClr val="000000"/>
                </a:solidFill>
                <a:latin typeface="楷体_GB2312" panose="02010609030101010101" charset="-122"/>
                <a:ea typeface="楷体_GB2312" panose="02010609030101010101" charset="-122"/>
                <a:cs typeface="楷体_GB2312" panose="02010609030101010101" charset="-122"/>
              </a:rPr>
              <a:t>一元钱”外卖配送费案件</a:t>
            </a:r>
            <a:endParaRPr lang="zh-CN" altLang="en-US" sz="2400">
              <a:latin typeface="楷体_GB2312" panose="02010609030101010101" charset="-122"/>
              <a:ea typeface="楷体_GB2312" panose="02010609030101010101" charset="-122"/>
              <a:cs typeface="楷体_GB2312" panose="02010609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ppt_x</p:attrName>
                                        </p:attrNameLst>
                                      </p:cBhvr>
                                      <p:tavLst>
                                        <p:tav tm="0">
                                          <p:val>
                                            <p:strVal val="#ppt_x-.2"/>
                                          </p:val>
                                        </p:tav>
                                        <p:tav tm="100000">
                                          <p:val>
                                            <p:strVal val="#ppt_x"/>
                                          </p:val>
                                        </p:tav>
                                      </p:tavLst>
                                    </p:anim>
                                    <p:anim calcmode="lin" valueType="num">
                                      <p:cBhvr>
                                        <p:cTn id="13" dur="1000" fill="hold"/>
                                        <p:tgtEl>
                                          <p:spTgt spid="10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11600" y="6412865"/>
            <a:ext cx="4369435" cy="460375"/>
          </a:xfrm>
          <a:prstGeom prst="rect">
            <a:avLst/>
          </a:prstGeom>
          <a:noFill/>
        </p:spPr>
        <p:txBody>
          <a:bodyPr wrap="square" rtlCol="0">
            <a:spAutoFit/>
          </a:bodyPr>
          <a:lstStyle/>
          <a:p>
            <a:pPr algn="ctr"/>
            <a:r>
              <a:rPr lang="zh-CN" altLang="en-US" sz="2400">
                <a:latin typeface="楷体_GB2312" panose="02010609030101010101" charset="-122"/>
                <a:ea typeface="楷体_GB2312" panose="02010609030101010101" charset="-122"/>
                <a:cs typeface="楷体_GB2312" panose="02010609030101010101" charset="-122"/>
              </a:rPr>
              <a:t>“校友录”头像被爬案件</a:t>
            </a:r>
          </a:p>
        </p:txBody>
      </p:sp>
      <p:pic>
        <p:nvPicPr>
          <p:cNvPr id="3" name="图片 2" descr="校友录"/>
          <p:cNvPicPr>
            <a:picLocks noChangeAspect="1"/>
          </p:cNvPicPr>
          <p:nvPr/>
        </p:nvPicPr>
        <p:blipFill>
          <a:blip r:embed="rId2"/>
          <a:srcRect b="61140"/>
          <a:stretch>
            <a:fillRect/>
          </a:stretch>
        </p:blipFill>
        <p:spPr>
          <a:xfrm>
            <a:off x="1532255" y="1014730"/>
            <a:ext cx="9128760" cy="5398135"/>
          </a:xfrm>
          <a:prstGeom prst="rect">
            <a:avLst/>
          </a:prstGeom>
        </p:spPr>
      </p:pic>
      <p:sp>
        <p:nvSpPr>
          <p:cNvPr id="6" name="任意多边形 5"/>
          <p:cNvSpPr/>
          <p:nvPr/>
        </p:nvSpPr>
        <p:spPr>
          <a:xfrm>
            <a:off x="7380605" y="4500245"/>
            <a:ext cx="2981960" cy="153670"/>
          </a:xfrm>
          <a:custGeom>
            <a:avLst/>
            <a:gdLst>
              <a:gd name="connisteX0" fmla="*/ 0 w 2981960"/>
              <a:gd name="connsiteY0" fmla="*/ 226850 h 226850"/>
              <a:gd name="connisteX1" fmla="*/ 661670 w 2981960"/>
              <a:gd name="connsiteY1" fmla="*/ 155 h 226850"/>
              <a:gd name="connisteX2" fmla="*/ 1537335 w 2981960"/>
              <a:gd name="connsiteY2" fmla="*/ 196370 h 226850"/>
              <a:gd name="connisteX3" fmla="*/ 2290445 w 2981960"/>
              <a:gd name="connsiteY3" fmla="*/ 61750 h 226850"/>
              <a:gd name="connisteX4" fmla="*/ 2810510 w 2981960"/>
              <a:gd name="connsiteY4" fmla="*/ 116995 h 226850"/>
              <a:gd name="connisteX5" fmla="*/ 2981960 w 2981960"/>
              <a:gd name="connsiteY5" fmla="*/ 165890 h 22685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2981960" h="226850">
                <a:moveTo>
                  <a:pt x="0" y="226850"/>
                </a:moveTo>
                <a:cubicBezTo>
                  <a:pt x="114935" y="177320"/>
                  <a:pt x="354330" y="6505"/>
                  <a:pt x="661670" y="155"/>
                </a:cubicBezTo>
                <a:cubicBezTo>
                  <a:pt x="969010" y="-6195"/>
                  <a:pt x="1211580" y="184305"/>
                  <a:pt x="1537335" y="196370"/>
                </a:cubicBezTo>
                <a:cubicBezTo>
                  <a:pt x="1863090" y="208435"/>
                  <a:pt x="2035810" y="77625"/>
                  <a:pt x="2290445" y="61750"/>
                </a:cubicBezTo>
                <a:cubicBezTo>
                  <a:pt x="2545080" y="45875"/>
                  <a:pt x="2672080" y="96040"/>
                  <a:pt x="2810510" y="116995"/>
                </a:cubicBezTo>
                <a:cubicBezTo>
                  <a:pt x="2948940" y="137950"/>
                  <a:pt x="2957830" y="157000"/>
                  <a:pt x="2981960" y="165890"/>
                </a:cubicBezTo>
              </a:path>
            </a:pathLst>
          </a:cu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56000" y="6152515"/>
            <a:ext cx="5080000" cy="460375"/>
          </a:xfrm>
          <a:prstGeom prst="rect">
            <a:avLst/>
          </a:prstGeom>
          <a:noFill/>
          <a:ln w="9525">
            <a:noFill/>
          </a:ln>
        </p:spPr>
        <p:txBody>
          <a:bodyPr>
            <a:spAutoFit/>
          </a:bodyPr>
          <a:lstStyle/>
          <a:p>
            <a:pPr marL="0" indent="0" algn="ctr"/>
            <a:r>
              <a:rPr lang="en-US" altLang="zh-CN" sz="2400" b="0">
                <a:solidFill>
                  <a:srgbClr val="000000"/>
                </a:solidFill>
                <a:latin typeface="楷体_GB2312" panose="02010609030101010101" charset="-122"/>
                <a:ea typeface="楷体_GB2312" panose="02010609030101010101" charset="-122"/>
                <a:cs typeface="楷体_GB2312" panose="02010609030101010101" charset="-122"/>
              </a:rPr>
              <a:t>“</a:t>
            </a:r>
            <a:r>
              <a:rPr lang="zh-CN" altLang="en-US" sz="2400" b="0">
                <a:solidFill>
                  <a:srgbClr val="000000"/>
                </a:solidFill>
                <a:latin typeface="楷体_GB2312" panose="02010609030101010101" charset="-122"/>
                <a:ea typeface="楷体_GB2312" panose="02010609030101010101" charset="-122"/>
                <a:cs typeface="楷体_GB2312" panose="02010609030101010101" charset="-122"/>
              </a:rPr>
              <a:t>七一”表彰会</a:t>
            </a:r>
            <a:endParaRPr lang="zh-CN" altLang="en-US" sz="2400">
              <a:latin typeface="楷体_GB2312" panose="02010609030101010101" charset="-122"/>
              <a:ea typeface="楷体_GB2312" panose="02010609030101010101" charset="-122"/>
              <a:cs typeface="楷体_GB2312" panose="02010609030101010101" charset="-122"/>
            </a:endParaRPr>
          </a:p>
        </p:txBody>
      </p:sp>
      <p:pic>
        <p:nvPicPr>
          <p:cNvPr id="2" name="图片 1" descr="表彰全景"/>
          <p:cNvPicPr>
            <a:picLocks noChangeAspect="1"/>
          </p:cNvPicPr>
          <p:nvPr/>
        </p:nvPicPr>
        <p:blipFill>
          <a:blip r:embed="rId2"/>
          <a:stretch>
            <a:fillRect/>
          </a:stretch>
        </p:blipFill>
        <p:spPr>
          <a:xfrm>
            <a:off x="0" y="1549400"/>
            <a:ext cx="6038850" cy="3774440"/>
          </a:xfrm>
          <a:prstGeom prst="rect">
            <a:avLst/>
          </a:prstGeom>
        </p:spPr>
      </p:pic>
      <p:pic>
        <p:nvPicPr>
          <p:cNvPr id="3" name="图片 2" descr="表彰领奖"/>
          <p:cNvPicPr>
            <a:picLocks noChangeAspect="1"/>
          </p:cNvPicPr>
          <p:nvPr/>
        </p:nvPicPr>
        <p:blipFill>
          <a:blip r:embed="rId3"/>
          <a:stretch>
            <a:fillRect/>
          </a:stretch>
        </p:blipFill>
        <p:spPr>
          <a:xfrm>
            <a:off x="6177280" y="1549400"/>
            <a:ext cx="6014720" cy="37598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p:cTn id="17" dur="1000" fill="hold"/>
                                        <p:tgtEl>
                                          <p:spTgt spid="100"/>
                                        </p:tgtEl>
                                        <p:attrNameLst>
                                          <p:attrName>ppt_x</p:attrName>
                                        </p:attrNameLst>
                                      </p:cBhvr>
                                      <p:tavLst>
                                        <p:tav tm="0">
                                          <p:val>
                                            <p:strVal val="#ppt_x-.2"/>
                                          </p:val>
                                        </p:tav>
                                        <p:tav tm="100000">
                                          <p:val>
                                            <p:strVal val="#ppt_x"/>
                                          </p:val>
                                        </p:tav>
                                      </p:tavLst>
                                    </p:anim>
                                    <p:anim calcmode="lin" valueType="num">
                                      <p:cBhvr>
                                        <p:cTn id="18" dur="1000" fill="hold"/>
                                        <p:tgtEl>
                                          <p:spTgt spid="10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06140" y="6137275"/>
            <a:ext cx="5403850" cy="460375"/>
          </a:xfrm>
          <a:prstGeom prst="rect">
            <a:avLst/>
          </a:prstGeom>
          <a:noFill/>
        </p:spPr>
        <p:txBody>
          <a:bodyPr wrap="square" rtlCol="0">
            <a:spAutoFit/>
          </a:bodyPr>
          <a:lstStyle/>
          <a:p>
            <a:pPr algn="ctr"/>
            <a:r>
              <a:rPr lang="zh-CN" altLang="en-US" sz="2400">
                <a:latin typeface="楷体_GB2312" panose="02010609030101010101" charset="-122"/>
                <a:ea typeface="楷体_GB2312" panose="02010609030101010101" charset="-122"/>
              </a:rPr>
              <a:t>中共中央政治局第四十次集体学习</a:t>
            </a:r>
          </a:p>
        </p:txBody>
      </p:sp>
      <p:pic>
        <p:nvPicPr>
          <p:cNvPr id="4" name="图片 3" descr="IMG_9904"/>
          <p:cNvPicPr>
            <a:picLocks noChangeAspect="1"/>
          </p:cNvPicPr>
          <p:nvPr/>
        </p:nvPicPr>
        <p:blipFill>
          <a:blip r:embed="rId2"/>
          <a:srcRect l="24610" r="22953"/>
          <a:stretch>
            <a:fillRect/>
          </a:stretch>
        </p:blipFill>
        <p:spPr>
          <a:xfrm>
            <a:off x="852805" y="1245870"/>
            <a:ext cx="5245735" cy="4647565"/>
          </a:xfrm>
          <a:prstGeom prst="rect">
            <a:avLst/>
          </a:prstGeom>
        </p:spPr>
      </p:pic>
      <p:sp>
        <p:nvSpPr>
          <p:cNvPr id="100" name="文本框 99"/>
          <p:cNvSpPr txBox="1"/>
          <p:nvPr/>
        </p:nvSpPr>
        <p:spPr>
          <a:xfrm>
            <a:off x="6635750" y="2416175"/>
            <a:ext cx="5080000" cy="2306955"/>
          </a:xfrm>
          <a:prstGeom prst="rect">
            <a:avLst/>
          </a:prstGeom>
          <a:noFill/>
          <a:ln w="9525">
            <a:noFill/>
          </a:ln>
        </p:spPr>
        <p:txBody>
          <a:bodyPr>
            <a:spAutoFit/>
          </a:bodyPr>
          <a:lstStyle/>
          <a:p>
            <a:pPr marL="0" indent="609600" algn="l" fontAlgn="auto">
              <a:lnSpc>
                <a:spcPct val="150000"/>
              </a:lnSpc>
              <a:extLst>
                <a:ext uri="{35155182-B16C-46BC-9424-99874614C6A1}">
                  <wpsdc:indentchars xmlns:wpsdc="http://www.wps.cn/officeDocument/2017/drawingmlCustomData" xmlns="" val="200" checksum="4158780845"/>
                </a:ext>
              </a:extLst>
            </a:pPr>
            <a:r>
              <a:rPr lang="zh-CN" altLang="en-US" sz="2400" b="0">
                <a:latin typeface="楷体_GB2312" panose="02010609030101010101" charset="-122"/>
                <a:ea typeface="楷体_GB2312" panose="02010609030101010101" charset="-122"/>
                <a:cs typeface="微软雅黑" panose="020B0503020204020204" pitchFamily="34" charset="-122"/>
              </a:rPr>
              <a:t>提高一体推进“三不腐”能力和水平，全面打赢反腐败斗争的攻坚战持久战。</a:t>
            </a:r>
          </a:p>
          <a:p>
            <a:pPr marL="0" indent="609600" algn="r" fontAlgn="auto">
              <a:lnSpc>
                <a:spcPct val="150000"/>
              </a:lnSpc>
              <a:extLst>
                <a:ext uri="{35155182-B16C-46BC-9424-99874614C6A1}">
                  <wpsdc:indentchars xmlns:wpsdc="http://www.wps.cn/officeDocument/2017/drawingmlCustomData" xmlns="" val="200" checksum="4158780845"/>
                </a:ext>
              </a:extLst>
            </a:pPr>
            <a:r>
              <a:rPr lang="en-US" altLang="zh-CN" sz="2400" b="0">
                <a:latin typeface="楷体_GB2312" panose="02010609030101010101" charset="-122"/>
                <a:ea typeface="楷体_GB2312" panose="02010609030101010101" charset="-122"/>
                <a:cs typeface="微软雅黑" panose="020B0503020204020204" pitchFamily="34" charset="-122"/>
              </a:rPr>
              <a:t>——</a:t>
            </a:r>
            <a:r>
              <a:rPr lang="zh-CN" altLang="en-US" sz="2400" b="0">
                <a:latin typeface="楷体_GB2312" panose="02010609030101010101" charset="-122"/>
                <a:ea typeface="楷体_GB2312" panose="02010609030101010101" charset="-122"/>
                <a:cs typeface="微软雅黑" panose="020B0503020204020204" pitchFamily="34" charset="-122"/>
              </a:rPr>
              <a:t>习近平</a:t>
            </a:r>
            <a:endParaRPr lang="zh-CN" altLang="en-US" sz="2400">
              <a:latin typeface="楷体_GB2312" panose="02010609030101010101" charset="-122"/>
              <a:ea typeface="楷体_GB2312" panose="02010609030101010101"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blinds(horizontal)">
                                      <p:cBhvr>
                                        <p:cTn id="10" dur="500"/>
                                        <p:tgtEl>
                                          <p:spTgt spid="10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52730" y="2379980"/>
            <a:ext cx="11855450" cy="521970"/>
            <a:chOff x="5312263" y="1755712"/>
            <a:chExt cx="12450184" cy="535942"/>
          </a:xfrm>
        </p:grpSpPr>
        <p:sp>
          <p:nvSpPr>
            <p:cNvPr id="22" name="流程图: 可选过程 21"/>
            <p:cNvSpPr/>
            <p:nvPr/>
          </p:nvSpPr>
          <p:spPr>
            <a:xfrm>
              <a:off x="5988841" y="1755712"/>
              <a:ext cx="11773606" cy="520911"/>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23" name="流程图: 可选过程 22"/>
            <p:cNvSpPr/>
            <p:nvPr/>
          </p:nvSpPr>
          <p:spPr>
            <a:xfrm>
              <a:off x="5358746" y="1755714"/>
              <a:ext cx="577528" cy="535940"/>
            </a:xfrm>
            <a:prstGeom prst="flowChartAlternateProcess">
              <a:avLst/>
            </a:prstGeom>
            <a:gradFill>
              <a:gsLst>
                <a:gs pos="0">
                  <a:srgbClr val="FF0000"/>
                </a:gs>
                <a:gs pos="100000">
                  <a:srgbClr val="C00000"/>
                </a:gs>
              </a:gsLst>
              <a:lin ang="5400000" scaled="0"/>
            </a:grad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24" name="文本框 23"/>
            <p:cNvSpPr txBox="1"/>
            <p:nvPr/>
          </p:nvSpPr>
          <p:spPr>
            <a:xfrm>
              <a:off x="5936439" y="1773316"/>
              <a:ext cx="11792665" cy="488346"/>
            </a:xfrm>
            <a:prstGeom prst="rect">
              <a:avLst/>
            </a:prstGeom>
            <a:noFill/>
          </p:spPr>
          <p:txBody>
            <a:bodyPr wrap="square" rtlCol="0">
              <a:spAutoFit/>
            </a:bodyPr>
            <a:lstStyle/>
            <a:p>
              <a:pPr algn="l"/>
              <a:r>
                <a:rPr lang="zh-CN" altLang="en-US" sz="2500" b="1" dirty="0">
                  <a:gradFill>
                    <a:gsLst>
                      <a:gs pos="62000">
                        <a:srgbClr val="FF0000"/>
                      </a:gs>
                      <a:gs pos="0">
                        <a:srgbClr val="E30000"/>
                      </a:gs>
                      <a:gs pos="100000">
                        <a:srgbClr val="760303"/>
                      </a:gs>
                    </a:gsLst>
                    <a:lin ang="5400000" scaled="0"/>
                  </a:gradFill>
                  <a:latin typeface="思源宋体 CN Heavy" panose="02020900000000000000" charset="-122"/>
                  <a:ea typeface="思源宋体 CN Heavy" panose="02020900000000000000" charset="-122"/>
                  <a:cs typeface="+mn-ea"/>
                  <a:sym typeface="+mn-lt"/>
                </a:rPr>
                <a:t>高举旗帜，拥护核心，深入领会“两个确立”在新时代迸发出的磅礴力量</a:t>
              </a:r>
            </a:p>
          </p:txBody>
        </p:sp>
        <p:sp>
          <p:nvSpPr>
            <p:cNvPr id="25" name="文本框 24"/>
            <p:cNvSpPr txBox="1"/>
            <p:nvPr/>
          </p:nvSpPr>
          <p:spPr>
            <a:xfrm>
              <a:off x="5312263" y="1783096"/>
              <a:ext cx="892867" cy="449226"/>
            </a:xfrm>
            <a:prstGeom prst="rect">
              <a:avLst/>
            </a:prstGeom>
            <a:noFill/>
          </p:spPr>
          <p:txBody>
            <a:bodyPr wrap="square" rtlCol="0">
              <a:spAutoFit/>
            </a:bodyPr>
            <a:lstStyle/>
            <a:p>
              <a:pPr algn="ctr">
                <a:lnSpc>
                  <a:spcPct val="90000"/>
                </a:lnSpc>
              </a:pPr>
              <a:r>
                <a:rPr lang="zh-CN" altLang="en-US" sz="2500" b="1" dirty="0">
                  <a:solidFill>
                    <a:schemeClr val="bg1"/>
                  </a:solidFill>
                  <a:latin typeface="思源宋体 CN SemiBold" panose="02020600000000000000" charset="-122"/>
                  <a:ea typeface="思源宋体 CN SemiBold" panose="02020600000000000000" charset="-122"/>
                </a:rPr>
                <a:t>一、</a:t>
              </a:r>
            </a:p>
          </p:txBody>
        </p:sp>
      </p:grpSp>
      <p:sp>
        <p:nvSpPr>
          <p:cNvPr id="148" name="TextBox 65"/>
          <p:cNvSpPr txBox="1"/>
          <p:nvPr/>
        </p:nvSpPr>
        <p:spPr>
          <a:xfrm>
            <a:off x="9799955" y="1304925"/>
            <a:ext cx="1755140" cy="937260"/>
          </a:xfrm>
          <a:prstGeom prst="rect">
            <a:avLst/>
          </a:prstGeom>
          <a:noFill/>
          <a:effectLst/>
        </p:spPr>
        <p:txBody>
          <a:bodyPr wrap="square" rtlCol="0">
            <a:spAutoFit/>
          </a:bodyPr>
          <a:lstStyle/>
          <a:p>
            <a:pPr lvl="0" algn="ctr">
              <a:defRPr/>
            </a:pPr>
            <a:r>
              <a:rPr lang="zh-CN" altLang="en-US" sz="5500" b="1" kern="0" dirty="0">
                <a:gradFill>
                  <a:gsLst>
                    <a:gs pos="0">
                      <a:srgbClr val="C00000"/>
                    </a:gs>
                    <a:gs pos="100000">
                      <a:srgbClr val="FF0000"/>
                    </a:gs>
                  </a:gsLst>
                  <a:lin ang="5400000" scaled="0"/>
                </a:gradFill>
                <a:effectLst>
                  <a:glow rad="101600">
                    <a:schemeClr val="bg1">
                      <a:alpha val="68000"/>
                    </a:schemeClr>
                  </a:glow>
                </a:effectLst>
                <a:latin typeface="思源宋体 CN Heavy" panose="02020900000000000000" charset="-122"/>
                <a:ea typeface="思源宋体 CN Heavy" panose="02020900000000000000" charset="-122"/>
              </a:rPr>
              <a:t>目录</a:t>
            </a:r>
          </a:p>
        </p:txBody>
      </p:sp>
      <p:cxnSp>
        <p:nvCxnSpPr>
          <p:cNvPr id="149" name="Aitds4"/>
          <p:cNvCxnSpPr/>
          <p:nvPr/>
        </p:nvCxnSpPr>
        <p:spPr>
          <a:xfrm flipV="1">
            <a:off x="799465" y="2031365"/>
            <a:ext cx="8893810" cy="36830"/>
          </a:xfrm>
          <a:prstGeom prst="line">
            <a:avLst/>
          </a:prstGeom>
          <a:ln w="12700">
            <a:solidFill>
              <a:srgbClr val="CA1C1D"/>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150" name="图片 149" descr="图形1"/>
          <p:cNvPicPr>
            <a:picLocks noChangeAspect="1"/>
          </p:cNvPicPr>
          <p:nvPr userDrawn="1"/>
        </p:nvPicPr>
        <p:blipFill>
          <a:blip r:embed="rId3"/>
          <a:srcRect/>
          <a:stretch>
            <a:fillRect/>
          </a:stretch>
        </p:blipFill>
        <p:spPr>
          <a:xfrm>
            <a:off x="6901815" y="1118235"/>
            <a:ext cx="2768600" cy="923925"/>
          </a:xfrm>
          <a:prstGeom prst="rect">
            <a:avLst/>
          </a:prstGeom>
        </p:spPr>
      </p:pic>
      <p:grpSp>
        <p:nvGrpSpPr>
          <p:cNvPr id="11" name="组合 10"/>
          <p:cNvGrpSpPr/>
          <p:nvPr/>
        </p:nvGrpSpPr>
        <p:grpSpPr>
          <a:xfrm>
            <a:off x="252730" y="3092450"/>
            <a:ext cx="11977370" cy="523240"/>
            <a:chOff x="5320139" y="1755714"/>
            <a:chExt cx="10457445" cy="537210"/>
          </a:xfrm>
        </p:grpSpPr>
        <p:sp>
          <p:nvSpPr>
            <p:cNvPr id="16" name="文本框 15"/>
            <p:cNvSpPr txBox="1"/>
            <p:nvPr/>
          </p:nvSpPr>
          <p:spPr>
            <a:xfrm>
              <a:off x="5508641" y="1781140"/>
              <a:ext cx="10268943" cy="488313"/>
            </a:xfrm>
            <a:prstGeom prst="rect">
              <a:avLst/>
            </a:prstGeom>
            <a:noFill/>
          </p:spPr>
          <p:txBody>
            <a:bodyPr wrap="square" rtlCol="0">
              <a:spAutoFit/>
            </a:bodyPr>
            <a:lstStyle/>
            <a:p>
              <a:pPr algn="ctr"/>
              <a:r>
                <a:rPr lang="zh-CN" altLang="en-US" sz="2500" b="1" dirty="0">
                  <a:gradFill>
                    <a:gsLst>
                      <a:gs pos="62000">
                        <a:srgbClr val="FF0000"/>
                      </a:gs>
                      <a:gs pos="0">
                        <a:srgbClr val="E30000"/>
                      </a:gs>
                      <a:gs pos="100000">
                        <a:srgbClr val="760303"/>
                      </a:gs>
                    </a:gsLst>
                    <a:lin ang="5400000" scaled="0"/>
                  </a:gradFill>
                  <a:latin typeface="思源宋体 CN Heavy" panose="02020900000000000000" charset="-122"/>
                  <a:ea typeface="思源宋体 CN Heavy" panose="02020900000000000000" charset="-122"/>
                  <a:cs typeface="+mn-ea"/>
                  <a:sym typeface="+mn-lt"/>
                </a:rPr>
                <a:t>对党忠诚，砥砺初心，切实增强“两个确立”转化为“两个维护”的政治自觉</a:t>
              </a:r>
            </a:p>
          </p:txBody>
        </p:sp>
        <p:sp>
          <p:nvSpPr>
            <p:cNvPr id="13" name="流程图: 可选过程 12"/>
            <p:cNvSpPr/>
            <p:nvPr/>
          </p:nvSpPr>
          <p:spPr>
            <a:xfrm>
              <a:off x="5873691" y="1757018"/>
              <a:ext cx="9787493" cy="535906"/>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14" name="流程图: 可选过程 13"/>
            <p:cNvSpPr/>
            <p:nvPr/>
          </p:nvSpPr>
          <p:spPr>
            <a:xfrm>
              <a:off x="5358746" y="1755714"/>
              <a:ext cx="471245" cy="513740"/>
            </a:xfrm>
            <a:prstGeom prst="flowChartAlternateProcess">
              <a:avLst/>
            </a:prstGeom>
            <a:gradFill>
              <a:gsLst>
                <a:gs pos="0">
                  <a:srgbClr val="FF0000"/>
                </a:gs>
                <a:gs pos="100000">
                  <a:srgbClr val="C00000"/>
                </a:gs>
              </a:gsLst>
              <a:lin ang="5400000" scaled="0"/>
            </a:grad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18" name="文本框 17"/>
            <p:cNvSpPr txBox="1"/>
            <p:nvPr/>
          </p:nvSpPr>
          <p:spPr>
            <a:xfrm>
              <a:off x="5320139" y="1783096"/>
              <a:ext cx="741609" cy="449196"/>
            </a:xfrm>
            <a:prstGeom prst="rect">
              <a:avLst/>
            </a:prstGeom>
            <a:noFill/>
          </p:spPr>
          <p:txBody>
            <a:bodyPr wrap="square" rtlCol="0">
              <a:spAutoFit/>
            </a:bodyPr>
            <a:lstStyle/>
            <a:p>
              <a:pPr algn="ctr">
                <a:lnSpc>
                  <a:spcPct val="90000"/>
                </a:lnSpc>
              </a:pPr>
              <a:r>
                <a:rPr lang="zh-CN" altLang="en-US" sz="2500" b="1" dirty="0">
                  <a:solidFill>
                    <a:schemeClr val="bg1"/>
                  </a:solidFill>
                  <a:latin typeface="思源宋体 CN SemiBold" panose="02020600000000000000" charset="-122"/>
                  <a:ea typeface="思源宋体 CN SemiBold" panose="02020600000000000000" charset="-122"/>
                </a:rPr>
                <a:t>二、</a:t>
              </a:r>
            </a:p>
          </p:txBody>
        </p:sp>
      </p:grpSp>
      <p:grpSp>
        <p:nvGrpSpPr>
          <p:cNvPr id="19" name="组合 18"/>
          <p:cNvGrpSpPr/>
          <p:nvPr/>
        </p:nvGrpSpPr>
        <p:grpSpPr>
          <a:xfrm>
            <a:off x="252095" y="3804920"/>
            <a:ext cx="12024359" cy="539115"/>
            <a:chOff x="5294250" y="1755714"/>
            <a:chExt cx="12897398" cy="553509"/>
          </a:xfrm>
        </p:grpSpPr>
        <p:sp>
          <p:nvSpPr>
            <p:cNvPr id="20" name="流程图: 可选过程 19"/>
            <p:cNvSpPr/>
            <p:nvPr/>
          </p:nvSpPr>
          <p:spPr>
            <a:xfrm>
              <a:off x="5984958" y="1757018"/>
              <a:ext cx="12010411" cy="552205"/>
            </a:xfrm>
            <a:prstGeom prst="flowChartAlternateProcess">
              <a:avLst/>
            </a:prstGeom>
            <a:no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26" name="流程图: 可选过程 25"/>
            <p:cNvSpPr/>
            <p:nvPr/>
          </p:nvSpPr>
          <p:spPr>
            <a:xfrm>
              <a:off x="5358746" y="1755714"/>
              <a:ext cx="577528" cy="535940"/>
            </a:xfrm>
            <a:prstGeom prst="flowChartAlternateProcess">
              <a:avLst/>
            </a:prstGeom>
            <a:gradFill>
              <a:gsLst>
                <a:gs pos="0">
                  <a:srgbClr val="FF0000"/>
                </a:gs>
                <a:gs pos="100000">
                  <a:srgbClr val="C00000"/>
                </a:gs>
              </a:gsLst>
              <a:lin ang="5400000" scaled="0"/>
            </a:grad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27" name="文本框 26"/>
            <p:cNvSpPr txBox="1"/>
            <p:nvPr/>
          </p:nvSpPr>
          <p:spPr>
            <a:xfrm>
              <a:off x="5753139" y="1781140"/>
              <a:ext cx="12438509" cy="488314"/>
            </a:xfrm>
            <a:prstGeom prst="rect">
              <a:avLst/>
            </a:prstGeom>
            <a:noFill/>
          </p:spPr>
          <p:txBody>
            <a:bodyPr wrap="square" rtlCol="0">
              <a:spAutoFit/>
            </a:bodyPr>
            <a:lstStyle/>
            <a:p>
              <a:pPr algn="ctr"/>
              <a:r>
                <a:rPr lang="zh-CN" altLang="en-US" sz="2500" b="1" dirty="0">
                  <a:gradFill>
                    <a:gsLst>
                      <a:gs pos="62000">
                        <a:srgbClr val="FF0000"/>
                      </a:gs>
                      <a:gs pos="0">
                        <a:srgbClr val="E30000"/>
                      </a:gs>
                      <a:gs pos="100000">
                        <a:srgbClr val="760303"/>
                      </a:gs>
                    </a:gsLst>
                    <a:lin ang="5400000" scaled="0"/>
                  </a:gradFill>
                  <a:latin typeface="思源宋体 CN Heavy" panose="02020900000000000000" charset="-122"/>
                  <a:ea typeface="思源宋体 CN Heavy" panose="02020900000000000000" charset="-122"/>
                  <a:cs typeface="+mn-ea"/>
                  <a:sym typeface="+mn-lt"/>
                </a:rPr>
                <a:t>勇担使命，接续奋斗，以践行“两个确立”的实际行动迎接党的二十大胜利召开</a:t>
              </a:r>
            </a:p>
          </p:txBody>
        </p:sp>
        <p:sp>
          <p:nvSpPr>
            <p:cNvPr id="28" name="文本框 27"/>
            <p:cNvSpPr txBox="1"/>
            <p:nvPr/>
          </p:nvSpPr>
          <p:spPr>
            <a:xfrm>
              <a:off x="5294250" y="1783096"/>
              <a:ext cx="893205" cy="449196"/>
            </a:xfrm>
            <a:prstGeom prst="rect">
              <a:avLst/>
            </a:prstGeom>
            <a:noFill/>
          </p:spPr>
          <p:txBody>
            <a:bodyPr wrap="square" rtlCol="0">
              <a:spAutoFit/>
            </a:bodyPr>
            <a:lstStyle/>
            <a:p>
              <a:pPr algn="ctr">
                <a:lnSpc>
                  <a:spcPct val="90000"/>
                </a:lnSpc>
              </a:pPr>
              <a:r>
                <a:rPr lang="zh-CN" altLang="en-US" sz="2500" b="1" dirty="0">
                  <a:solidFill>
                    <a:schemeClr val="bg1"/>
                  </a:solidFill>
                  <a:latin typeface="思源宋体 CN SemiBold" panose="02020600000000000000" charset="-122"/>
                  <a:ea typeface="思源宋体 CN SemiBold" panose="02020600000000000000" charset="-122"/>
                </a:rPr>
                <a:t>三、</a:t>
              </a:r>
            </a:p>
          </p:txBody>
        </p:sp>
      </p:gr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1000"/>
                                        <p:tgtEl>
                                          <p:spTgt spid="149"/>
                                        </p:tgtEl>
                                      </p:cBhvr>
                                    </p:animEffect>
                                    <p:anim calcmode="lin" valueType="num">
                                      <p:cBhvr>
                                        <p:cTn id="8" dur="1000" fill="hold"/>
                                        <p:tgtEl>
                                          <p:spTgt spid="149"/>
                                        </p:tgtEl>
                                        <p:attrNameLst>
                                          <p:attrName>ppt_x</p:attrName>
                                        </p:attrNameLst>
                                      </p:cBhvr>
                                      <p:tavLst>
                                        <p:tav tm="0">
                                          <p:val>
                                            <p:strVal val="#ppt_x"/>
                                          </p:val>
                                        </p:tav>
                                        <p:tav tm="100000">
                                          <p:val>
                                            <p:strVal val="#ppt_x"/>
                                          </p:val>
                                        </p:tav>
                                      </p:tavLst>
                                    </p:anim>
                                    <p:anim calcmode="lin" valueType="num">
                                      <p:cBhvr>
                                        <p:cTn id="9" dur="1000" fill="hold"/>
                                        <p:tgtEl>
                                          <p:spTgt spid="14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50"/>
                                        </p:tgtEl>
                                        <p:attrNameLst>
                                          <p:attrName>style.visibility</p:attrName>
                                        </p:attrNameLst>
                                      </p:cBhvr>
                                      <p:to>
                                        <p:strVal val="visible"/>
                                      </p:to>
                                    </p:set>
                                    <p:animEffect transition="in" filter="fade">
                                      <p:cBhvr>
                                        <p:cTn id="12" dur="1000"/>
                                        <p:tgtEl>
                                          <p:spTgt spid="150"/>
                                        </p:tgtEl>
                                      </p:cBhvr>
                                    </p:animEffect>
                                    <p:anim calcmode="lin" valueType="num">
                                      <p:cBhvr>
                                        <p:cTn id="13" dur="1000" fill="hold"/>
                                        <p:tgtEl>
                                          <p:spTgt spid="150"/>
                                        </p:tgtEl>
                                        <p:attrNameLst>
                                          <p:attrName>ppt_x</p:attrName>
                                        </p:attrNameLst>
                                      </p:cBhvr>
                                      <p:tavLst>
                                        <p:tav tm="0">
                                          <p:val>
                                            <p:strVal val="#ppt_x"/>
                                          </p:val>
                                        </p:tav>
                                        <p:tav tm="100000">
                                          <p:val>
                                            <p:strVal val="#ppt_x"/>
                                          </p:val>
                                        </p:tav>
                                      </p:tavLst>
                                    </p:anim>
                                    <p:anim calcmode="lin" valueType="num">
                                      <p:cBhvr>
                                        <p:cTn id="14" dur="1000" fill="hold"/>
                                        <p:tgtEl>
                                          <p:spTgt spid="15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48"/>
                                        </p:tgtEl>
                                        <p:attrNameLst>
                                          <p:attrName>style.visibility</p:attrName>
                                        </p:attrNameLst>
                                      </p:cBhvr>
                                      <p:to>
                                        <p:strVal val="visible"/>
                                      </p:to>
                                    </p:set>
                                    <p:animEffect transition="in" filter="fade">
                                      <p:cBhvr>
                                        <p:cTn id="17" dur="1000"/>
                                        <p:tgtEl>
                                          <p:spTgt spid="148"/>
                                        </p:tgtEl>
                                      </p:cBhvr>
                                    </p:animEffect>
                                    <p:anim calcmode="lin" valueType="num">
                                      <p:cBhvr>
                                        <p:cTn id="18" dur="1000" fill="hold"/>
                                        <p:tgtEl>
                                          <p:spTgt spid="148"/>
                                        </p:tgtEl>
                                        <p:attrNameLst>
                                          <p:attrName>ppt_x</p:attrName>
                                        </p:attrNameLst>
                                      </p:cBhvr>
                                      <p:tavLst>
                                        <p:tav tm="0">
                                          <p:val>
                                            <p:strVal val="#ppt_x"/>
                                          </p:val>
                                        </p:tav>
                                        <p:tav tm="100000">
                                          <p:val>
                                            <p:strVal val="#ppt_x"/>
                                          </p:val>
                                        </p:tav>
                                      </p:tavLst>
                                    </p:anim>
                                    <p:anim calcmode="lin" valueType="num">
                                      <p:cBhvr>
                                        <p:cTn id="19" dur="1000" fill="hold"/>
                                        <p:tgtEl>
                                          <p:spTgt spid="14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C:\Users\Administrator\Desktop\字体0.png字体0"/>
          <p:cNvPicPr>
            <a:picLocks noChangeAspect="1"/>
          </p:cNvPicPr>
          <p:nvPr/>
        </p:nvPicPr>
        <p:blipFill>
          <a:blip r:embed="rId2">
            <a:lum contrast="12000"/>
          </a:blip>
          <a:srcRect l="10412" r="50219"/>
          <a:stretch>
            <a:fillRect/>
          </a:stretch>
        </p:blipFill>
        <p:spPr>
          <a:xfrm>
            <a:off x="5614670" y="1517650"/>
            <a:ext cx="3541395" cy="1190625"/>
          </a:xfrm>
          <a:prstGeom prst="rect">
            <a:avLst/>
          </a:prstGeom>
          <a:effectLst/>
        </p:spPr>
      </p:pic>
      <p:sp>
        <p:nvSpPr>
          <p:cNvPr id="2" name="文本框 1"/>
          <p:cNvSpPr txBox="1"/>
          <p:nvPr/>
        </p:nvSpPr>
        <p:spPr>
          <a:xfrm>
            <a:off x="3150870" y="1729105"/>
            <a:ext cx="2463800" cy="768350"/>
          </a:xfrm>
          <a:prstGeom prst="rect">
            <a:avLst/>
          </a:prstGeom>
          <a:noFill/>
        </p:spPr>
        <p:txBody>
          <a:bodyPr wrap="square" rtlCol="0">
            <a:spAutoFit/>
          </a:bodyPr>
          <a:lstStyle/>
          <a:p>
            <a:r>
              <a:rPr kumimoji="1" lang="zh-CN" altLang="en-US" sz="4400" b="1" spc="-200" dirty="0">
                <a:solidFill>
                  <a:schemeClr val="tx1"/>
                </a:solidFill>
                <a:effectLst>
                  <a:outerShdw blurRad="50800" dist="38100" dir="2700000" algn="tl" rotWithShape="0">
                    <a:prstClr val="black">
                      <a:alpha val="6000"/>
                    </a:prstClr>
                  </a:outerShdw>
                </a:effectLst>
                <a:latin typeface="华文楷体" panose="02010600040101010101" charset="-122"/>
                <a:ea typeface="华文楷体" panose="02010600040101010101" charset="-122"/>
              </a:rPr>
              <a:t>坚定捍卫</a:t>
            </a:r>
          </a:p>
        </p:txBody>
      </p:sp>
      <p:grpSp>
        <p:nvGrpSpPr>
          <p:cNvPr id="7" name="组合 6"/>
          <p:cNvGrpSpPr/>
          <p:nvPr/>
        </p:nvGrpSpPr>
        <p:grpSpPr>
          <a:xfrm>
            <a:off x="3215005" y="2834640"/>
            <a:ext cx="5876290" cy="1188720"/>
            <a:chOff x="5063" y="4464"/>
            <a:chExt cx="9254" cy="1872"/>
          </a:xfrm>
        </p:grpSpPr>
        <p:pic>
          <p:nvPicPr>
            <p:cNvPr id="3" name="图片 2" descr="C:\Users\Administrator\Desktop\字体0.png字体0"/>
            <p:cNvPicPr>
              <a:picLocks noChangeAspect="1"/>
            </p:cNvPicPr>
            <p:nvPr/>
          </p:nvPicPr>
          <p:blipFill>
            <a:blip r:embed="rId2">
              <a:lum contrast="12000"/>
            </a:blip>
            <a:srcRect l="62241" t="107" r="-184" b="53"/>
            <a:stretch>
              <a:fillRect/>
            </a:stretch>
          </p:blipFill>
          <p:spPr>
            <a:xfrm>
              <a:off x="8943" y="4464"/>
              <a:ext cx="5375" cy="1872"/>
            </a:xfrm>
            <a:prstGeom prst="rect">
              <a:avLst/>
            </a:prstGeom>
            <a:effectLst/>
          </p:spPr>
        </p:pic>
        <p:sp>
          <p:nvSpPr>
            <p:cNvPr id="4" name="文本框 3"/>
            <p:cNvSpPr txBox="1"/>
            <p:nvPr/>
          </p:nvSpPr>
          <p:spPr>
            <a:xfrm>
              <a:off x="5063" y="4795"/>
              <a:ext cx="3880" cy="1210"/>
            </a:xfrm>
            <a:prstGeom prst="rect">
              <a:avLst/>
            </a:prstGeom>
            <a:noFill/>
          </p:spPr>
          <p:txBody>
            <a:bodyPr wrap="square" rtlCol="0">
              <a:spAutoFit/>
            </a:bodyPr>
            <a:lstStyle/>
            <a:p>
              <a:r>
                <a:rPr kumimoji="1" lang="zh-CN" altLang="en-US" sz="4400" b="1" spc="-200" dirty="0">
                  <a:solidFill>
                    <a:schemeClr val="tx1"/>
                  </a:solidFill>
                  <a:effectLst>
                    <a:outerShdw blurRad="50800" dist="38100" dir="2700000" algn="tl" rotWithShape="0">
                      <a:prstClr val="black">
                        <a:alpha val="6000"/>
                      </a:prstClr>
                    </a:outerShdw>
                  </a:effectLst>
                  <a:latin typeface="华文楷体" panose="02010600040101010101" charset="-122"/>
                  <a:ea typeface="华文楷体" panose="02010600040101010101" charset="-122"/>
                </a:rPr>
                <a:t>忠诚践行</a:t>
              </a:r>
            </a:p>
          </p:txBody>
        </p:sp>
      </p:grpSp>
      <p:pic>
        <p:nvPicPr>
          <p:cNvPr id="20" name="图片 19"/>
          <p:cNvPicPr>
            <a:picLocks noChangeAspect="1"/>
          </p:cNvPicPr>
          <p:nvPr/>
        </p:nvPicPr>
        <p:blipFill>
          <a:blip r:embed="rId3"/>
          <a:stretch>
            <a:fillRect/>
          </a:stretch>
        </p:blipFill>
        <p:spPr>
          <a:xfrm>
            <a:off x="8213090" y="939165"/>
            <a:ext cx="1217295" cy="789940"/>
          </a:xfrm>
          <a:prstGeom prst="rect">
            <a:avLst/>
          </a:prstGeom>
        </p:spPr>
      </p:pic>
      <p:sp>
        <p:nvSpPr>
          <p:cNvPr id="6" name="文本框 5"/>
          <p:cNvSpPr txBox="1"/>
          <p:nvPr/>
        </p:nvSpPr>
        <p:spPr>
          <a:xfrm>
            <a:off x="1033083" y="4387817"/>
            <a:ext cx="10125835" cy="8299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i="1" dirty="0">
                <a:gradFill flip="none" rotWithShape="1">
                  <a:gsLst>
                    <a:gs pos="0">
                      <a:srgbClr val="ED0404"/>
                    </a:gs>
                    <a:gs pos="25000">
                      <a:srgbClr val="ED0404"/>
                    </a:gs>
                    <a:gs pos="86000">
                      <a:srgbClr val="FD872B"/>
                    </a:gs>
                  </a:gsLst>
                  <a:lin ang="16200000" scaled="1"/>
                  <a:tileRect/>
                </a:gradFill>
                <a:latin typeface="思源宋体 CN Heavy" panose="02020900000000000000" charset="-122"/>
                <a:ea typeface="思源宋体 CN Heavy" panose="02020900000000000000" charset="-122"/>
                <a:cs typeface="阿里巴巴普惠体 Heavy" panose="00020600040101010101" pitchFamily="18" charset="-122"/>
              </a:rPr>
              <a:t>以实际行动迎接党的二十大顺利召开</a:t>
            </a:r>
          </a:p>
        </p:txBody>
      </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069181" y="1977357"/>
            <a:ext cx="10131742" cy="1799590"/>
            <a:chOff x="1127410" y="1906677"/>
            <a:chExt cx="10131742" cy="1799590"/>
          </a:xfrm>
        </p:grpSpPr>
        <p:sp>
          <p:nvSpPr>
            <p:cNvPr id="30" name="文本框 29"/>
            <p:cNvSpPr txBox="1"/>
            <p:nvPr/>
          </p:nvSpPr>
          <p:spPr>
            <a:xfrm>
              <a:off x="1127410" y="1906677"/>
              <a:ext cx="10125835" cy="17837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1000" b="1" i="1" dirty="0">
                  <a:ln w="98425">
                    <a:solidFill>
                      <a:schemeClr val="bg1"/>
                    </a:solidFill>
                  </a:ln>
                  <a:solidFill>
                    <a:schemeClr val="bg1"/>
                  </a:solidFill>
                  <a:effectLst>
                    <a:outerShdw blurRad="38100" dist="38100" dir="2700000" algn="tl">
                      <a:srgbClr val="000000">
                        <a:alpha val="43137"/>
                      </a:srgbClr>
                    </a:outerShdw>
                  </a:effectLst>
                  <a:latin typeface="思源宋体 CN Heavy" panose="02020900000000000000" charset="-122"/>
                  <a:ea typeface="思源宋体 CN Heavy" panose="02020900000000000000" charset="-122"/>
                  <a:cs typeface="阿里巴巴普惠体 Heavy" panose="00020600040101010101" pitchFamily="18" charset="-122"/>
                </a:rPr>
                <a:t>感谢聆听</a:t>
              </a:r>
            </a:p>
          </p:txBody>
        </p:sp>
        <p:sp>
          <p:nvSpPr>
            <p:cNvPr id="9" name="文本框 8"/>
            <p:cNvSpPr txBox="1"/>
            <p:nvPr/>
          </p:nvSpPr>
          <p:spPr>
            <a:xfrm>
              <a:off x="1133317" y="1922552"/>
              <a:ext cx="10125835" cy="17837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1000" i="1" dirty="0">
                  <a:gradFill flip="none" rotWithShape="1">
                    <a:gsLst>
                      <a:gs pos="0">
                        <a:srgbClr val="ED0404"/>
                      </a:gs>
                      <a:gs pos="25000">
                        <a:srgbClr val="ED0404"/>
                      </a:gs>
                      <a:gs pos="86000">
                        <a:srgbClr val="FD872B"/>
                      </a:gs>
                    </a:gsLst>
                    <a:lin ang="16200000" scaled="1"/>
                    <a:tileRect/>
                  </a:gradFill>
                  <a:latin typeface="思源宋体 CN Heavy" panose="02020900000000000000" charset="-122"/>
                  <a:ea typeface="思源宋体 CN Heavy" panose="02020900000000000000" charset="-122"/>
                  <a:cs typeface="阿里巴巴普惠体 Heavy" panose="00020600040101010101" pitchFamily="18" charset="-122"/>
                </a:rPr>
                <a:t>感谢聆听</a:t>
              </a:r>
            </a:p>
          </p:txBody>
        </p:sp>
      </p:grpSp>
      <p:grpSp>
        <p:nvGrpSpPr>
          <p:cNvPr id="3" name="组合 2"/>
          <p:cNvGrpSpPr/>
          <p:nvPr/>
        </p:nvGrpSpPr>
        <p:grpSpPr>
          <a:xfrm>
            <a:off x="3704590" y="3855085"/>
            <a:ext cx="4846955" cy="419100"/>
            <a:chOff x="6444" y="6850"/>
            <a:chExt cx="6986" cy="604"/>
          </a:xfrm>
        </p:grpSpPr>
        <p:grpSp>
          <p:nvGrpSpPr>
            <p:cNvPr id="4" name="组合 3"/>
            <p:cNvGrpSpPr/>
            <p:nvPr/>
          </p:nvGrpSpPr>
          <p:grpSpPr>
            <a:xfrm>
              <a:off x="8948" y="6850"/>
              <a:ext cx="2028" cy="604"/>
              <a:chOff x="3965502" y="1879809"/>
              <a:chExt cx="1193100" cy="342834"/>
            </a:xfrm>
            <a:solidFill>
              <a:srgbClr val="FF0000"/>
            </a:solidFill>
          </p:grpSpPr>
          <p:sp>
            <p:nvSpPr>
              <p:cNvPr id="6" name="PA-dark-star-shape_15445"/>
              <p:cNvSpPr>
                <a:spLocks noChangeAspect="1"/>
              </p:cNvSpPr>
              <p:nvPr>
                <p:custDataLst>
                  <p:tags r:id="rId1"/>
                </p:custDataLst>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7" name="PA-dark-star-shape_15445"/>
              <p:cNvSpPr>
                <a:spLocks noChangeAspect="1"/>
              </p:cNvSpPr>
              <p:nvPr>
                <p:custDataLst>
                  <p:tags r:id="rId2"/>
                </p:custDataLst>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8" name="PA-dark-star-shape_15445"/>
              <p:cNvSpPr>
                <a:spLocks noChangeAspect="1"/>
              </p:cNvSpPr>
              <p:nvPr>
                <p:custDataLst>
                  <p:tags r:id="rId3"/>
                </p:custDataLst>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10" name="PA-dark-star-shape_15445"/>
              <p:cNvSpPr>
                <a:spLocks noChangeAspect="1"/>
              </p:cNvSpPr>
              <p:nvPr>
                <p:custDataLst>
                  <p:tags r:id="rId4"/>
                </p:custDataLst>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11" name="PA-dark-star-shape_15445"/>
              <p:cNvSpPr>
                <a:spLocks noChangeAspect="1"/>
              </p:cNvSpPr>
              <p:nvPr>
                <p:custDataLst>
                  <p:tags r:id="rId5"/>
                </p:custDataLst>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grpSp>
        <p:cxnSp>
          <p:nvCxnSpPr>
            <p:cNvPr id="12" name="直接连接符 11"/>
            <p:cNvCxnSpPr/>
            <p:nvPr/>
          </p:nvCxnSpPr>
          <p:spPr>
            <a:xfrm>
              <a:off x="6444" y="7202"/>
              <a:ext cx="2295"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565" y="7085"/>
              <a:ext cx="1174"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942" y="7319"/>
              <a:ext cx="1797"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136" y="7207"/>
              <a:ext cx="2295"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136" y="7090"/>
              <a:ext cx="1174"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136" y="7324"/>
              <a:ext cx="1797"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52" name="图片 51"/>
          <p:cNvPicPr>
            <a:picLocks noChangeAspect="1"/>
          </p:cNvPicPr>
          <p:nvPr/>
        </p:nvPicPr>
        <p:blipFill>
          <a:blip r:embed="rId7"/>
          <a:stretch>
            <a:fillRect/>
          </a:stretch>
        </p:blipFill>
        <p:spPr>
          <a:xfrm>
            <a:off x="9526270" y="4130040"/>
            <a:ext cx="1217295" cy="789940"/>
          </a:xfrm>
          <a:prstGeom prst="rect">
            <a:avLst/>
          </a:prstGeom>
        </p:spPr>
      </p:pic>
    </p:spTree>
  </p:cSld>
  <p:clrMapOvr>
    <a:masterClrMapping/>
  </p:clrMapOvr>
  <p:transition/>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Effect transition="in" filter="fade">
                                      <p:cBhvr>
                                        <p:cTn id="1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987291" y="1379410"/>
            <a:ext cx="2365374" cy="964467"/>
            <a:chOff x="2310634" y="2770718"/>
            <a:chExt cx="1875164" cy="884964"/>
          </a:xfrm>
        </p:grpSpPr>
        <p:sp>
          <p:nvSpPr>
            <p:cNvPr id="3" name="任意多边形 10"/>
            <p:cNvSpPr/>
            <p:nvPr>
              <p:custDataLst>
                <p:tags r:id="rId6"/>
              </p:custDataLst>
            </p:nvPr>
          </p:nvSpPr>
          <p:spPr>
            <a:xfrm>
              <a:off x="2310634" y="2770718"/>
              <a:ext cx="1865500" cy="884964"/>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gradFill>
              <a:gsLst>
                <a:gs pos="10000">
                  <a:srgbClr val="C00000"/>
                </a:gs>
                <a:gs pos="70000">
                  <a:srgbClr val="FF00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AF0"/>
                </a:solidFill>
                <a:latin typeface="Arial" panose="02080604020202020204" pitchFamily="34" charset="0"/>
                <a:ea typeface="微软雅黑" panose="020B0503020204020204" pitchFamily="34" charset="-122"/>
                <a:sym typeface="Arial" panose="02080604020202020204" pitchFamily="34" charset="0"/>
              </a:endParaRPr>
            </a:p>
          </p:txBody>
        </p:sp>
        <p:sp>
          <p:nvSpPr>
            <p:cNvPr id="4" name="矩形 3"/>
            <p:cNvSpPr/>
            <p:nvPr/>
          </p:nvSpPr>
          <p:spPr>
            <a:xfrm>
              <a:off x="2321205" y="2865108"/>
              <a:ext cx="1864593" cy="591978"/>
            </a:xfrm>
            <a:prstGeom prst="rect">
              <a:avLst/>
            </a:prstGeom>
          </p:spPr>
          <p:txBody>
            <a:bodyPr wrap="square">
              <a:spAutoFit/>
            </a:bodyPr>
            <a:lstStyle/>
            <a:p>
              <a:pPr algn="ctr">
                <a:defRPr/>
              </a:pPr>
              <a:r>
                <a:rPr lang="zh-CN" altLang="en-US" sz="3600" b="1" kern="0" spc="400" dirty="0" smtClean="0">
                  <a:solidFill>
                    <a:srgbClr val="FFFAF0"/>
                  </a:solidFill>
                  <a:latin typeface="思源宋体 CN SemiBold" panose="02020600000000000000" charset="-122"/>
                  <a:ea typeface="思源宋体 CN SemiBold" panose="02020600000000000000" charset="-122"/>
                  <a:cs typeface="Microsoft New Tai Lue" panose="020B0502040204020203" pitchFamily="34" charset="0"/>
                  <a:sym typeface="Arial" panose="02080604020202020204" pitchFamily="34" charset="0"/>
                </a:rPr>
                <a:t>第一部分</a:t>
              </a:r>
            </a:p>
          </p:txBody>
        </p:sp>
      </p:grpSp>
      <p:sp>
        <p:nvSpPr>
          <p:cNvPr id="20" name="文本框 19"/>
          <p:cNvSpPr txBox="1"/>
          <p:nvPr/>
        </p:nvSpPr>
        <p:spPr>
          <a:xfrm>
            <a:off x="-219710" y="3070860"/>
            <a:ext cx="12767310" cy="1445260"/>
          </a:xfrm>
          <a:prstGeom prst="rect">
            <a:avLst/>
          </a:prstGeom>
          <a:noFill/>
        </p:spPr>
        <p:txBody>
          <a:bodyPr wrap="square" rtlCol="0">
            <a:spAutoFit/>
          </a:bodyPr>
          <a:lstStyle/>
          <a:p>
            <a:pPr algn="ctr">
              <a:lnSpc>
                <a:spcPct val="110000"/>
              </a:lnSpc>
            </a:pPr>
            <a:r>
              <a:rPr lang="zh-CN" altLang="en-US" sz="4000" b="1" dirty="0" smtClean="0">
                <a:gradFill>
                  <a:gsLst>
                    <a:gs pos="9000">
                      <a:srgbClr val="FF0000"/>
                    </a:gs>
                    <a:gs pos="100000">
                      <a:srgbClr val="C00000"/>
                    </a:gs>
                  </a:gsLst>
                  <a:lin ang="16200000" scaled="0"/>
                </a:gradFill>
                <a:latin typeface="思源宋体 CN Heavy" panose="02020900000000000000" charset="-122"/>
                <a:ea typeface="思源宋体 CN Heavy" panose="02020900000000000000" charset="-122"/>
                <a:sym typeface="Arial" panose="02080604020202020204" pitchFamily="34" charset="0"/>
              </a:rPr>
              <a:t>高举旗帜，拥护核心，</a:t>
            </a:r>
          </a:p>
          <a:p>
            <a:pPr algn="ctr">
              <a:lnSpc>
                <a:spcPct val="110000"/>
              </a:lnSpc>
            </a:pPr>
            <a:r>
              <a:rPr lang="zh-CN" altLang="en-US" sz="4000" b="1" dirty="0" smtClean="0">
                <a:gradFill>
                  <a:gsLst>
                    <a:gs pos="9000">
                      <a:srgbClr val="FF0000"/>
                    </a:gs>
                    <a:gs pos="100000">
                      <a:srgbClr val="C00000"/>
                    </a:gs>
                  </a:gsLst>
                  <a:lin ang="16200000" scaled="0"/>
                </a:gradFill>
                <a:latin typeface="思源宋体 CN Heavy" panose="02020900000000000000" charset="-122"/>
                <a:ea typeface="思源宋体 CN Heavy" panose="02020900000000000000" charset="-122"/>
                <a:sym typeface="Arial" panose="02080604020202020204" pitchFamily="34" charset="0"/>
              </a:rPr>
              <a:t>深入领会“两个确立”在新时代迸发出的磅礴力量</a:t>
            </a:r>
          </a:p>
        </p:txBody>
      </p:sp>
      <p:grpSp>
        <p:nvGrpSpPr>
          <p:cNvPr id="5" name="组合 4"/>
          <p:cNvGrpSpPr/>
          <p:nvPr/>
        </p:nvGrpSpPr>
        <p:grpSpPr>
          <a:xfrm>
            <a:off x="3711575" y="2491740"/>
            <a:ext cx="4846955" cy="419100"/>
            <a:chOff x="6444" y="6850"/>
            <a:chExt cx="6986" cy="604"/>
          </a:xfrm>
        </p:grpSpPr>
        <p:grpSp>
          <p:nvGrpSpPr>
            <p:cNvPr id="8" name="组合 7"/>
            <p:cNvGrpSpPr/>
            <p:nvPr/>
          </p:nvGrpSpPr>
          <p:grpSpPr>
            <a:xfrm>
              <a:off x="8948" y="6850"/>
              <a:ext cx="2028" cy="604"/>
              <a:chOff x="3965502" y="1879809"/>
              <a:chExt cx="1193100" cy="342834"/>
            </a:xfrm>
            <a:solidFill>
              <a:srgbClr val="FF0000"/>
            </a:solidFill>
          </p:grpSpPr>
          <p:sp>
            <p:nvSpPr>
              <p:cNvPr id="10" name="PA-dark-star-shape_15445"/>
              <p:cNvSpPr>
                <a:spLocks noChangeAspect="1"/>
              </p:cNvSpPr>
              <p:nvPr>
                <p:custDataLst>
                  <p:tags r:id="rId1"/>
                </p:custDataLst>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11" name="PA-dark-star-shape_15445"/>
              <p:cNvSpPr>
                <a:spLocks noChangeAspect="1"/>
              </p:cNvSpPr>
              <p:nvPr>
                <p:custDataLst>
                  <p:tags r:id="rId2"/>
                </p:custDataLst>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34" name="PA-dark-star-shape_15445"/>
              <p:cNvSpPr>
                <a:spLocks noChangeAspect="1"/>
              </p:cNvSpPr>
              <p:nvPr>
                <p:custDataLst>
                  <p:tags r:id="rId3"/>
                </p:custDataLst>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35" name="PA-dark-star-shape_15445"/>
              <p:cNvSpPr>
                <a:spLocks noChangeAspect="1"/>
              </p:cNvSpPr>
              <p:nvPr>
                <p:custDataLst>
                  <p:tags r:id="rId4"/>
                </p:custDataLst>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sp>
            <p:nvSpPr>
              <p:cNvPr id="12" name="PA-dark-star-shape_15445"/>
              <p:cNvSpPr>
                <a:spLocks noChangeAspect="1"/>
              </p:cNvSpPr>
              <p:nvPr>
                <p:custDataLst>
                  <p:tags r:id="rId5"/>
                </p:custDataLst>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sp>
        </p:grpSp>
        <p:cxnSp>
          <p:nvCxnSpPr>
            <p:cNvPr id="13" name="直接连接符 12"/>
            <p:cNvCxnSpPr/>
            <p:nvPr/>
          </p:nvCxnSpPr>
          <p:spPr>
            <a:xfrm>
              <a:off x="6444" y="7202"/>
              <a:ext cx="2295"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565" y="7085"/>
              <a:ext cx="1174"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942" y="7319"/>
              <a:ext cx="1797"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136" y="7207"/>
              <a:ext cx="2295"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136" y="7090"/>
              <a:ext cx="1174"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136" y="7324"/>
              <a:ext cx="1797"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1000" tmFilter="0, 0; .2, .5; .8, .5; 1, 0"/>
                                        <p:tgtEl>
                                          <p:spTgt spid="17"/>
                                        </p:tgtEl>
                                      </p:cBhvr>
                                    </p:animEffect>
                                    <p:animScale>
                                      <p:cBhvr>
                                        <p:cTn id="13" dur="500" autoRev="1" fill="hold"/>
                                        <p:tgtEl>
                                          <p:spTgt spid="17"/>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0"/>
                                        </p:tgtEl>
                                        <p:attrNameLst>
                                          <p:attrName>ppt_y</p:attrName>
                                        </p:attrNameLst>
                                      </p:cBhvr>
                                      <p:tavLst>
                                        <p:tav tm="0">
                                          <p:val>
                                            <p:strVal val="#ppt_y"/>
                                          </p:val>
                                        </p:tav>
                                        <p:tav tm="100000">
                                          <p:val>
                                            <p:strVal val="#ppt_y"/>
                                          </p:val>
                                        </p:tav>
                                      </p:tavLst>
                                    </p:anim>
                                    <p:anim calcmode="lin" valueType="num">
                                      <p:cBhvr>
                                        <p:cTn id="2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PA-1022165"/>
          <p:cNvCxnSpPr/>
          <p:nvPr>
            <p:custDataLst>
              <p:tags r:id="rId1"/>
            </p:custDataLst>
          </p:nvPr>
        </p:nvCxnSpPr>
        <p:spPr>
          <a:xfrm flipV="1">
            <a:off x="0" y="1899920"/>
            <a:ext cx="1640205" cy="11430"/>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 name="PA-102292"/>
          <p:cNvSpPr/>
          <p:nvPr>
            <p:custDataLst>
              <p:tags r:id="rId2"/>
            </p:custDataLst>
          </p:nvPr>
        </p:nvSpPr>
        <p:spPr>
          <a:xfrm>
            <a:off x="2426335" y="1613535"/>
            <a:ext cx="9390380" cy="583565"/>
          </a:xfrm>
          <a:prstGeom prst="rect">
            <a:avLst/>
          </a:prstGeom>
        </p:spPr>
        <p:txBody>
          <a:bodyPr wrap="square">
            <a:spAutoFit/>
          </a:bodyPr>
          <a:lstStyle/>
          <a:p>
            <a:pPr algn="l" defTabSz="914400">
              <a:defRPr/>
            </a:pPr>
            <a:r>
              <a:rPr lang="zh-CN" altLang="en-US" sz="3200" b="1" dirty="0" smtClean="0">
                <a:gradFill>
                  <a:gsLst>
                    <a:gs pos="0">
                      <a:srgbClr val="FF0000"/>
                    </a:gs>
                    <a:gs pos="100000">
                      <a:srgbClr val="C00000"/>
                    </a:gs>
                  </a:gsLst>
                  <a:lin ang="5400000" scaled="0"/>
                </a:gradFill>
                <a:latin typeface="思源宋体 CN Heavy" panose="02020900000000000000" charset="-122"/>
                <a:ea typeface="思源宋体 CN Heavy" panose="02020900000000000000" charset="-122"/>
                <a:cs typeface="思源宋体 CN Heavy" panose="02020900000000000000" charset="-122"/>
                <a:sym typeface="+mn-lt"/>
              </a:rPr>
              <a:t>坚持和捍卫“两个确立”，坚定地做到“两个维护”</a:t>
            </a:r>
          </a:p>
        </p:txBody>
      </p:sp>
      <p:pic>
        <p:nvPicPr>
          <p:cNvPr id="13" name="PA-1022141" descr="C:\Users\Administrator\Desktop\党建图片\图片288.png图片288"/>
          <p:cNvPicPr>
            <a:picLocks noChangeAspect="1"/>
          </p:cNvPicPr>
          <p:nvPr>
            <p:custDataLst>
              <p:tags r:id="rId3"/>
            </p:custDataLst>
          </p:nvPr>
        </p:nvPicPr>
        <p:blipFill>
          <a:blip r:embed="rId6"/>
          <a:srcRect/>
          <a:stretch>
            <a:fillRect/>
          </a:stretch>
        </p:blipFill>
        <p:spPr>
          <a:xfrm>
            <a:off x="923290" y="1327150"/>
            <a:ext cx="1729740" cy="1059180"/>
          </a:xfrm>
          <a:prstGeom prst="rect">
            <a:avLst/>
          </a:prstGeom>
        </p:spPr>
      </p:pic>
      <p:sp>
        <p:nvSpPr>
          <p:cNvPr id="15" name="圆角矩形 14"/>
          <p:cNvSpPr/>
          <p:nvPr/>
        </p:nvSpPr>
        <p:spPr>
          <a:xfrm>
            <a:off x="1193165" y="2827020"/>
            <a:ext cx="9970770" cy="715010"/>
          </a:xfrm>
          <a:prstGeom prst="roundRect">
            <a:avLst>
              <a:gd name="adj" fmla="val 4663"/>
            </a:avLst>
          </a:prstGeom>
          <a:solidFill>
            <a:schemeClr val="bg1">
              <a:alpha val="50000"/>
            </a:schemeClr>
          </a:solidFill>
          <a:ln w="127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圆角矩形 16"/>
          <p:cNvSpPr/>
          <p:nvPr/>
        </p:nvSpPr>
        <p:spPr>
          <a:xfrm>
            <a:off x="1349375" y="2602230"/>
            <a:ext cx="4389755" cy="424180"/>
          </a:xfrm>
          <a:prstGeom prst="roundRect">
            <a:avLst>
              <a:gd name="adj" fmla="val 50000"/>
            </a:avLst>
          </a:prstGeom>
          <a:solidFill>
            <a:srgbClr val="E6000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40000">
                      <a:schemeClr val="bg1"/>
                    </a:gs>
                    <a:gs pos="100000">
                      <a:srgbClr val="FFFF00"/>
                    </a:gs>
                  </a:gsLst>
                  <a:lin ang="5400000" scaled="0"/>
                </a:gradFill>
                <a:latin typeface="楷体_GB2312" panose="02010609030101010101" charset="-122"/>
                <a:ea typeface="楷体_GB2312" panose="02010609030101010101" charset="-122"/>
                <a:sym typeface="思源黑体 CN Normal" panose="020B0400000000000000" pitchFamily="34" charset="-122"/>
              </a:rPr>
              <a:t>从理论上看</a:t>
            </a:r>
          </a:p>
        </p:txBody>
      </p:sp>
      <p:sp>
        <p:nvSpPr>
          <p:cNvPr id="30" name="矩形 29"/>
          <p:cNvSpPr/>
          <p:nvPr/>
        </p:nvSpPr>
        <p:spPr>
          <a:xfrm>
            <a:off x="1323975" y="2941955"/>
            <a:ext cx="9843135" cy="570865"/>
          </a:xfrm>
          <a:prstGeom prst="rect">
            <a:avLst/>
          </a:prstGeom>
        </p:spPr>
        <p:txBody>
          <a:bodyPr wrap="square">
            <a:spAutoFit/>
          </a:bodyPr>
          <a:lstStyle/>
          <a:p>
            <a:pPr indent="0" algn="l" defTabSz="914400">
              <a:lnSpc>
                <a:spcPct val="130000"/>
              </a:lnSpc>
              <a:buFont typeface="Wingdings" panose="05000000000000000000" charset="0"/>
              <a:buNone/>
              <a:defRPr/>
            </a:pPr>
            <a:r>
              <a:rPr sz="2400" kern="100" dirty="0">
                <a:solidFill>
                  <a:srgbClr val="502800"/>
                </a:solidFill>
                <a:latin typeface="楷体_GB2312" panose="02010609030101010101" charset="-122"/>
                <a:ea typeface="楷体_GB2312" panose="02010609030101010101" charset="-122"/>
                <a:cs typeface="微软雅黑" panose="020B0503020204020204" pitchFamily="34" charset="-122"/>
                <a:sym typeface="思源黑体 CN Normal" panose="020B0400000000000000" pitchFamily="34" charset="-122"/>
              </a:rPr>
              <a:t>一个国家、一个政党，领导核心至关重要。</a:t>
            </a:r>
          </a:p>
        </p:txBody>
      </p:sp>
      <p:sp>
        <p:nvSpPr>
          <p:cNvPr id="32" name="圆角矩形 31"/>
          <p:cNvSpPr/>
          <p:nvPr/>
        </p:nvSpPr>
        <p:spPr>
          <a:xfrm>
            <a:off x="1193165" y="3906520"/>
            <a:ext cx="9970770" cy="1042035"/>
          </a:xfrm>
          <a:prstGeom prst="roundRect">
            <a:avLst>
              <a:gd name="adj" fmla="val 4663"/>
            </a:avLst>
          </a:prstGeom>
          <a:solidFill>
            <a:schemeClr val="bg1">
              <a:alpha val="50000"/>
            </a:schemeClr>
          </a:solidFill>
          <a:ln w="127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3" name="圆角矩形 32"/>
          <p:cNvSpPr/>
          <p:nvPr/>
        </p:nvSpPr>
        <p:spPr>
          <a:xfrm>
            <a:off x="1349375" y="3681730"/>
            <a:ext cx="4389755" cy="424180"/>
          </a:xfrm>
          <a:prstGeom prst="roundRect">
            <a:avLst>
              <a:gd name="adj" fmla="val 50000"/>
            </a:avLst>
          </a:prstGeom>
          <a:solidFill>
            <a:srgbClr val="E6000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40000">
                      <a:schemeClr val="bg1"/>
                    </a:gs>
                    <a:gs pos="100000">
                      <a:srgbClr val="FFFF00"/>
                    </a:gs>
                  </a:gsLst>
                  <a:lin ang="5400000" scaled="0"/>
                </a:gradFill>
                <a:latin typeface="楷体_GB2312" panose="02010609030101010101" charset="-122"/>
                <a:ea typeface="楷体_GB2312" panose="02010609030101010101" charset="-122"/>
                <a:sym typeface="思源黑体 CN Normal" panose="020B0400000000000000" pitchFamily="34" charset="-122"/>
              </a:rPr>
              <a:t>从历史上看</a:t>
            </a:r>
          </a:p>
        </p:txBody>
      </p:sp>
      <p:sp>
        <p:nvSpPr>
          <p:cNvPr id="34" name="矩形 33"/>
          <p:cNvSpPr/>
          <p:nvPr/>
        </p:nvSpPr>
        <p:spPr>
          <a:xfrm>
            <a:off x="1193165" y="4111625"/>
            <a:ext cx="9971405" cy="829945"/>
          </a:xfrm>
          <a:prstGeom prst="rect">
            <a:avLst/>
          </a:prstGeom>
        </p:spPr>
        <p:txBody>
          <a:bodyPr wrap="square">
            <a:spAutoFit/>
          </a:bodyPr>
          <a:lstStyle/>
          <a:p>
            <a:pPr indent="0" algn="l" defTabSz="914400" fontAlgn="auto">
              <a:lnSpc>
                <a:spcPct val="100000"/>
              </a:lnSpc>
              <a:buFont typeface="Wingdings" panose="05000000000000000000" charset="0"/>
              <a:buNone/>
              <a:defRPr/>
            </a:pPr>
            <a:r>
              <a:rPr sz="2400" kern="100" dirty="0">
                <a:solidFill>
                  <a:srgbClr val="502800"/>
                </a:solidFill>
                <a:latin typeface="楷体_GB2312" panose="02010609030101010101" charset="-122"/>
                <a:ea typeface="楷体_GB2312" panose="02010609030101010101" charset="-122"/>
                <a:cs typeface="微软雅黑" panose="020B0503020204020204" pitchFamily="34" charset="-122"/>
                <a:sym typeface="思源黑体 CN Normal" panose="020B0400000000000000" pitchFamily="34" charset="-122"/>
              </a:rPr>
              <a:t>在实践中形成坚强的中央领导集体并维护这个集体的权威，对我们这样的大党、大国尤为重要。</a:t>
            </a:r>
          </a:p>
        </p:txBody>
      </p:sp>
      <p:sp>
        <p:nvSpPr>
          <p:cNvPr id="35" name="圆角矩形 34"/>
          <p:cNvSpPr/>
          <p:nvPr/>
        </p:nvSpPr>
        <p:spPr>
          <a:xfrm>
            <a:off x="1193165" y="5374640"/>
            <a:ext cx="9970770" cy="849630"/>
          </a:xfrm>
          <a:prstGeom prst="roundRect">
            <a:avLst>
              <a:gd name="adj" fmla="val 4663"/>
            </a:avLst>
          </a:prstGeom>
          <a:solidFill>
            <a:schemeClr val="bg1">
              <a:alpha val="50000"/>
            </a:schemeClr>
          </a:solidFill>
          <a:ln w="127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6" name="圆角矩形 35"/>
          <p:cNvSpPr/>
          <p:nvPr/>
        </p:nvSpPr>
        <p:spPr>
          <a:xfrm>
            <a:off x="1349375" y="5133340"/>
            <a:ext cx="4389755" cy="424180"/>
          </a:xfrm>
          <a:prstGeom prst="roundRect">
            <a:avLst>
              <a:gd name="adj" fmla="val 50000"/>
            </a:avLst>
          </a:prstGeom>
          <a:solidFill>
            <a:srgbClr val="E6000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40000">
                      <a:schemeClr val="bg1"/>
                    </a:gs>
                    <a:gs pos="100000">
                      <a:srgbClr val="FFFF00"/>
                    </a:gs>
                  </a:gsLst>
                  <a:lin ang="5400000" scaled="0"/>
                </a:gradFill>
                <a:latin typeface="楷体_GB2312" panose="02010609030101010101" charset="-122"/>
                <a:ea typeface="楷体_GB2312" panose="02010609030101010101" charset="-122"/>
                <a:sym typeface="思源黑体 CN Normal" panose="020B0400000000000000" pitchFamily="34" charset="-122"/>
              </a:rPr>
              <a:t>从现实上看</a:t>
            </a:r>
          </a:p>
        </p:txBody>
      </p:sp>
      <p:sp>
        <p:nvSpPr>
          <p:cNvPr id="37" name="矩形 36"/>
          <p:cNvSpPr/>
          <p:nvPr/>
        </p:nvSpPr>
        <p:spPr>
          <a:xfrm>
            <a:off x="1323975" y="5593715"/>
            <a:ext cx="9615170" cy="570865"/>
          </a:xfrm>
          <a:prstGeom prst="rect">
            <a:avLst/>
          </a:prstGeom>
        </p:spPr>
        <p:txBody>
          <a:bodyPr wrap="square">
            <a:spAutoFit/>
          </a:bodyPr>
          <a:lstStyle/>
          <a:p>
            <a:pPr indent="0" algn="l" defTabSz="914400">
              <a:lnSpc>
                <a:spcPct val="130000"/>
              </a:lnSpc>
              <a:buFont typeface="Wingdings" panose="05000000000000000000" charset="0"/>
              <a:buNone/>
              <a:defRPr/>
            </a:pPr>
            <a:r>
              <a:rPr sz="2400" kern="100" dirty="0">
                <a:solidFill>
                  <a:srgbClr val="502800"/>
                </a:solidFill>
                <a:latin typeface="楷体_GB2312" panose="02010609030101010101" charset="-122"/>
                <a:ea typeface="楷体_GB2312" panose="02010609030101010101" charset="-122"/>
                <a:cs typeface="微软雅黑" panose="020B0503020204020204" pitchFamily="34" charset="-122"/>
                <a:sym typeface="思源黑体 CN Normal" panose="020B0400000000000000" pitchFamily="34" charset="-122"/>
              </a:rPr>
              <a:t>新时代，我们比任何时候都更需要一个坚强的领导核心。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300"/>
                                        <p:tgtEl>
                                          <p:spTgt spid="9"/>
                                        </p:tgtEl>
                                      </p:cBhvr>
                                    </p:animEffect>
                                    <p:anim calcmode="lin" valueType="num">
                                      <p:cBhvr>
                                        <p:cTn id="17" dur="300" fill="hold"/>
                                        <p:tgtEl>
                                          <p:spTgt spid="9"/>
                                        </p:tgtEl>
                                        <p:attrNameLst>
                                          <p:attrName>ppt_x</p:attrName>
                                        </p:attrNameLst>
                                      </p:cBhvr>
                                      <p:tavLst>
                                        <p:tav tm="0">
                                          <p:val>
                                            <p:strVal val="#ppt_x"/>
                                          </p:val>
                                        </p:tav>
                                        <p:tav tm="100000">
                                          <p:val>
                                            <p:strVal val="#ppt_x"/>
                                          </p:val>
                                        </p:tav>
                                      </p:tavLst>
                                    </p:anim>
                                    <p:anim calcmode="lin" valueType="num">
                                      <p:cBhvr>
                                        <p:cTn id="18" dur="3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31" presetClass="entr" presetSubtype="0" fill="hold" grpId="0" nodeType="withEffect">
                                  <p:stCondLst>
                                    <p:cond delay="500"/>
                                  </p:stCondLst>
                                  <p:iterate type="lt">
                                    <p:tmPct val="490"/>
                                  </p:iterate>
                                  <p:childTnLst>
                                    <p:set>
                                      <p:cBhvr>
                                        <p:cTn id="29" dur="1" fill="hold">
                                          <p:stCondLst>
                                            <p:cond delay="0"/>
                                          </p:stCondLst>
                                        </p:cTn>
                                        <p:tgtEl>
                                          <p:spTgt spid="30"/>
                                        </p:tgtEl>
                                        <p:attrNameLst>
                                          <p:attrName>style.visibility</p:attrName>
                                        </p:attrNameLst>
                                      </p:cBhvr>
                                      <p:to>
                                        <p:strVal val="visible"/>
                                      </p:to>
                                    </p:set>
                                    <p:anim calcmode="lin" valueType="num">
                                      <p:cBhvr>
                                        <p:cTn id="30" dur="750" fill="hold"/>
                                        <p:tgtEl>
                                          <p:spTgt spid="30"/>
                                        </p:tgtEl>
                                        <p:attrNameLst>
                                          <p:attrName>ppt_w</p:attrName>
                                        </p:attrNameLst>
                                      </p:cBhvr>
                                      <p:tavLst>
                                        <p:tav tm="0">
                                          <p:val>
                                            <p:fltVal val="0"/>
                                          </p:val>
                                        </p:tav>
                                        <p:tav tm="100000">
                                          <p:val>
                                            <p:strVal val="#ppt_w"/>
                                          </p:val>
                                        </p:tav>
                                      </p:tavLst>
                                    </p:anim>
                                    <p:anim calcmode="lin" valueType="num">
                                      <p:cBhvr>
                                        <p:cTn id="31" dur="750" fill="hold"/>
                                        <p:tgtEl>
                                          <p:spTgt spid="30"/>
                                        </p:tgtEl>
                                        <p:attrNameLst>
                                          <p:attrName>ppt_h</p:attrName>
                                        </p:attrNameLst>
                                      </p:cBhvr>
                                      <p:tavLst>
                                        <p:tav tm="0">
                                          <p:val>
                                            <p:fltVal val="0"/>
                                          </p:val>
                                        </p:tav>
                                        <p:tav tm="100000">
                                          <p:val>
                                            <p:strVal val="#ppt_h"/>
                                          </p:val>
                                        </p:tav>
                                      </p:tavLst>
                                    </p:anim>
                                    <p:anim calcmode="lin" valueType="num">
                                      <p:cBhvr>
                                        <p:cTn id="32" dur="750" fill="hold"/>
                                        <p:tgtEl>
                                          <p:spTgt spid="30"/>
                                        </p:tgtEl>
                                        <p:attrNameLst>
                                          <p:attrName>style.rotation</p:attrName>
                                        </p:attrNameLst>
                                      </p:cBhvr>
                                      <p:tavLst>
                                        <p:tav tm="0">
                                          <p:val>
                                            <p:fltVal val="90"/>
                                          </p:val>
                                        </p:tav>
                                        <p:tav tm="100000">
                                          <p:val>
                                            <p:fltVal val="0"/>
                                          </p:val>
                                        </p:tav>
                                      </p:tavLst>
                                    </p:anim>
                                    <p:animEffect transition="in" filter="fade">
                                      <p:cBhvr>
                                        <p:cTn id="33" dur="750"/>
                                        <p:tgtEl>
                                          <p:spTgt spid="30"/>
                                        </p:tgtEl>
                                      </p:cBhvr>
                                    </p:animEffect>
                                  </p:childTnLst>
                                </p:cTn>
                              </p:par>
                            </p:childTnLst>
                          </p:cTn>
                        </p:par>
                        <p:par>
                          <p:cTn id="34" fill="hold">
                            <p:stCondLst>
                              <p:cond delay="3116"/>
                            </p:stCondLst>
                            <p:childTnLst>
                              <p:par>
                                <p:cTn id="35" presetID="2" presetClass="entr" presetSubtype="4"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1+#ppt_h/2"/>
                                          </p:val>
                                        </p:tav>
                                        <p:tav tm="100000">
                                          <p:val>
                                            <p:strVal val="#ppt_y"/>
                                          </p:val>
                                        </p:tav>
                                      </p:tavLst>
                                    </p:anim>
                                  </p:childTnLst>
                                </p:cTn>
                              </p:par>
                            </p:childTnLst>
                          </p:cTn>
                        </p:par>
                        <p:par>
                          <p:cTn id="39" fill="hold">
                            <p:stCondLst>
                              <p:cond delay="3616"/>
                            </p:stCondLst>
                            <p:childTnLst>
                              <p:par>
                                <p:cTn id="40" presetID="21" presetClass="entr" presetSubtype="1"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heel(1)">
                                      <p:cBhvr>
                                        <p:cTn id="42" dur="1000"/>
                                        <p:tgtEl>
                                          <p:spTgt spid="32"/>
                                        </p:tgtEl>
                                      </p:cBhvr>
                                    </p:animEffect>
                                  </p:childTnLst>
                                </p:cTn>
                              </p:par>
                              <p:par>
                                <p:cTn id="43" presetID="31" presetClass="entr" presetSubtype="0" fill="hold" grpId="0" nodeType="withEffect">
                                  <p:stCondLst>
                                    <p:cond delay="500"/>
                                  </p:stCondLst>
                                  <p:iterate type="lt">
                                    <p:tmPct val="490"/>
                                  </p:iterate>
                                  <p:childTnLst>
                                    <p:set>
                                      <p:cBhvr>
                                        <p:cTn id="44" dur="1" fill="hold">
                                          <p:stCondLst>
                                            <p:cond delay="0"/>
                                          </p:stCondLst>
                                        </p:cTn>
                                        <p:tgtEl>
                                          <p:spTgt spid="34"/>
                                        </p:tgtEl>
                                        <p:attrNameLst>
                                          <p:attrName>style.visibility</p:attrName>
                                        </p:attrNameLst>
                                      </p:cBhvr>
                                      <p:to>
                                        <p:strVal val="visible"/>
                                      </p:to>
                                    </p:set>
                                    <p:anim calcmode="lin" valueType="num">
                                      <p:cBhvr>
                                        <p:cTn id="45" dur="750" fill="hold"/>
                                        <p:tgtEl>
                                          <p:spTgt spid="34"/>
                                        </p:tgtEl>
                                        <p:attrNameLst>
                                          <p:attrName>ppt_w</p:attrName>
                                        </p:attrNameLst>
                                      </p:cBhvr>
                                      <p:tavLst>
                                        <p:tav tm="0">
                                          <p:val>
                                            <p:fltVal val="0"/>
                                          </p:val>
                                        </p:tav>
                                        <p:tav tm="100000">
                                          <p:val>
                                            <p:strVal val="#ppt_w"/>
                                          </p:val>
                                        </p:tav>
                                      </p:tavLst>
                                    </p:anim>
                                    <p:anim calcmode="lin" valueType="num">
                                      <p:cBhvr>
                                        <p:cTn id="46" dur="750" fill="hold"/>
                                        <p:tgtEl>
                                          <p:spTgt spid="34"/>
                                        </p:tgtEl>
                                        <p:attrNameLst>
                                          <p:attrName>ppt_h</p:attrName>
                                        </p:attrNameLst>
                                      </p:cBhvr>
                                      <p:tavLst>
                                        <p:tav tm="0">
                                          <p:val>
                                            <p:fltVal val="0"/>
                                          </p:val>
                                        </p:tav>
                                        <p:tav tm="100000">
                                          <p:val>
                                            <p:strVal val="#ppt_h"/>
                                          </p:val>
                                        </p:tav>
                                      </p:tavLst>
                                    </p:anim>
                                    <p:anim calcmode="lin" valueType="num">
                                      <p:cBhvr>
                                        <p:cTn id="47" dur="750" fill="hold"/>
                                        <p:tgtEl>
                                          <p:spTgt spid="34"/>
                                        </p:tgtEl>
                                        <p:attrNameLst>
                                          <p:attrName>style.rotation</p:attrName>
                                        </p:attrNameLst>
                                      </p:cBhvr>
                                      <p:tavLst>
                                        <p:tav tm="0">
                                          <p:val>
                                            <p:fltVal val="90"/>
                                          </p:val>
                                        </p:tav>
                                        <p:tav tm="100000">
                                          <p:val>
                                            <p:fltVal val="0"/>
                                          </p:val>
                                        </p:tav>
                                      </p:tavLst>
                                    </p:anim>
                                    <p:animEffect transition="in" filter="fade">
                                      <p:cBhvr>
                                        <p:cTn id="48" dur="750"/>
                                        <p:tgtEl>
                                          <p:spTgt spid="34"/>
                                        </p:tgtEl>
                                      </p:cBhvr>
                                    </p:animEffect>
                                  </p:childTnLst>
                                </p:cTn>
                              </p:par>
                            </p:childTnLst>
                          </p:cTn>
                        </p:par>
                        <p:par>
                          <p:cTn id="49" fill="hold">
                            <p:stCondLst>
                              <p:cond delay="5016"/>
                            </p:stCondLst>
                            <p:childTnLst>
                              <p:par>
                                <p:cTn id="50" presetID="2" presetClass="entr" presetSubtype="4"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ppt_x"/>
                                          </p:val>
                                        </p:tav>
                                        <p:tav tm="100000">
                                          <p:val>
                                            <p:strVal val="#ppt_x"/>
                                          </p:val>
                                        </p:tav>
                                      </p:tavLst>
                                    </p:anim>
                                    <p:anim calcmode="lin" valueType="num">
                                      <p:cBhvr additive="base">
                                        <p:cTn id="53" dur="500" fill="hold"/>
                                        <p:tgtEl>
                                          <p:spTgt spid="36"/>
                                        </p:tgtEl>
                                        <p:attrNameLst>
                                          <p:attrName>ppt_y</p:attrName>
                                        </p:attrNameLst>
                                      </p:cBhvr>
                                      <p:tavLst>
                                        <p:tav tm="0">
                                          <p:val>
                                            <p:strVal val="1+#ppt_h/2"/>
                                          </p:val>
                                        </p:tav>
                                        <p:tav tm="100000">
                                          <p:val>
                                            <p:strVal val="#ppt_y"/>
                                          </p:val>
                                        </p:tav>
                                      </p:tavLst>
                                    </p:anim>
                                  </p:childTnLst>
                                </p:cTn>
                              </p:par>
                            </p:childTnLst>
                          </p:cTn>
                        </p:par>
                        <p:par>
                          <p:cTn id="54" fill="hold">
                            <p:stCondLst>
                              <p:cond delay="5516"/>
                            </p:stCondLst>
                            <p:childTnLst>
                              <p:par>
                                <p:cTn id="55" presetID="21" presetClass="entr" presetSubtype="1"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heel(1)">
                                      <p:cBhvr>
                                        <p:cTn id="57" dur="1000"/>
                                        <p:tgtEl>
                                          <p:spTgt spid="35"/>
                                        </p:tgtEl>
                                      </p:cBhvr>
                                    </p:animEffect>
                                  </p:childTnLst>
                                </p:cTn>
                              </p:par>
                              <p:par>
                                <p:cTn id="58" presetID="31" presetClass="entr" presetSubtype="0" fill="hold" grpId="0" nodeType="withEffect">
                                  <p:stCondLst>
                                    <p:cond delay="500"/>
                                  </p:stCondLst>
                                  <p:iterate type="lt">
                                    <p:tmPct val="490"/>
                                  </p:iterate>
                                  <p:childTnLst>
                                    <p:set>
                                      <p:cBhvr>
                                        <p:cTn id="59" dur="1" fill="hold">
                                          <p:stCondLst>
                                            <p:cond delay="0"/>
                                          </p:stCondLst>
                                        </p:cTn>
                                        <p:tgtEl>
                                          <p:spTgt spid="37"/>
                                        </p:tgtEl>
                                        <p:attrNameLst>
                                          <p:attrName>style.visibility</p:attrName>
                                        </p:attrNameLst>
                                      </p:cBhvr>
                                      <p:to>
                                        <p:strVal val="visible"/>
                                      </p:to>
                                    </p:set>
                                    <p:anim calcmode="lin" valueType="num">
                                      <p:cBhvr>
                                        <p:cTn id="60" dur="750" fill="hold"/>
                                        <p:tgtEl>
                                          <p:spTgt spid="37"/>
                                        </p:tgtEl>
                                        <p:attrNameLst>
                                          <p:attrName>ppt_w</p:attrName>
                                        </p:attrNameLst>
                                      </p:cBhvr>
                                      <p:tavLst>
                                        <p:tav tm="0">
                                          <p:val>
                                            <p:fltVal val="0"/>
                                          </p:val>
                                        </p:tav>
                                        <p:tav tm="100000">
                                          <p:val>
                                            <p:strVal val="#ppt_w"/>
                                          </p:val>
                                        </p:tav>
                                      </p:tavLst>
                                    </p:anim>
                                    <p:anim calcmode="lin" valueType="num">
                                      <p:cBhvr>
                                        <p:cTn id="61" dur="750" fill="hold"/>
                                        <p:tgtEl>
                                          <p:spTgt spid="37"/>
                                        </p:tgtEl>
                                        <p:attrNameLst>
                                          <p:attrName>ppt_h</p:attrName>
                                        </p:attrNameLst>
                                      </p:cBhvr>
                                      <p:tavLst>
                                        <p:tav tm="0">
                                          <p:val>
                                            <p:fltVal val="0"/>
                                          </p:val>
                                        </p:tav>
                                        <p:tav tm="100000">
                                          <p:val>
                                            <p:strVal val="#ppt_h"/>
                                          </p:val>
                                        </p:tav>
                                      </p:tavLst>
                                    </p:anim>
                                    <p:anim calcmode="lin" valueType="num">
                                      <p:cBhvr>
                                        <p:cTn id="62" dur="750" fill="hold"/>
                                        <p:tgtEl>
                                          <p:spTgt spid="37"/>
                                        </p:tgtEl>
                                        <p:attrNameLst>
                                          <p:attrName>style.rotation</p:attrName>
                                        </p:attrNameLst>
                                      </p:cBhvr>
                                      <p:tavLst>
                                        <p:tav tm="0">
                                          <p:val>
                                            <p:fltVal val="90"/>
                                          </p:val>
                                        </p:tav>
                                        <p:tav tm="100000">
                                          <p:val>
                                            <p:fltVal val="0"/>
                                          </p:val>
                                        </p:tav>
                                      </p:tavLst>
                                    </p:anim>
                                    <p:animEffect transition="in" filter="fade">
                                      <p:cBhvr>
                                        <p:cTn id="63"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bldLvl="0" animBg="1"/>
      <p:bldP spid="17" grpId="0" bldLvl="0" animBg="1"/>
      <p:bldP spid="30" grpId="0"/>
      <p:bldP spid="32" grpId="0" bldLvl="0" animBg="1"/>
      <p:bldP spid="33" grpId="0" bldLvl="0" animBg="1"/>
      <p:bldP spid="34" grpId="0"/>
      <p:bldP spid="35" grpId="0" bldLvl="0" animBg="1"/>
      <p:bldP spid="36" grpId="0" bldLvl="0" animBg="1"/>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曲线连接符 1"/>
          <p:cNvCxnSpPr/>
          <p:nvPr/>
        </p:nvCxnSpPr>
        <p:spPr>
          <a:xfrm>
            <a:off x="1750060" y="2661920"/>
            <a:ext cx="8975725" cy="3091180"/>
          </a:xfrm>
          <a:prstGeom prst="curvedConnector3">
            <a:avLst>
              <a:gd name="adj1" fmla="val 50004"/>
            </a:avLst>
          </a:prstGeom>
        </p:spPr>
        <p:style>
          <a:lnRef idx="1">
            <a:schemeClr val="accent1"/>
          </a:lnRef>
          <a:fillRef idx="0">
            <a:schemeClr val="accent1"/>
          </a:fillRef>
          <a:effectRef idx="0">
            <a:schemeClr val="accent1"/>
          </a:effectRef>
          <a:fontRef idx="minor">
            <a:schemeClr val="tx1"/>
          </a:fontRef>
        </p:style>
      </p:cxnSp>
      <p:sp>
        <p:nvSpPr>
          <p:cNvPr id="3" name="五角星 2">
            <a:hlinkClick r:id="rId2" action="ppaction://hlinkfile"/>
          </p:cNvPr>
          <p:cNvSpPr/>
          <p:nvPr/>
        </p:nvSpPr>
        <p:spPr>
          <a:xfrm>
            <a:off x="1884680" y="2241550"/>
            <a:ext cx="414655" cy="38481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角星 4"/>
          <p:cNvSpPr/>
          <p:nvPr/>
        </p:nvSpPr>
        <p:spPr>
          <a:xfrm>
            <a:off x="3547745" y="2825115"/>
            <a:ext cx="414655" cy="38481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角星 5"/>
          <p:cNvSpPr/>
          <p:nvPr/>
        </p:nvSpPr>
        <p:spPr>
          <a:xfrm>
            <a:off x="5233670" y="2966085"/>
            <a:ext cx="414655" cy="38481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角星 6"/>
          <p:cNvSpPr/>
          <p:nvPr/>
        </p:nvSpPr>
        <p:spPr>
          <a:xfrm>
            <a:off x="6030595" y="4496435"/>
            <a:ext cx="414655" cy="38481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角星 7"/>
          <p:cNvSpPr/>
          <p:nvPr/>
        </p:nvSpPr>
        <p:spPr>
          <a:xfrm>
            <a:off x="7824470" y="4980305"/>
            <a:ext cx="414655" cy="38481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角星 8"/>
          <p:cNvSpPr/>
          <p:nvPr/>
        </p:nvSpPr>
        <p:spPr>
          <a:xfrm>
            <a:off x="9791700" y="5753100"/>
            <a:ext cx="414655" cy="38481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377315" y="1846580"/>
            <a:ext cx="1533525" cy="460375"/>
          </a:xfrm>
          <a:prstGeom prst="rect">
            <a:avLst/>
          </a:prstGeom>
          <a:noFill/>
          <a:ln w="9525">
            <a:noFill/>
          </a:ln>
        </p:spPr>
        <p:txBody>
          <a:bodyPr wrap="square">
            <a:spAutoFit/>
          </a:bodyPr>
          <a:lstStyle/>
          <a:p>
            <a:pPr indent="0"/>
            <a:r>
              <a:rPr lang="zh-CN" altLang="en-US" sz="2400" b="0">
                <a:solidFill>
                  <a:srgbClr val="C00000"/>
                </a:solidFill>
                <a:latin typeface="微软雅黑" panose="020B0503020204020204" pitchFamily="34" charset="-122"/>
                <a:ea typeface="微软雅黑" panose="020B0503020204020204" pitchFamily="34" charset="-122"/>
                <a:cs typeface="仿宋_GB2312" panose="02010609030101010101" charset="-122"/>
              </a:rPr>
              <a:t>南湖红船</a:t>
            </a:r>
          </a:p>
        </p:txBody>
      </p:sp>
      <p:sp>
        <p:nvSpPr>
          <p:cNvPr id="10" name="文本框 9"/>
          <p:cNvSpPr txBox="1"/>
          <p:nvPr/>
        </p:nvSpPr>
        <p:spPr>
          <a:xfrm>
            <a:off x="2908935" y="3213735"/>
            <a:ext cx="1706880" cy="460375"/>
          </a:xfrm>
          <a:prstGeom prst="rect">
            <a:avLst/>
          </a:prstGeom>
          <a:noFill/>
        </p:spPr>
        <p:txBody>
          <a:bodyPr wrap="none" rtlCol="0" anchor="t">
            <a:spAutoFit/>
          </a:bodyPr>
          <a:lstStyle/>
          <a:p>
            <a:pPr indent="0"/>
            <a:r>
              <a:rPr lang="zh-CN" altLang="en-US" sz="2400">
                <a:solidFill>
                  <a:srgbClr val="C00000"/>
                </a:solidFill>
                <a:latin typeface="微软雅黑" panose="020B0503020204020204" pitchFamily="34" charset="-122"/>
                <a:ea typeface="微软雅黑" panose="020B0503020204020204" pitchFamily="34" charset="-122"/>
                <a:cs typeface="仿宋_GB2312" panose="02010609030101010101" charset="-122"/>
                <a:sym typeface="+mn-ea"/>
              </a:rPr>
              <a:t>江西井冈山</a:t>
            </a:r>
          </a:p>
        </p:txBody>
      </p:sp>
      <p:sp>
        <p:nvSpPr>
          <p:cNvPr id="12" name="文本框 11"/>
          <p:cNvSpPr txBox="1"/>
          <p:nvPr/>
        </p:nvSpPr>
        <p:spPr>
          <a:xfrm>
            <a:off x="4750435" y="2566670"/>
            <a:ext cx="2245995" cy="460375"/>
          </a:xfrm>
          <a:prstGeom prst="rect">
            <a:avLst/>
          </a:prstGeom>
          <a:noFill/>
          <a:ln w="9525">
            <a:noFill/>
          </a:ln>
        </p:spPr>
        <p:txBody>
          <a:bodyPr wrap="square">
            <a:spAutoFit/>
          </a:bodyPr>
          <a:lstStyle/>
          <a:p>
            <a:pPr indent="0"/>
            <a:r>
              <a:rPr lang="zh-CN" altLang="en-US" sz="2400" b="0">
                <a:solidFill>
                  <a:srgbClr val="C00000"/>
                </a:solidFill>
                <a:latin typeface="微软雅黑" panose="020B0503020204020204" pitchFamily="34" charset="-122"/>
                <a:ea typeface="微软雅黑" panose="020B0503020204020204" pitchFamily="34" charset="-122"/>
                <a:cs typeface="仿宋_GB2312" panose="02010609030101010101" charset="-122"/>
              </a:rPr>
              <a:t>贵州遵义</a:t>
            </a:r>
            <a:endParaRPr lang="zh-CN" altLang="en-US" sz="2400">
              <a:solidFill>
                <a:srgbClr val="C00000"/>
              </a:solidFill>
              <a:latin typeface="微软雅黑" panose="020B0503020204020204" pitchFamily="34" charset="-122"/>
              <a:ea typeface="微软雅黑" panose="020B0503020204020204" pitchFamily="34" charset="-122"/>
              <a:cs typeface="仿宋_GB2312" panose="02010609030101010101" charset="-122"/>
            </a:endParaRPr>
          </a:p>
        </p:txBody>
      </p:sp>
      <p:sp>
        <p:nvSpPr>
          <p:cNvPr id="13" name="文本框 12"/>
          <p:cNvSpPr txBox="1"/>
          <p:nvPr/>
        </p:nvSpPr>
        <p:spPr>
          <a:xfrm>
            <a:off x="5531485" y="4877435"/>
            <a:ext cx="1097280" cy="368300"/>
          </a:xfrm>
          <a:prstGeom prst="rect">
            <a:avLst/>
          </a:prstGeom>
          <a:noFill/>
        </p:spPr>
        <p:txBody>
          <a:bodyPr wrap="none" rtlCol="0" anchor="t">
            <a:spAutoFit/>
          </a:bodyPr>
          <a:lstStyle/>
          <a:p>
            <a:pPr indent="0"/>
            <a:r>
              <a:rPr lang="zh-CN" altLang="en-US" sz="2400">
                <a:solidFill>
                  <a:srgbClr val="C00000"/>
                </a:solidFill>
                <a:latin typeface="微软雅黑" panose="020B0503020204020204" pitchFamily="34" charset="-122"/>
                <a:ea typeface="微软雅黑" panose="020B0503020204020204" pitchFamily="34" charset="-122"/>
                <a:cs typeface="仿宋_GB2312" panose="02010609030101010101" charset="-122"/>
                <a:sym typeface="+mn-ea"/>
              </a:rPr>
              <a:t>陕西延安</a:t>
            </a:r>
            <a:endParaRPr lang="zh-CN" altLang="en-US" sz="2400">
              <a:solidFill>
                <a:srgbClr val="C00000"/>
              </a:solidFill>
              <a:latin typeface="微软雅黑" panose="020B0503020204020204" pitchFamily="34" charset="-122"/>
              <a:ea typeface="微软雅黑" panose="020B0503020204020204" pitchFamily="34" charset="-122"/>
              <a:cs typeface="仿宋_GB2312" panose="02010609030101010101" charset="-122"/>
            </a:endParaRPr>
          </a:p>
        </p:txBody>
      </p:sp>
      <p:sp>
        <p:nvSpPr>
          <p:cNvPr id="14" name="文本框 13"/>
          <p:cNvSpPr txBox="1"/>
          <p:nvPr/>
        </p:nvSpPr>
        <p:spPr>
          <a:xfrm>
            <a:off x="7173595" y="4576445"/>
            <a:ext cx="1786255" cy="368300"/>
          </a:xfrm>
          <a:prstGeom prst="rect">
            <a:avLst/>
          </a:prstGeom>
          <a:noFill/>
          <a:ln w="9525">
            <a:noFill/>
          </a:ln>
        </p:spPr>
        <p:txBody>
          <a:bodyPr wrap="square">
            <a:spAutoFit/>
          </a:bodyPr>
          <a:lstStyle/>
          <a:p>
            <a:pPr marL="0" indent="0" algn="l"/>
            <a:r>
              <a:rPr lang="zh-CN" altLang="en-US" sz="2400" b="0">
                <a:solidFill>
                  <a:srgbClr val="C00000"/>
                </a:solidFill>
                <a:latin typeface="微软雅黑" panose="020B0503020204020204" pitchFamily="34" charset="-122"/>
                <a:ea typeface="微软雅黑" panose="020B0503020204020204" pitchFamily="34" charset="-122"/>
                <a:cs typeface="仿宋_GB2312" panose="02010609030101010101" charset="-122"/>
              </a:rPr>
              <a:t>河北西柏坡</a:t>
            </a:r>
            <a:endParaRPr lang="zh-CN" altLang="en-US" sz="2400">
              <a:solidFill>
                <a:srgbClr val="C00000"/>
              </a:solidFill>
              <a:latin typeface="微软雅黑" panose="020B0503020204020204" pitchFamily="34" charset="-122"/>
              <a:ea typeface="微软雅黑" panose="020B0503020204020204" pitchFamily="34" charset="-122"/>
              <a:cs typeface="仿宋_GB2312" panose="02010609030101010101" charset="-122"/>
            </a:endParaRPr>
          </a:p>
        </p:txBody>
      </p:sp>
      <p:sp>
        <p:nvSpPr>
          <p:cNvPr id="15" name="文本框 14"/>
          <p:cNvSpPr txBox="1"/>
          <p:nvPr/>
        </p:nvSpPr>
        <p:spPr>
          <a:xfrm>
            <a:off x="9311005" y="6123305"/>
            <a:ext cx="1097280" cy="368300"/>
          </a:xfrm>
          <a:prstGeom prst="rect">
            <a:avLst/>
          </a:prstGeom>
          <a:noFill/>
        </p:spPr>
        <p:txBody>
          <a:bodyPr wrap="none" rtlCol="0" anchor="t">
            <a:spAutoFit/>
          </a:bodyPr>
          <a:lstStyle/>
          <a:p>
            <a:pPr marL="0" indent="0" algn="l"/>
            <a:r>
              <a:rPr lang="zh-CN" altLang="en-US" sz="2400">
                <a:solidFill>
                  <a:srgbClr val="C00000"/>
                </a:solidFill>
                <a:latin typeface="微软雅黑" panose="020B0503020204020204" pitchFamily="34" charset="-122"/>
                <a:ea typeface="微软雅黑" panose="020B0503020204020204" pitchFamily="34" charset="-122"/>
                <a:cs typeface="仿宋_GB2312" panose="02010609030101010101" charset="-122"/>
                <a:sym typeface="+mn-ea"/>
              </a:rPr>
              <a:t>北京香山</a:t>
            </a:r>
            <a:endParaRPr lang="zh-CN" altLang="en-US" sz="2400">
              <a:solidFill>
                <a:srgbClr val="C00000"/>
              </a:solidFill>
              <a:latin typeface="微软雅黑" panose="020B0503020204020204" pitchFamily="34" charset="-122"/>
              <a:ea typeface="微软雅黑" panose="020B0503020204020204" pitchFamily="34" charset="-122"/>
              <a:cs typeface="仿宋_GB2312" panose="02010609030101010101" charset="-122"/>
            </a:endParaRPr>
          </a:p>
        </p:txBody>
      </p:sp>
      <p:pic>
        <p:nvPicPr>
          <p:cNvPr id="16" name="图片 15" descr="红船1"/>
          <p:cNvPicPr>
            <a:picLocks noChangeAspect="1"/>
          </p:cNvPicPr>
          <p:nvPr/>
        </p:nvPicPr>
        <p:blipFill>
          <a:blip r:embed="rId3"/>
          <a:stretch>
            <a:fillRect/>
          </a:stretch>
        </p:blipFill>
        <p:spPr>
          <a:xfrm>
            <a:off x="4615815" y="962660"/>
            <a:ext cx="7372985" cy="5528945"/>
          </a:xfrm>
          <a:prstGeom prst="rect">
            <a:avLst/>
          </a:prstGeom>
        </p:spPr>
      </p:pic>
      <p:pic>
        <p:nvPicPr>
          <p:cNvPr id="17" name="图片 16"/>
          <p:cNvPicPr>
            <a:picLocks noChangeAspect="1"/>
          </p:cNvPicPr>
          <p:nvPr/>
        </p:nvPicPr>
        <p:blipFill>
          <a:blip r:embed="rId4"/>
          <a:stretch>
            <a:fillRect/>
          </a:stretch>
        </p:blipFill>
        <p:spPr>
          <a:xfrm>
            <a:off x="4928235" y="1489710"/>
            <a:ext cx="7060565" cy="4475480"/>
          </a:xfrm>
          <a:prstGeom prst="rect">
            <a:avLst/>
          </a:prstGeom>
        </p:spPr>
      </p:pic>
      <p:pic>
        <p:nvPicPr>
          <p:cNvPr id="18" name="图片 17" descr="遵义会址"/>
          <p:cNvPicPr>
            <a:picLocks noChangeAspect="1"/>
          </p:cNvPicPr>
          <p:nvPr/>
        </p:nvPicPr>
        <p:blipFill>
          <a:blip r:embed="rId5"/>
          <a:srcRect l="12655" t="-478" r="13373" b="478"/>
          <a:stretch>
            <a:fillRect/>
          </a:stretch>
        </p:blipFill>
        <p:spPr>
          <a:xfrm>
            <a:off x="6789420" y="723265"/>
            <a:ext cx="5367020" cy="5441950"/>
          </a:xfrm>
          <a:prstGeom prst="rect">
            <a:avLst/>
          </a:prstGeom>
        </p:spPr>
      </p:pic>
      <p:pic>
        <p:nvPicPr>
          <p:cNvPr id="19" name="图片 18" descr="延安1"/>
          <p:cNvPicPr>
            <a:picLocks noChangeAspect="1"/>
          </p:cNvPicPr>
          <p:nvPr/>
        </p:nvPicPr>
        <p:blipFill>
          <a:blip r:embed="rId6"/>
          <a:srcRect l="7172" t="11860" r="2007"/>
          <a:stretch>
            <a:fillRect/>
          </a:stretch>
        </p:blipFill>
        <p:spPr>
          <a:xfrm>
            <a:off x="1750060" y="13335"/>
            <a:ext cx="8306435" cy="4478655"/>
          </a:xfrm>
          <a:prstGeom prst="rect">
            <a:avLst/>
          </a:prstGeom>
        </p:spPr>
      </p:pic>
      <p:pic>
        <p:nvPicPr>
          <p:cNvPr id="20" name="图片 19"/>
          <p:cNvPicPr>
            <a:picLocks noChangeAspect="1"/>
          </p:cNvPicPr>
          <p:nvPr/>
        </p:nvPicPr>
        <p:blipFill>
          <a:blip r:embed="rId7"/>
          <a:stretch>
            <a:fillRect/>
          </a:stretch>
        </p:blipFill>
        <p:spPr>
          <a:xfrm>
            <a:off x="433070" y="0"/>
            <a:ext cx="6818630" cy="4613275"/>
          </a:xfrm>
          <a:prstGeom prst="rect">
            <a:avLst/>
          </a:prstGeom>
        </p:spPr>
      </p:pic>
      <p:pic>
        <p:nvPicPr>
          <p:cNvPr id="21" name="图片 20" descr="香山纪念馆"/>
          <p:cNvPicPr>
            <a:picLocks noChangeAspect="1"/>
          </p:cNvPicPr>
          <p:nvPr/>
        </p:nvPicPr>
        <p:blipFill>
          <a:blip r:embed="rId8"/>
          <a:stretch>
            <a:fillRect/>
          </a:stretch>
        </p:blipFill>
        <p:spPr>
          <a:xfrm>
            <a:off x="833120" y="366395"/>
            <a:ext cx="8126730" cy="54222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p:cTn id="17" dur="1000" fill="hold"/>
                                        <p:tgtEl>
                                          <p:spTgt spid="100"/>
                                        </p:tgtEl>
                                        <p:attrNameLst>
                                          <p:attrName>ppt_x</p:attrName>
                                        </p:attrNameLst>
                                      </p:cBhvr>
                                      <p:tavLst>
                                        <p:tav tm="0">
                                          <p:val>
                                            <p:strVal val="#ppt_x-.2"/>
                                          </p:val>
                                        </p:tav>
                                        <p:tav tm="100000">
                                          <p:val>
                                            <p:strVal val="#ppt_x"/>
                                          </p:val>
                                        </p:tav>
                                      </p:tavLst>
                                    </p:anim>
                                    <p:anim calcmode="lin" valueType="num">
                                      <p:cBhvr>
                                        <p:cTn id="18" dur="1000" fill="hold"/>
                                        <p:tgtEl>
                                          <p:spTgt spid="10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0"/>
                                        </p:tgtEl>
                                      </p:cBhvr>
                                    </p:animEffect>
                                  </p:childTnLst>
                                </p:cTn>
                              </p:par>
                              <p:par>
                                <p:cTn id="20" presetID="29"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000" fill="hold"/>
                                        <p:tgtEl>
                                          <p:spTgt spid="16"/>
                                        </p:tgtEl>
                                        <p:attrNameLst>
                                          <p:attrName>ppt_x</p:attrName>
                                        </p:attrNameLst>
                                      </p:cBhvr>
                                      <p:tavLst>
                                        <p:tav tm="0">
                                          <p:val>
                                            <p:strVal val="#ppt_x-.2"/>
                                          </p:val>
                                        </p:tav>
                                        <p:tav tm="100000">
                                          <p:val>
                                            <p:strVal val="#ppt_x"/>
                                          </p:val>
                                        </p:tav>
                                      </p:tavLst>
                                    </p:anim>
                                    <p:anim calcmode="lin" valueType="num">
                                      <p:cBhvr>
                                        <p:cTn id="23"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nodeType="clickEffect">
                                  <p:stCondLst>
                                    <p:cond delay="0"/>
                                  </p:stCondLst>
                                  <p:childTnLst>
                                    <p:anim calcmode="lin" valueType="num">
                                      <p:cBhvr additive="base">
                                        <p:cTn id="28" dur="500"/>
                                        <p:tgtEl>
                                          <p:spTgt spid="16"/>
                                        </p:tgtEl>
                                        <p:attrNameLst>
                                          <p:attrName>ppt_x</p:attrName>
                                        </p:attrNameLst>
                                      </p:cBhvr>
                                      <p:tavLst>
                                        <p:tav tm="0">
                                          <p:val>
                                            <p:strVal val="ppt_x"/>
                                          </p:val>
                                        </p:tav>
                                        <p:tav tm="100000">
                                          <p:val>
                                            <p:strVal val="ppt_x"/>
                                          </p:val>
                                        </p:tav>
                                      </p:tavLst>
                                    </p:anim>
                                    <p:anim calcmode="lin" valueType="num">
                                      <p:cBhvr additive="base">
                                        <p:cTn id="29" dur="500"/>
                                        <p:tgtEl>
                                          <p:spTgt spid="16"/>
                                        </p:tgtEl>
                                        <p:attrNameLst>
                                          <p:attrName>ppt_y</p:attrName>
                                        </p:attrNameLst>
                                      </p:cBhvr>
                                      <p:tavLst>
                                        <p:tav tm="0">
                                          <p:val>
                                            <p:strVal val="ppt_y"/>
                                          </p:val>
                                        </p:tav>
                                        <p:tav tm="100000">
                                          <p:val>
                                            <p:strVal val="1+ppt_h/2"/>
                                          </p:val>
                                        </p:tav>
                                      </p:tavLst>
                                    </p:anim>
                                    <p:set>
                                      <p:cBhvr>
                                        <p:cTn id="30" dur="1" fill="hold">
                                          <p:stCondLst>
                                            <p:cond delay="499"/>
                                          </p:stCondLst>
                                        </p:cTn>
                                        <p:tgtEl>
                                          <p:spTgt spid="1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ppt_x</p:attrName>
                                        </p:attrNameLst>
                                      </p:cBhvr>
                                      <p:tavLst>
                                        <p:tav tm="0">
                                          <p:val>
                                            <p:strVal val="#ppt_x-.2"/>
                                          </p:val>
                                        </p:tav>
                                        <p:tav tm="100000">
                                          <p:val>
                                            <p:strVal val="#ppt_x"/>
                                          </p:val>
                                        </p:tav>
                                      </p:tavLst>
                                    </p:anim>
                                    <p:anim calcmode="lin" valueType="num">
                                      <p:cBhvr>
                                        <p:cTn id="36"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ppt_x</p:attrName>
                                        </p:attrNameLst>
                                      </p:cBhvr>
                                      <p:tavLst>
                                        <p:tav tm="0">
                                          <p:val>
                                            <p:strVal val="#ppt_x-.2"/>
                                          </p:val>
                                        </p:tav>
                                        <p:tav tm="100000">
                                          <p:val>
                                            <p:strVal val="#ppt_x"/>
                                          </p:val>
                                        </p:tav>
                                      </p:tavLst>
                                    </p:anim>
                                    <p:anim calcmode="lin" valueType="num">
                                      <p:cBhvr>
                                        <p:cTn id="41"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0"/>
                                        </p:tgtEl>
                                      </p:cBhvr>
                                    </p:animEffect>
                                  </p:childTnLst>
                                </p:cTn>
                              </p:par>
                              <p:par>
                                <p:cTn id="43" presetID="29" presetClass="entr" presetSubtype="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1000" fill="hold"/>
                                        <p:tgtEl>
                                          <p:spTgt spid="17"/>
                                        </p:tgtEl>
                                        <p:attrNameLst>
                                          <p:attrName>ppt_x</p:attrName>
                                        </p:attrNameLst>
                                      </p:cBhvr>
                                      <p:tavLst>
                                        <p:tav tm="0">
                                          <p:val>
                                            <p:strVal val="#ppt_x-.2"/>
                                          </p:val>
                                        </p:tav>
                                        <p:tav tm="100000">
                                          <p:val>
                                            <p:strVal val="#ppt_x"/>
                                          </p:val>
                                        </p:tav>
                                      </p:tavLst>
                                    </p:anim>
                                    <p:anim calcmode="lin" valueType="num">
                                      <p:cBhvr>
                                        <p:cTn id="46"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xit" presetSubtype="4" fill="hold" nodeType="clickEffect">
                                  <p:stCondLst>
                                    <p:cond delay="0"/>
                                  </p:stCondLst>
                                  <p:childTnLst>
                                    <p:anim calcmode="lin" valueType="num">
                                      <p:cBhvr additive="base">
                                        <p:cTn id="51" dur="500"/>
                                        <p:tgtEl>
                                          <p:spTgt spid="17"/>
                                        </p:tgtEl>
                                        <p:attrNameLst>
                                          <p:attrName>ppt_x</p:attrName>
                                        </p:attrNameLst>
                                      </p:cBhvr>
                                      <p:tavLst>
                                        <p:tav tm="0">
                                          <p:val>
                                            <p:strVal val="ppt_x"/>
                                          </p:val>
                                        </p:tav>
                                        <p:tav tm="100000">
                                          <p:val>
                                            <p:strVal val="ppt_x"/>
                                          </p:val>
                                        </p:tav>
                                      </p:tavLst>
                                    </p:anim>
                                    <p:anim calcmode="lin" valueType="num">
                                      <p:cBhvr additive="base">
                                        <p:cTn id="52" dur="500"/>
                                        <p:tgtEl>
                                          <p:spTgt spid="17"/>
                                        </p:tgtEl>
                                        <p:attrNameLst>
                                          <p:attrName>ppt_y</p:attrName>
                                        </p:attrNameLst>
                                      </p:cBhvr>
                                      <p:tavLst>
                                        <p:tav tm="0">
                                          <p:val>
                                            <p:strVal val="ppt_y"/>
                                          </p:val>
                                        </p:tav>
                                        <p:tav tm="100000">
                                          <p:val>
                                            <p:strVal val="1+ppt_h/2"/>
                                          </p:val>
                                        </p:tav>
                                      </p:tavLst>
                                    </p:anim>
                                    <p:set>
                                      <p:cBhvr>
                                        <p:cTn id="53" dur="1" fill="hold">
                                          <p:stCondLst>
                                            <p:cond delay="499"/>
                                          </p:stCondLst>
                                        </p:cTn>
                                        <p:tgtEl>
                                          <p:spTgt spid="17"/>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9" presetClass="entr" presetSubtype="0"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1000" fill="hold"/>
                                        <p:tgtEl>
                                          <p:spTgt spid="12"/>
                                        </p:tgtEl>
                                        <p:attrNameLst>
                                          <p:attrName>ppt_x</p:attrName>
                                        </p:attrNameLst>
                                      </p:cBhvr>
                                      <p:tavLst>
                                        <p:tav tm="0">
                                          <p:val>
                                            <p:strVal val="#ppt_x-.2"/>
                                          </p:val>
                                        </p:tav>
                                        <p:tav tm="100000">
                                          <p:val>
                                            <p:strVal val="#ppt_x"/>
                                          </p:val>
                                        </p:tav>
                                      </p:tavLst>
                                    </p:anim>
                                    <p:anim calcmode="lin" valueType="num">
                                      <p:cBhvr>
                                        <p:cTn id="59"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60" dur="1000"/>
                                        <p:tgtEl>
                                          <p:spTgt spid="12"/>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1000" fill="hold"/>
                                        <p:tgtEl>
                                          <p:spTgt spid="6"/>
                                        </p:tgtEl>
                                        <p:attrNameLst>
                                          <p:attrName>ppt_x</p:attrName>
                                        </p:attrNameLst>
                                      </p:cBhvr>
                                      <p:tavLst>
                                        <p:tav tm="0">
                                          <p:val>
                                            <p:strVal val="#ppt_x-.2"/>
                                          </p:val>
                                        </p:tav>
                                        <p:tav tm="100000">
                                          <p:val>
                                            <p:strVal val="#ppt_x"/>
                                          </p:val>
                                        </p:tav>
                                      </p:tavLst>
                                    </p:anim>
                                    <p:anim calcmode="lin" valueType="num">
                                      <p:cBhvr>
                                        <p:cTn id="6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65" dur="1000"/>
                                        <p:tgtEl>
                                          <p:spTgt spid="6"/>
                                        </p:tgtEl>
                                      </p:cBhvr>
                                    </p:animEffect>
                                  </p:childTnLst>
                                </p:cTn>
                              </p:par>
                              <p:par>
                                <p:cTn id="66" presetID="29" presetClass="entr" presetSubtype="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1000" fill="hold"/>
                                        <p:tgtEl>
                                          <p:spTgt spid="18"/>
                                        </p:tgtEl>
                                        <p:attrNameLst>
                                          <p:attrName>ppt_x</p:attrName>
                                        </p:attrNameLst>
                                      </p:cBhvr>
                                      <p:tavLst>
                                        <p:tav tm="0">
                                          <p:val>
                                            <p:strVal val="#ppt_x-.2"/>
                                          </p:val>
                                        </p:tav>
                                        <p:tav tm="100000">
                                          <p:val>
                                            <p:strVal val="#ppt_x"/>
                                          </p:val>
                                        </p:tav>
                                      </p:tavLst>
                                    </p:anim>
                                    <p:anim calcmode="lin" valueType="num">
                                      <p:cBhvr>
                                        <p:cTn id="69"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70" dur="1000"/>
                                        <p:tgtEl>
                                          <p:spTgt spid="18"/>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xit" presetSubtype="4" fill="hold" nodeType="clickEffect">
                                  <p:stCondLst>
                                    <p:cond delay="0"/>
                                  </p:stCondLst>
                                  <p:childTnLst>
                                    <p:anim calcmode="lin" valueType="num">
                                      <p:cBhvr additive="base">
                                        <p:cTn id="74" dur="500"/>
                                        <p:tgtEl>
                                          <p:spTgt spid="18"/>
                                        </p:tgtEl>
                                        <p:attrNameLst>
                                          <p:attrName>ppt_x</p:attrName>
                                        </p:attrNameLst>
                                      </p:cBhvr>
                                      <p:tavLst>
                                        <p:tav tm="0">
                                          <p:val>
                                            <p:strVal val="ppt_x"/>
                                          </p:val>
                                        </p:tav>
                                        <p:tav tm="100000">
                                          <p:val>
                                            <p:strVal val="ppt_x"/>
                                          </p:val>
                                        </p:tav>
                                      </p:tavLst>
                                    </p:anim>
                                    <p:anim calcmode="lin" valueType="num">
                                      <p:cBhvr additive="base">
                                        <p:cTn id="75" dur="500"/>
                                        <p:tgtEl>
                                          <p:spTgt spid="18"/>
                                        </p:tgtEl>
                                        <p:attrNameLst>
                                          <p:attrName>ppt_y</p:attrName>
                                        </p:attrNameLst>
                                      </p:cBhvr>
                                      <p:tavLst>
                                        <p:tav tm="0">
                                          <p:val>
                                            <p:strVal val="ppt_y"/>
                                          </p:val>
                                        </p:tav>
                                        <p:tav tm="100000">
                                          <p:val>
                                            <p:strVal val="1+ppt_h/2"/>
                                          </p:val>
                                        </p:tav>
                                      </p:tavLst>
                                    </p:anim>
                                    <p:set>
                                      <p:cBhvr>
                                        <p:cTn id="76" dur="1" fill="hold">
                                          <p:stCondLst>
                                            <p:cond delay="499"/>
                                          </p:stCondLst>
                                        </p:cTn>
                                        <p:tgtEl>
                                          <p:spTgt spid="18"/>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29" presetClass="entr" presetSubtype="0" fill="hold" grpId="0" nodeType="click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1000" fill="hold"/>
                                        <p:tgtEl>
                                          <p:spTgt spid="13"/>
                                        </p:tgtEl>
                                        <p:attrNameLst>
                                          <p:attrName>ppt_x</p:attrName>
                                        </p:attrNameLst>
                                      </p:cBhvr>
                                      <p:tavLst>
                                        <p:tav tm="0">
                                          <p:val>
                                            <p:strVal val="#ppt_x-.2"/>
                                          </p:val>
                                        </p:tav>
                                        <p:tav tm="100000">
                                          <p:val>
                                            <p:strVal val="#ppt_x"/>
                                          </p:val>
                                        </p:tav>
                                      </p:tavLst>
                                    </p:anim>
                                    <p:anim calcmode="lin" valueType="num">
                                      <p:cBhvr>
                                        <p:cTn id="82"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83" dur="1000"/>
                                        <p:tgtEl>
                                          <p:spTgt spid="13"/>
                                        </p:tgtEl>
                                      </p:cBhvr>
                                    </p:animEffect>
                                  </p:childTnLst>
                                </p:cTn>
                              </p:par>
                              <p:par>
                                <p:cTn id="84" presetID="29" presetClass="entr" presetSubtype="0" fill="hold" grpId="0" nodeType="withEffect">
                                  <p:stCondLst>
                                    <p:cond delay="0"/>
                                  </p:stCondLst>
                                  <p:childTnLst>
                                    <p:set>
                                      <p:cBhvr>
                                        <p:cTn id="85" dur="1" fill="hold">
                                          <p:stCondLst>
                                            <p:cond delay="0"/>
                                          </p:stCondLst>
                                        </p:cTn>
                                        <p:tgtEl>
                                          <p:spTgt spid="7"/>
                                        </p:tgtEl>
                                        <p:attrNameLst>
                                          <p:attrName>style.visibility</p:attrName>
                                        </p:attrNameLst>
                                      </p:cBhvr>
                                      <p:to>
                                        <p:strVal val="visible"/>
                                      </p:to>
                                    </p:set>
                                    <p:anim calcmode="lin" valueType="num">
                                      <p:cBhvr>
                                        <p:cTn id="86" dur="1000" fill="hold"/>
                                        <p:tgtEl>
                                          <p:spTgt spid="7"/>
                                        </p:tgtEl>
                                        <p:attrNameLst>
                                          <p:attrName>ppt_x</p:attrName>
                                        </p:attrNameLst>
                                      </p:cBhvr>
                                      <p:tavLst>
                                        <p:tav tm="0">
                                          <p:val>
                                            <p:strVal val="#ppt_x-.2"/>
                                          </p:val>
                                        </p:tav>
                                        <p:tav tm="100000">
                                          <p:val>
                                            <p:strVal val="#ppt_x"/>
                                          </p:val>
                                        </p:tav>
                                      </p:tavLst>
                                    </p:anim>
                                    <p:anim calcmode="lin" valueType="num">
                                      <p:cBhvr>
                                        <p:cTn id="8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88" dur="1000"/>
                                        <p:tgtEl>
                                          <p:spTgt spid="7"/>
                                        </p:tgtEl>
                                      </p:cBhvr>
                                    </p:animEffect>
                                  </p:childTnLst>
                                </p:cTn>
                              </p:par>
                              <p:par>
                                <p:cTn id="89" presetID="29" presetClass="entr" presetSubtype="0"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1000" fill="hold"/>
                                        <p:tgtEl>
                                          <p:spTgt spid="19"/>
                                        </p:tgtEl>
                                        <p:attrNameLst>
                                          <p:attrName>ppt_x</p:attrName>
                                        </p:attrNameLst>
                                      </p:cBhvr>
                                      <p:tavLst>
                                        <p:tav tm="0">
                                          <p:val>
                                            <p:strVal val="#ppt_x-.2"/>
                                          </p:val>
                                        </p:tav>
                                        <p:tav tm="100000">
                                          <p:val>
                                            <p:strVal val="#ppt_x"/>
                                          </p:val>
                                        </p:tav>
                                      </p:tavLst>
                                    </p:anim>
                                    <p:anim calcmode="lin" valueType="num">
                                      <p:cBhvr>
                                        <p:cTn id="92"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93" dur="1000"/>
                                        <p:tgtEl>
                                          <p:spTgt spid="19"/>
                                        </p:tgtEl>
                                      </p:cBhvr>
                                    </p:animEffect>
                                  </p:childTnLst>
                                </p:cTn>
                              </p:par>
                            </p:childTnLst>
                          </p:cTn>
                        </p:par>
                      </p:childTnLst>
                    </p:cTn>
                  </p:par>
                  <p:par>
                    <p:cTn id="94" fill="hold">
                      <p:stCondLst>
                        <p:cond delay="indefinite"/>
                      </p:stCondLst>
                      <p:childTnLst>
                        <p:par>
                          <p:cTn id="95" fill="hold">
                            <p:stCondLst>
                              <p:cond delay="0"/>
                            </p:stCondLst>
                            <p:childTnLst>
                              <p:par>
                                <p:cTn id="96" presetID="2" presetClass="exit" presetSubtype="4" fill="hold" nodeType="clickEffect">
                                  <p:stCondLst>
                                    <p:cond delay="0"/>
                                  </p:stCondLst>
                                  <p:childTnLst>
                                    <p:anim calcmode="lin" valueType="num">
                                      <p:cBhvr additive="base">
                                        <p:cTn id="97" dur="500"/>
                                        <p:tgtEl>
                                          <p:spTgt spid="19"/>
                                        </p:tgtEl>
                                        <p:attrNameLst>
                                          <p:attrName>ppt_x</p:attrName>
                                        </p:attrNameLst>
                                      </p:cBhvr>
                                      <p:tavLst>
                                        <p:tav tm="0">
                                          <p:val>
                                            <p:strVal val="ppt_x"/>
                                          </p:val>
                                        </p:tav>
                                        <p:tav tm="100000">
                                          <p:val>
                                            <p:strVal val="ppt_x"/>
                                          </p:val>
                                        </p:tav>
                                      </p:tavLst>
                                    </p:anim>
                                    <p:anim calcmode="lin" valueType="num">
                                      <p:cBhvr additive="base">
                                        <p:cTn id="98" dur="500"/>
                                        <p:tgtEl>
                                          <p:spTgt spid="19"/>
                                        </p:tgtEl>
                                        <p:attrNameLst>
                                          <p:attrName>ppt_y</p:attrName>
                                        </p:attrNameLst>
                                      </p:cBhvr>
                                      <p:tavLst>
                                        <p:tav tm="0">
                                          <p:val>
                                            <p:strVal val="ppt_y"/>
                                          </p:val>
                                        </p:tav>
                                        <p:tav tm="100000">
                                          <p:val>
                                            <p:strVal val="1+ppt_h/2"/>
                                          </p:val>
                                        </p:tav>
                                      </p:tavLst>
                                    </p:anim>
                                    <p:set>
                                      <p:cBhvr>
                                        <p:cTn id="99" dur="1" fill="hold">
                                          <p:stCondLst>
                                            <p:cond delay="499"/>
                                          </p:stCondLst>
                                        </p:cTn>
                                        <p:tgtEl>
                                          <p:spTgt spid="19"/>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29" presetClass="entr" presetSubtype="0" fill="hold" grpId="0" nodeType="click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p:cTn id="104" dur="1000" fill="hold"/>
                                        <p:tgtEl>
                                          <p:spTgt spid="8"/>
                                        </p:tgtEl>
                                        <p:attrNameLst>
                                          <p:attrName>ppt_x</p:attrName>
                                        </p:attrNameLst>
                                      </p:cBhvr>
                                      <p:tavLst>
                                        <p:tav tm="0">
                                          <p:val>
                                            <p:strVal val="#ppt_x-.2"/>
                                          </p:val>
                                        </p:tav>
                                        <p:tav tm="100000">
                                          <p:val>
                                            <p:strVal val="#ppt_x"/>
                                          </p:val>
                                        </p:tav>
                                      </p:tavLst>
                                    </p:anim>
                                    <p:anim calcmode="lin" valueType="num">
                                      <p:cBhvr>
                                        <p:cTn id="105"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06" dur="1000"/>
                                        <p:tgtEl>
                                          <p:spTgt spid="8"/>
                                        </p:tgtEl>
                                      </p:cBhvr>
                                    </p:animEffect>
                                  </p:childTnLst>
                                </p:cTn>
                              </p:par>
                              <p:par>
                                <p:cTn id="107" presetID="29" presetClass="entr" presetSubtype="0" fill="hold" grpId="0" nodeType="withEffect">
                                  <p:stCondLst>
                                    <p:cond delay="0"/>
                                  </p:stCondLst>
                                  <p:childTnLst>
                                    <p:set>
                                      <p:cBhvr>
                                        <p:cTn id="108" dur="1" fill="hold">
                                          <p:stCondLst>
                                            <p:cond delay="0"/>
                                          </p:stCondLst>
                                        </p:cTn>
                                        <p:tgtEl>
                                          <p:spTgt spid="14"/>
                                        </p:tgtEl>
                                        <p:attrNameLst>
                                          <p:attrName>style.visibility</p:attrName>
                                        </p:attrNameLst>
                                      </p:cBhvr>
                                      <p:to>
                                        <p:strVal val="visible"/>
                                      </p:to>
                                    </p:set>
                                    <p:anim calcmode="lin" valueType="num">
                                      <p:cBhvr>
                                        <p:cTn id="109" dur="1000" fill="hold"/>
                                        <p:tgtEl>
                                          <p:spTgt spid="14"/>
                                        </p:tgtEl>
                                        <p:attrNameLst>
                                          <p:attrName>ppt_x</p:attrName>
                                        </p:attrNameLst>
                                      </p:cBhvr>
                                      <p:tavLst>
                                        <p:tav tm="0">
                                          <p:val>
                                            <p:strVal val="#ppt_x-.2"/>
                                          </p:val>
                                        </p:tav>
                                        <p:tav tm="100000">
                                          <p:val>
                                            <p:strVal val="#ppt_x"/>
                                          </p:val>
                                        </p:tav>
                                      </p:tavLst>
                                    </p:anim>
                                    <p:anim calcmode="lin" valueType="num">
                                      <p:cBhvr>
                                        <p:cTn id="11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11" dur="1000"/>
                                        <p:tgtEl>
                                          <p:spTgt spid="14"/>
                                        </p:tgtEl>
                                      </p:cBhvr>
                                    </p:animEffect>
                                  </p:childTnLst>
                                </p:cTn>
                              </p:par>
                              <p:par>
                                <p:cTn id="112" presetID="29" presetClass="entr" presetSubtype="0" fill="hold" nodeType="withEffect">
                                  <p:stCondLst>
                                    <p:cond delay="0"/>
                                  </p:stCondLst>
                                  <p:childTnLst>
                                    <p:set>
                                      <p:cBhvr>
                                        <p:cTn id="113" dur="1" fill="hold">
                                          <p:stCondLst>
                                            <p:cond delay="0"/>
                                          </p:stCondLst>
                                        </p:cTn>
                                        <p:tgtEl>
                                          <p:spTgt spid="20"/>
                                        </p:tgtEl>
                                        <p:attrNameLst>
                                          <p:attrName>style.visibility</p:attrName>
                                        </p:attrNameLst>
                                      </p:cBhvr>
                                      <p:to>
                                        <p:strVal val="visible"/>
                                      </p:to>
                                    </p:set>
                                    <p:anim calcmode="lin" valueType="num">
                                      <p:cBhvr>
                                        <p:cTn id="114" dur="1000" fill="hold"/>
                                        <p:tgtEl>
                                          <p:spTgt spid="20"/>
                                        </p:tgtEl>
                                        <p:attrNameLst>
                                          <p:attrName>ppt_x</p:attrName>
                                        </p:attrNameLst>
                                      </p:cBhvr>
                                      <p:tavLst>
                                        <p:tav tm="0">
                                          <p:val>
                                            <p:strVal val="#ppt_x-.2"/>
                                          </p:val>
                                        </p:tav>
                                        <p:tav tm="100000">
                                          <p:val>
                                            <p:strVal val="#ppt_x"/>
                                          </p:val>
                                        </p:tav>
                                      </p:tavLst>
                                    </p:anim>
                                    <p:anim calcmode="lin" valueType="num">
                                      <p:cBhvr>
                                        <p:cTn id="115"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16" dur="1000"/>
                                        <p:tgtEl>
                                          <p:spTgt spid="20"/>
                                        </p:tgtEl>
                                      </p:cBhvr>
                                    </p:animEffect>
                                  </p:childTnLst>
                                </p:cTn>
                              </p:par>
                            </p:childTnLst>
                          </p:cTn>
                        </p:par>
                      </p:childTnLst>
                    </p:cTn>
                  </p:par>
                  <p:par>
                    <p:cTn id="117" fill="hold">
                      <p:stCondLst>
                        <p:cond delay="indefinite"/>
                      </p:stCondLst>
                      <p:childTnLst>
                        <p:par>
                          <p:cTn id="118" fill="hold">
                            <p:stCondLst>
                              <p:cond delay="0"/>
                            </p:stCondLst>
                            <p:childTnLst>
                              <p:par>
                                <p:cTn id="119" presetID="2" presetClass="exit" presetSubtype="4" fill="hold" nodeType="clickEffect">
                                  <p:stCondLst>
                                    <p:cond delay="0"/>
                                  </p:stCondLst>
                                  <p:childTnLst>
                                    <p:anim calcmode="lin" valueType="num">
                                      <p:cBhvr additive="base">
                                        <p:cTn id="120" dur="500"/>
                                        <p:tgtEl>
                                          <p:spTgt spid="20"/>
                                        </p:tgtEl>
                                        <p:attrNameLst>
                                          <p:attrName>ppt_x</p:attrName>
                                        </p:attrNameLst>
                                      </p:cBhvr>
                                      <p:tavLst>
                                        <p:tav tm="0">
                                          <p:val>
                                            <p:strVal val="ppt_x"/>
                                          </p:val>
                                        </p:tav>
                                        <p:tav tm="100000">
                                          <p:val>
                                            <p:strVal val="ppt_x"/>
                                          </p:val>
                                        </p:tav>
                                      </p:tavLst>
                                    </p:anim>
                                    <p:anim calcmode="lin" valueType="num">
                                      <p:cBhvr additive="base">
                                        <p:cTn id="121" dur="500"/>
                                        <p:tgtEl>
                                          <p:spTgt spid="20"/>
                                        </p:tgtEl>
                                        <p:attrNameLst>
                                          <p:attrName>ppt_y</p:attrName>
                                        </p:attrNameLst>
                                      </p:cBhvr>
                                      <p:tavLst>
                                        <p:tav tm="0">
                                          <p:val>
                                            <p:strVal val="ppt_y"/>
                                          </p:val>
                                        </p:tav>
                                        <p:tav tm="100000">
                                          <p:val>
                                            <p:strVal val="1+ppt_h/2"/>
                                          </p:val>
                                        </p:tav>
                                      </p:tavLst>
                                    </p:anim>
                                    <p:set>
                                      <p:cBhvr>
                                        <p:cTn id="122" dur="1" fill="hold">
                                          <p:stCondLst>
                                            <p:cond delay="499"/>
                                          </p:stCondLst>
                                        </p:cTn>
                                        <p:tgtEl>
                                          <p:spTgt spid="20"/>
                                        </p:tgtEl>
                                        <p:attrNameLst>
                                          <p:attrName>style.visibility</p:attrName>
                                        </p:attrNameLst>
                                      </p:cBhvr>
                                      <p:to>
                                        <p:strVal val="hidden"/>
                                      </p:to>
                                    </p:set>
                                  </p:childTnLst>
                                </p:cTn>
                              </p:par>
                            </p:childTnLst>
                          </p:cTn>
                        </p:par>
                      </p:childTnLst>
                    </p:cTn>
                  </p:par>
                  <p:par>
                    <p:cTn id="123" fill="hold">
                      <p:stCondLst>
                        <p:cond delay="indefinite"/>
                      </p:stCondLst>
                      <p:childTnLst>
                        <p:par>
                          <p:cTn id="124" fill="hold">
                            <p:stCondLst>
                              <p:cond delay="0"/>
                            </p:stCondLst>
                            <p:childTnLst>
                              <p:par>
                                <p:cTn id="125" presetID="29" presetClass="entr" presetSubtype="0" fill="hold" nodeType="clickEffect">
                                  <p:stCondLst>
                                    <p:cond delay="0"/>
                                  </p:stCondLst>
                                  <p:childTnLst>
                                    <p:set>
                                      <p:cBhvr>
                                        <p:cTn id="126" dur="1" fill="hold">
                                          <p:stCondLst>
                                            <p:cond delay="0"/>
                                          </p:stCondLst>
                                        </p:cTn>
                                        <p:tgtEl>
                                          <p:spTgt spid="21"/>
                                        </p:tgtEl>
                                        <p:attrNameLst>
                                          <p:attrName>style.visibility</p:attrName>
                                        </p:attrNameLst>
                                      </p:cBhvr>
                                      <p:to>
                                        <p:strVal val="visible"/>
                                      </p:to>
                                    </p:set>
                                    <p:anim calcmode="lin" valueType="num">
                                      <p:cBhvr>
                                        <p:cTn id="127" dur="1000" fill="hold"/>
                                        <p:tgtEl>
                                          <p:spTgt spid="21"/>
                                        </p:tgtEl>
                                        <p:attrNameLst>
                                          <p:attrName>ppt_x</p:attrName>
                                        </p:attrNameLst>
                                      </p:cBhvr>
                                      <p:tavLst>
                                        <p:tav tm="0">
                                          <p:val>
                                            <p:strVal val="#ppt_x-.2"/>
                                          </p:val>
                                        </p:tav>
                                        <p:tav tm="100000">
                                          <p:val>
                                            <p:strVal val="#ppt_x"/>
                                          </p:val>
                                        </p:tav>
                                      </p:tavLst>
                                    </p:anim>
                                    <p:anim calcmode="lin" valueType="num">
                                      <p:cBhvr>
                                        <p:cTn id="12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129" dur="1000"/>
                                        <p:tgtEl>
                                          <p:spTgt spid="21"/>
                                        </p:tgtEl>
                                      </p:cBhvr>
                                    </p:animEffect>
                                  </p:childTnLst>
                                </p:cTn>
                              </p:par>
                              <p:par>
                                <p:cTn id="130" presetID="29" presetClass="entr" presetSubtype="0" fill="hold" grpId="0" nodeType="withEffect">
                                  <p:stCondLst>
                                    <p:cond delay="0"/>
                                  </p:stCondLst>
                                  <p:childTnLst>
                                    <p:set>
                                      <p:cBhvr>
                                        <p:cTn id="131" dur="1" fill="hold">
                                          <p:stCondLst>
                                            <p:cond delay="0"/>
                                          </p:stCondLst>
                                        </p:cTn>
                                        <p:tgtEl>
                                          <p:spTgt spid="15"/>
                                        </p:tgtEl>
                                        <p:attrNameLst>
                                          <p:attrName>style.visibility</p:attrName>
                                        </p:attrNameLst>
                                      </p:cBhvr>
                                      <p:to>
                                        <p:strVal val="visible"/>
                                      </p:to>
                                    </p:set>
                                    <p:anim calcmode="lin" valueType="num">
                                      <p:cBhvr>
                                        <p:cTn id="132" dur="1000" fill="hold"/>
                                        <p:tgtEl>
                                          <p:spTgt spid="15"/>
                                        </p:tgtEl>
                                        <p:attrNameLst>
                                          <p:attrName>ppt_x</p:attrName>
                                        </p:attrNameLst>
                                      </p:cBhvr>
                                      <p:tavLst>
                                        <p:tav tm="0">
                                          <p:val>
                                            <p:strVal val="#ppt_x-.2"/>
                                          </p:val>
                                        </p:tav>
                                        <p:tav tm="100000">
                                          <p:val>
                                            <p:strVal val="#ppt_x"/>
                                          </p:val>
                                        </p:tav>
                                      </p:tavLst>
                                    </p:anim>
                                    <p:anim calcmode="lin" valueType="num">
                                      <p:cBhvr>
                                        <p:cTn id="133"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34" dur="1000"/>
                                        <p:tgtEl>
                                          <p:spTgt spid="15"/>
                                        </p:tgtEl>
                                      </p:cBhvr>
                                    </p:animEffect>
                                  </p:childTnLst>
                                </p:cTn>
                              </p:par>
                              <p:par>
                                <p:cTn id="135" presetID="29" presetClass="entr" presetSubtype="0" fill="hold" grpId="0" nodeType="withEffect">
                                  <p:stCondLst>
                                    <p:cond delay="0"/>
                                  </p:stCondLst>
                                  <p:childTnLst>
                                    <p:set>
                                      <p:cBhvr>
                                        <p:cTn id="136" dur="1" fill="hold">
                                          <p:stCondLst>
                                            <p:cond delay="0"/>
                                          </p:stCondLst>
                                        </p:cTn>
                                        <p:tgtEl>
                                          <p:spTgt spid="9"/>
                                        </p:tgtEl>
                                        <p:attrNameLst>
                                          <p:attrName>style.visibility</p:attrName>
                                        </p:attrNameLst>
                                      </p:cBhvr>
                                      <p:to>
                                        <p:strVal val="visible"/>
                                      </p:to>
                                    </p:set>
                                    <p:anim calcmode="lin" valueType="num">
                                      <p:cBhvr>
                                        <p:cTn id="137" dur="1000" fill="hold"/>
                                        <p:tgtEl>
                                          <p:spTgt spid="9"/>
                                        </p:tgtEl>
                                        <p:attrNameLst>
                                          <p:attrName>ppt_x</p:attrName>
                                        </p:attrNameLst>
                                      </p:cBhvr>
                                      <p:tavLst>
                                        <p:tav tm="0">
                                          <p:val>
                                            <p:strVal val="#ppt_x-.2"/>
                                          </p:val>
                                        </p:tav>
                                        <p:tav tm="100000">
                                          <p:val>
                                            <p:strVal val="#ppt_x"/>
                                          </p:val>
                                        </p:tav>
                                      </p:tavLst>
                                    </p:anim>
                                    <p:anim calcmode="lin" valueType="num">
                                      <p:cBhvr>
                                        <p:cTn id="13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39" dur="1000"/>
                                        <p:tgtEl>
                                          <p:spTgt spid="9"/>
                                        </p:tgtEl>
                                      </p:cBhvr>
                                    </p:animEffect>
                                  </p:childTnLst>
                                </p:cTn>
                              </p:par>
                            </p:childTnLst>
                          </p:cTn>
                        </p:par>
                      </p:childTnLst>
                    </p:cTn>
                  </p:par>
                  <p:par>
                    <p:cTn id="140" fill="hold">
                      <p:stCondLst>
                        <p:cond delay="indefinite"/>
                      </p:stCondLst>
                      <p:childTnLst>
                        <p:par>
                          <p:cTn id="141" fill="hold">
                            <p:stCondLst>
                              <p:cond delay="0"/>
                            </p:stCondLst>
                            <p:childTnLst>
                              <p:par>
                                <p:cTn id="142" presetID="2" presetClass="exit" presetSubtype="4" fill="hold" nodeType="clickEffect">
                                  <p:stCondLst>
                                    <p:cond delay="0"/>
                                  </p:stCondLst>
                                  <p:childTnLst>
                                    <p:anim calcmode="lin" valueType="num">
                                      <p:cBhvr additive="base">
                                        <p:cTn id="143" dur="500"/>
                                        <p:tgtEl>
                                          <p:spTgt spid="21"/>
                                        </p:tgtEl>
                                        <p:attrNameLst>
                                          <p:attrName>ppt_x</p:attrName>
                                        </p:attrNameLst>
                                      </p:cBhvr>
                                      <p:tavLst>
                                        <p:tav tm="0">
                                          <p:val>
                                            <p:strVal val="ppt_x"/>
                                          </p:val>
                                        </p:tav>
                                        <p:tav tm="100000">
                                          <p:val>
                                            <p:strVal val="ppt_x"/>
                                          </p:val>
                                        </p:tav>
                                      </p:tavLst>
                                    </p:anim>
                                    <p:anim calcmode="lin" valueType="num">
                                      <p:cBhvr additive="base">
                                        <p:cTn id="144" dur="500"/>
                                        <p:tgtEl>
                                          <p:spTgt spid="21"/>
                                        </p:tgtEl>
                                        <p:attrNameLst>
                                          <p:attrName>ppt_y</p:attrName>
                                        </p:attrNameLst>
                                      </p:cBhvr>
                                      <p:tavLst>
                                        <p:tav tm="0">
                                          <p:val>
                                            <p:strVal val="ppt_y"/>
                                          </p:val>
                                        </p:tav>
                                        <p:tav tm="100000">
                                          <p:val>
                                            <p:strVal val="1+ppt_h/2"/>
                                          </p:val>
                                        </p:tav>
                                      </p:tavLst>
                                    </p:anim>
                                    <p:set>
                                      <p:cBhvr>
                                        <p:cTn id="145"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animBg="1"/>
      <p:bldP spid="6" grpId="0" animBg="1"/>
      <p:bldP spid="7" grpId="0" animBg="1"/>
      <p:bldP spid="8" grpId="0" animBg="1"/>
      <p:bldP spid="9" grpId="0" animBg="1"/>
      <p:bldP spid="100" grpId="0"/>
      <p:bldP spid="10" grpId="0"/>
      <p:bldP spid="12"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2.8"/>
</p:tagLst>
</file>

<file path=ppt/tags/tag11.xml><?xml version="1.0" encoding="utf-8"?>
<p:tagLst xmlns:a="http://schemas.openxmlformats.org/drawingml/2006/main" xmlns:r="http://schemas.openxmlformats.org/officeDocument/2006/relationships" xmlns:p="http://schemas.openxmlformats.org/presentationml/2006/main">
  <p:tag name="PA" val="v5.2.8"/>
</p:tagLst>
</file>

<file path=ppt/tags/tag12.xml><?xml version="1.0" encoding="utf-8"?>
<p:tagLst xmlns:a="http://schemas.openxmlformats.org/drawingml/2006/main" xmlns:r="http://schemas.openxmlformats.org/officeDocument/2006/relationships" xmlns:p="http://schemas.openxmlformats.org/presentationml/2006/main">
  <p:tag name="PA" val="v5.2.8"/>
</p:tagLst>
</file>

<file path=ppt/tags/tag13.xml><?xml version="1.0" encoding="utf-8"?>
<p:tagLst xmlns:a="http://schemas.openxmlformats.org/drawingml/2006/main" xmlns:r="http://schemas.openxmlformats.org/officeDocument/2006/relationships" xmlns:p="http://schemas.openxmlformats.org/presentationml/2006/main">
  <p:tag name="PA" val="v5.2.8"/>
</p:tagLst>
</file>

<file path=ppt/tags/tag1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2*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2*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Lst>
</file>

<file path=ppt/tags/tag1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2*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2*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2*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2*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PA" val="v5.2.5"/>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2*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2*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2*m_h_i*1_3_3"/>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2*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2*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2*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2*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2*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2*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2*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PA" val="v5.2.5"/>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2*m_h_i*1_3_2"/>
  <p:tag name="KSO_WM_TEMPLATE_CATEGORY" val="diagram"/>
  <p:tag name="KSO_WM_TEMPLATE_INDEX" val="160433"/>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2*m_h_i*1_3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2671_15*f*1"/>
  <p:tag name="KSO_WM_TEMPLATE_CATEGORY" val="custom"/>
  <p:tag name="KSO_WM_TEMPLATE_INDEX" val="20222671"/>
  <p:tag name="KSO_WM_UNIT_LAYERLEVEL" val="1"/>
  <p:tag name="KSO_WM_TAG_VERSION" val="1.0"/>
  <p:tag name="KSO_WM_BEAUTIFY_FLAG" val="#wm#"/>
  <p:tag name="KSO_WM_UNIT_DEFAULT_FONT" val="14;20;2"/>
  <p:tag name="KSO_WM_UNIT_BLOCK" val="0"/>
  <p:tag name="KSO_WM_UNIT_VALUE" val="63"/>
  <p:tag name="KSO_WM_UNIT_SHOW_EDIT_AREA_INDICATION" val="1"/>
  <p:tag name="KSO_WM_CHIP_GROUPID" val="5e6b05596848fb12bee65ac8"/>
  <p:tag name="KSO_WM_CHIP_XID" val="5e6b05596848fb12bee65aca"/>
  <p:tag name="KSO_WM_UNIT_DEC_AREA_ID" val="99c50fcbf3e9456cac53b492e9b1d9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8aea72a6e31420fa436779849bfc0eb"/>
  <p:tag name="KSO_WM_UNIT_TEXT_FILL_FORE_SCHEMECOLOR_INDEX_BRIGHTNESS" val="0.25"/>
  <p:tag name="KSO_WM_UNIT_TEXT_FILL_FORE_SCHEMECOLOR_INDEX" val="13"/>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2671_15*f*2"/>
  <p:tag name="KSO_WM_TEMPLATE_CATEGORY" val="custom"/>
  <p:tag name="KSO_WM_TEMPLATE_INDEX" val="20222671"/>
  <p:tag name="KSO_WM_UNIT_LAYERLEVEL" val="1"/>
  <p:tag name="KSO_WM_TAG_VERSION" val="1.0"/>
  <p:tag name="KSO_WM_BEAUTIFY_FLAG" val="#wm#"/>
  <p:tag name="KSO_WM_UNIT_DEFAULT_FONT" val="14;20;2"/>
  <p:tag name="KSO_WM_UNIT_BLOCK" val="0"/>
  <p:tag name="KSO_WM_UNIT_VALUE" val="63"/>
  <p:tag name="KSO_WM_UNIT_SHOW_EDIT_AREA_INDICATION" val="1"/>
  <p:tag name="KSO_WM_CHIP_GROUPID" val="5e6b05596848fb12bee65ac8"/>
  <p:tag name="KSO_WM_CHIP_XID" val="5e6b05596848fb12bee65aca"/>
  <p:tag name="KSO_WM_UNIT_DEC_AREA_ID" val="da9b68b90ffd4a189daf2d8840f0e2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11bf3e49ba7744f998e6176be57ca21f"/>
  <p:tag name="KSO_WM_UNIT_TEXT_FILL_FORE_SCHEMECOLOR_INDEX_BRIGHTNESS" val="0.25"/>
  <p:tag name="KSO_WM_UNIT_TEXT_FILL_FORE_SCHEMECOLOR_INDEX" val="13"/>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PA" val="v5.2.8"/>
</p:tagLst>
</file>

<file path=ppt/tags/tag35.xml><?xml version="1.0" encoding="utf-8"?>
<p:tagLst xmlns:a="http://schemas.openxmlformats.org/drawingml/2006/main" xmlns:r="http://schemas.openxmlformats.org/officeDocument/2006/relationships" xmlns:p="http://schemas.openxmlformats.org/presentationml/2006/main">
  <p:tag name="PA" val="v5.2.8"/>
</p:tagLst>
</file>

<file path=ppt/tags/tag36.xml><?xml version="1.0" encoding="utf-8"?>
<p:tagLst xmlns:a="http://schemas.openxmlformats.org/drawingml/2006/main" xmlns:r="http://schemas.openxmlformats.org/officeDocument/2006/relationships" xmlns:p="http://schemas.openxmlformats.org/presentationml/2006/main">
  <p:tag name="PA" val="v5.2.8"/>
</p:tagLst>
</file>

<file path=ppt/tags/tag37.xml><?xml version="1.0" encoding="utf-8"?>
<p:tagLst xmlns:a="http://schemas.openxmlformats.org/drawingml/2006/main" xmlns:r="http://schemas.openxmlformats.org/officeDocument/2006/relationships" xmlns:p="http://schemas.openxmlformats.org/presentationml/2006/main">
  <p:tag name="PA" val="v5.2.5"/>
</p:tagLst>
</file>

<file path=ppt/tags/tag38.xml><?xml version="1.0" encoding="utf-8"?>
<p:tagLst xmlns:a="http://schemas.openxmlformats.org/drawingml/2006/main" xmlns:r="http://schemas.openxmlformats.org/officeDocument/2006/relationships" xmlns:p="http://schemas.openxmlformats.org/presentationml/2006/main">
  <p:tag name="PA" val="v5.2.5"/>
</p:tagLst>
</file>

<file path=ppt/tags/tag39.xml><?xml version="1.0" encoding="utf-8"?>
<p:tagLst xmlns:a="http://schemas.openxmlformats.org/drawingml/2006/main" xmlns:r="http://schemas.openxmlformats.org/officeDocument/2006/relationships" xmlns:p="http://schemas.openxmlformats.org/presentationml/2006/main">
  <p:tag name="PA" val="v5.2.5"/>
</p:tagLst>
</file>

<file path=ppt/tags/tag4.xml><?xml version="1.0" encoding="utf-8"?>
<p:tagLst xmlns:a="http://schemas.openxmlformats.org/drawingml/2006/main" xmlns:r="http://schemas.openxmlformats.org/officeDocument/2006/relationships" xmlns:p="http://schemas.openxmlformats.org/presentationml/2006/main">
  <p:tag name="PA" val="v5.2.5"/>
</p:tagLst>
</file>

<file path=ppt/tags/tag40.xml><?xml version="1.0" encoding="utf-8"?>
<p:tagLst xmlns:a="http://schemas.openxmlformats.org/drawingml/2006/main" xmlns:r="http://schemas.openxmlformats.org/officeDocument/2006/relationships" xmlns:p="http://schemas.openxmlformats.org/presentationml/2006/main">
  <p:tag name="PA" val="v5.2.5"/>
</p:tagLst>
</file>

<file path=ppt/tags/tag41.xml><?xml version="1.0" encoding="utf-8"?>
<p:tagLst xmlns:a="http://schemas.openxmlformats.org/drawingml/2006/main" xmlns:r="http://schemas.openxmlformats.org/officeDocument/2006/relationships" xmlns:p="http://schemas.openxmlformats.org/presentationml/2006/main">
  <p:tag name="PA" val="v5.2.5"/>
</p:tagLst>
</file>

<file path=ppt/tags/tag42.xml><?xml version="1.0" encoding="utf-8"?>
<p:tagLst xmlns:a="http://schemas.openxmlformats.org/drawingml/2006/main" xmlns:r="http://schemas.openxmlformats.org/officeDocument/2006/relationships" xmlns:p="http://schemas.openxmlformats.org/presentationml/2006/main">
  <p:tag name="MH" val="20161208115441"/>
  <p:tag name="MH_LIBRARY" val="GRAPHIC"/>
  <p:tag name="MH_ORDER" val="任意多边形 10"/>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08_2*m_i*1_1"/>
  <p:tag name="KSO_WM_TEMPLATE_CATEGORY" val="diagram"/>
  <p:tag name="KSO_WM_TEMPLATE_INDEX" val="160108"/>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108_2*m_h_i*1_1_3"/>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08_2*m_h_i*1_1_2"/>
  <p:tag name="KSO_WM_TEMPLATE_CATEGORY" val="diagram"/>
  <p:tag name="KSO_WM_TEMPLATE_INDEX" val="160108"/>
  <p:tag name="KSO_WM_UNIT_LAYERLEVEL" val="1_1_1"/>
  <p:tag name="KSO_WM_TAG_VERSION" val="1.0"/>
  <p:tag name="KSO_WM_BEAUTIFY_FLAG" val="#wm#"/>
  <p:tag name="KSO_WM_UNIT_FILL_FORE_SCHEMECOLOR_INDEX" val="5"/>
  <p:tag name="KSO_WM_UNI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108_2*m_h_i*1_2_3"/>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08_2*m_h_i*1_2_2"/>
  <p:tag name="KSO_WM_TEMPLATE_CATEGORY" val="diagram"/>
  <p:tag name="KSO_WM_TEMPLATE_INDEX" val="160108"/>
  <p:tag name="KSO_WM_UNIT_LAYERLEVEL" val="1_1_1"/>
  <p:tag name="KSO_WM_TAG_VERSION" val="1.0"/>
  <p:tag name="KSO_WM_BEAUTIFY_FLAG" val="#wm#"/>
  <p:tag name="KSO_WM_UNIT_FILL_FORE_SCHEMECOLOR_INDEX" val="6"/>
  <p:tag name="KSO_WM_UNI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108_2*m_h_i*1_3_3"/>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108_2*m_h_i*1_3_2"/>
  <p:tag name="KSO_WM_TEMPLATE_CATEGORY" val="diagram"/>
  <p:tag name="KSO_WM_TEMPLATE_INDEX" val="160108"/>
  <p:tag name="KSO_WM_UNIT_LAYERLEVEL" val="1_1_1"/>
  <p:tag name="KSO_WM_TAG_VERSION" val="1.0"/>
  <p:tag name="KSO_WM_BEAUTIFY_FLAG" val="#wm#"/>
  <p:tag name="KSO_WM_UNIT_FILL_FORE_SCHEMECOLOR_INDEX" val="7"/>
  <p:tag name="KSO_WM_UNIT_FILL_TYPE" val="1"/>
</p:tagLst>
</file>

<file path=ppt/tags/tag5.xml><?xml version="1.0" encoding="utf-8"?>
<p:tagLst xmlns:a="http://schemas.openxmlformats.org/drawingml/2006/main" xmlns:r="http://schemas.openxmlformats.org/officeDocument/2006/relationships" xmlns:p="http://schemas.openxmlformats.org/presentationml/2006/main">
  <p:tag name="PA" val="v5.2.5"/>
</p:tagLst>
</file>

<file path=ppt/tags/tag5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108_2*m_h_f*1_2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108_2*m_h_f*1_2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108_2*m_h_f*1_2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PA" val="v5.2.5"/>
</p:tagLst>
</file>

<file path=ppt/tags/tag54.xml><?xml version="1.0" encoding="utf-8"?>
<p:tagLst xmlns:a="http://schemas.openxmlformats.org/drawingml/2006/main" xmlns:r="http://schemas.openxmlformats.org/officeDocument/2006/relationships" xmlns:p="http://schemas.openxmlformats.org/presentationml/2006/main">
  <p:tag name="PA" val="v5.2.5"/>
</p:tagLst>
</file>

<file path=ppt/tags/tag55.xml><?xml version="1.0" encoding="utf-8"?>
<p:tagLst xmlns:a="http://schemas.openxmlformats.org/drawingml/2006/main" xmlns:r="http://schemas.openxmlformats.org/officeDocument/2006/relationships" xmlns:p="http://schemas.openxmlformats.org/presentationml/2006/main">
  <p:tag name="PA" val="v5.2.5"/>
</p:tagLst>
</file>

<file path=ppt/tags/tag56.xml><?xml version="1.0" encoding="utf-8"?>
<p:tagLst xmlns:a="http://schemas.openxmlformats.org/drawingml/2006/main" xmlns:r="http://schemas.openxmlformats.org/officeDocument/2006/relationships" xmlns:p="http://schemas.openxmlformats.org/presentationml/2006/main">
  <p:tag name="PA" val="v5.2.5"/>
</p:tagLst>
</file>

<file path=ppt/tags/tag57.xml><?xml version="1.0" encoding="utf-8"?>
<p:tagLst xmlns:a="http://schemas.openxmlformats.org/drawingml/2006/main" xmlns:r="http://schemas.openxmlformats.org/officeDocument/2006/relationships" xmlns:p="http://schemas.openxmlformats.org/presentationml/2006/main">
  <p:tag name="PA" val="v5.2.5"/>
</p:tagLst>
</file>

<file path=ppt/tags/tag58.xml><?xml version="1.0" encoding="utf-8"?>
<p:tagLst xmlns:a="http://schemas.openxmlformats.org/drawingml/2006/main" xmlns:r="http://schemas.openxmlformats.org/officeDocument/2006/relationships" xmlns:p="http://schemas.openxmlformats.org/presentationml/2006/main">
  <p:tag name="MH" val="20161208115441"/>
  <p:tag name="MH_LIBRARY" val="GRAPHIC"/>
  <p:tag name="MH_ORDER" val="任意多边形 1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5.2.5"/>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5.2.9"/>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5.2.9"/>
</p:tagLst>
</file>

<file path=ppt/tags/tag66.xml><?xml version="1.0" encoding="utf-8"?>
<p:tagLst xmlns:a="http://schemas.openxmlformats.org/drawingml/2006/main" xmlns:r="http://schemas.openxmlformats.org/officeDocument/2006/relationships" xmlns:p="http://schemas.openxmlformats.org/presentationml/2006/main">
  <p:tag name="PA" val="v5.2.5"/>
</p:tagLst>
</file>

<file path=ppt/tags/tag67.xml><?xml version="1.0" encoding="utf-8"?>
<p:tagLst xmlns:a="http://schemas.openxmlformats.org/drawingml/2006/main" xmlns:r="http://schemas.openxmlformats.org/officeDocument/2006/relationships" xmlns:p="http://schemas.openxmlformats.org/presentationml/2006/main">
  <p:tag name="PA" val="v5.2.5"/>
</p:tagLst>
</file>

<file path=ppt/tags/tag68.xml><?xml version="1.0" encoding="utf-8"?>
<p:tagLst xmlns:a="http://schemas.openxmlformats.org/drawingml/2006/main" xmlns:r="http://schemas.openxmlformats.org/officeDocument/2006/relationships" xmlns:p="http://schemas.openxmlformats.org/presentationml/2006/main">
  <p:tag name="PA" val="v5.2.5"/>
</p:tagLst>
</file>

<file path=ppt/tags/tag69.xml><?xml version="1.0" encoding="utf-8"?>
<p:tagLst xmlns:a="http://schemas.openxmlformats.org/drawingml/2006/main" xmlns:r="http://schemas.openxmlformats.org/officeDocument/2006/relationships" xmlns:p="http://schemas.openxmlformats.org/presentationml/2006/main">
  <p:tag name="PA" val="v5.2.5"/>
</p:tagLst>
</file>

<file path=ppt/tags/tag7.xml><?xml version="1.0" encoding="utf-8"?>
<p:tagLst xmlns:a="http://schemas.openxmlformats.org/drawingml/2006/main" xmlns:r="http://schemas.openxmlformats.org/officeDocument/2006/relationships" xmlns:p="http://schemas.openxmlformats.org/presentationml/2006/main">
  <p:tag name="MH" val="20161208115441"/>
  <p:tag name="MH_LIBRARY" val="GRAPHIC"/>
  <p:tag name="MH_ORDER" val="任意多边形 10"/>
</p:tagLst>
</file>

<file path=ppt/tags/tag70.xml><?xml version="1.0" encoding="utf-8"?>
<p:tagLst xmlns:a="http://schemas.openxmlformats.org/drawingml/2006/main" xmlns:r="http://schemas.openxmlformats.org/officeDocument/2006/relationships" xmlns:p="http://schemas.openxmlformats.org/presentationml/2006/main">
  <p:tag name="PA" val="v5.2.5"/>
</p:tagLst>
</file>

<file path=ppt/tags/tag8.xml><?xml version="1.0" encoding="utf-8"?>
<p:tagLst xmlns:a="http://schemas.openxmlformats.org/drawingml/2006/main" xmlns:r="http://schemas.openxmlformats.org/officeDocument/2006/relationships" xmlns:p="http://schemas.openxmlformats.org/presentationml/2006/main">
  <p:tag name="PA" val="v5.2.8"/>
</p:tagLst>
</file>

<file path=ppt/tags/tag9.xml><?xml version="1.0" encoding="utf-8"?>
<p:tagLst xmlns:a="http://schemas.openxmlformats.org/drawingml/2006/main" xmlns:r="http://schemas.openxmlformats.org/officeDocument/2006/relationships" xmlns:p="http://schemas.openxmlformats.org/presentationml/2006/main">
  <p:tag name="PA" val="v5.2.8"/>
</p:tagLst>
</file>

<file path=ppt/theme/theme1.xml><?xml version="1.0" encoding="utf-8"?>
<a:theme xmlns:a="http://schemas.openxmlformats.org/drawingml/2006/main" name="Office 主题​​">
  <a:themeElements>
    <a:clrScheme name="自定义 1016">
      <a:dk1>
        <a:sysClr val="windowText" lastClr="000000"/>
      </a:dk1>
      <a:lt1>
        <a:sysClr val="window" lastClr="FFFFFF"/>
      </a:lt1>
      <a:dk2>
        <a:srgbClr val="44546A"/>
      </a:dk2>
      <a:lt2>
        <a:srgbClr val="E7E6E6"/>
      </a:lt2>
      <a:accent1>
        <a:srgbClr val="C00000"/>
      </a:accent1>
      <a:accent2>
        <a:srgbClr val="C00000"/>
      </a:accent2>
      <a:accent3>
        <a:srgbClr val="C00000"/>
      </a:accent3>
      <a:accent4>
        <a:srgbClr val="C00000"/>
      </a:accent4>
      <a:accent5>
        <a:srgbClr val="C00000"/>
      </a:accent5>
      <a:accent6>
        <a:srgbClr val="C00000"/>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自定义 1016">
    <a:dk1>
      <a:sysClr val="windowText" lastClr="000000"/>
    </a:dk1>
    <a:lt1>
      <a:sysClr val="window" lastClr="FFFFFF"/>
    </a:lt1>
    <a:dk2>
      <a:srgbClr val="44546A"/>
    </a:dk2>
    <a:lt2>
      <a:srgbClr val="E7E6E6"/>
    </a:lt2>
    <a:accent1>
      <a:srgbClr val="C00000"/>
    </a:accent1>
    <a:accent2>
      <a:srgbClr val="C00000"/>
    </a:accent2>
    <a:accent3>
      <a:srgbClr val="C00000"/>
    </a:accent3>
    <a:accent4>
      <a:srgbClr val="C00000"/>
    </a:accent4>
    <a:accent5>
      <a:srgbClr val="C00000"/>
    </a:accent5>
    <a:accent6>
      <a:srgbClr val="C00000"/>
    </a:accent6>
    <a:hlink>
      <a:srgbClr val="0563C1"/>
    </a:hlink>
    <a:folHlink>
      <a:srgbClr val="954F72"/>
    </a:folHlink>
  </a:clrScheme>
</a:themeOverride>
</file>

<file path=ppt/theme/themeOverride2.xml><?xml version="1.0" encoding="utf-8"?>
<a:themeOverride xmlns:a="http://schemas.openxmlformats.org/drawingml/2006/main">
  <a:clrScheme name="自定义 1016">
    <a:dk1>
      <a:sysClr val="windowText" lastClr="000000"/>
    </a:dk1>
    <a:lt1>
      <a:sysClr val="window" lastClr="FFFFFF"/>
    </a:lt1>
    <a:dk2>
      <a:srgbClr val="44546A"/>
    </a:dk2>
    <a:lt2>
      <a:srgbClr val="E7E6E6"/>
    </a:lt2>
    <a:accent1>
      <a:srgbClr val="C00000"/>
    </a:accent1>
    <a:accent2>
      <a:srgbClr val="C00000"/>
    </a:accent2>
    <a:accent3>
      <a:srgbClr val="C00000"/>
    </a:accent3>
    <a:accent4>
      <a:srgbClr val="C00000"/>
    </a:accent4>
    <a:accent5>
      <a:srgbClr val="C00000"/>
    </a:accent5>
    <a:accent6>
      <a:srgbClr val="C00000"/>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1516</Words>
  <Application>Microsoft Office PowerPoint</Application>
  <PresentationFormat>自定义</PresentationFormat>
  <Paragraphs>164</Paragraphs>
  <Slides>61</Slides>
  <Notes>7</Notes>
  <HiddenSlides>0</HiddenSlides>
  <MMClips>0</MMClips>
  <ScaleCrop>false</ScaleCrop>
  <HeadingPairs>
    <vt:vector size="4" baseType="variant">
      <vt:variant>
        <vt:lpstr>主题</vt:lpstr>
      </vt:variant>
      <vt:variant>
        <vt:i4>1</vt:i4>
      </vt:variant>
      <vt:variant>
        <vt:lpstr>幻灯片标题</vt:lpstr>
      </vt:variant>
      <vt:variant>
        <vt:i4>61</vt:i4>
      </vt:variant>
    </vt:vector>
  </HeadingPairs>
  <TitlesOfParts>
    <vt:vector size="6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48</cp:revision>
  <dcterms:created xsi:type="dcterms:W3CDTF">2022-07-28T06:59:28Z</dcterms:created>
  <dcterms:modified xsi:type="dcterms:W3CDTF">2022-07-28T07:56:47Z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2052-11.8.2.10534</vt:lpwstr>
  </property>
  <property fmtid="{D5CDD505-2E9C-101B-9397-08002B2CF9AE}" pid="3" name="ICV">
    <vt:lpwstr>E9D236313D3F454D9C70620FEFE109DA</vt:lpwstr>
  </property>
</Properties>
</file>