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3"/>
    <p:sldMasterId id="2147483696" r:id="rId4"/>
  </p:sldMasterIdLst>
  <p:notesMasterIdLst>
    <p:notesMasterId r:id="rId6"/>
  </p:notesMasterIdLst>
  <p:sldIdLst>
    <p:sldId id="256" r:id="rId5"/>
    <p:sldId id="293" r:id="rId7"/>
    <p:sldId id="301" r:id="rId8"/>
    <p:sldId id="328" r:id="rId9"/>
    <p:sldId id="323" r:id="rId10"/>
    <p:sldId id="307" r:id="rId11"/>
    <p:sldId id="327" r:id="rId12"/>
    <p:sldId id="334" r:id="rId13"/>
    <p:sldId id="335" r:id="rId14"/>
    <p:sldId id="322" r:id="rId15"/>
    <p:sldId id="338" r:id="rId16"/>
    <p:sldId id="292" r:id="rId17"/>
  </p:sldIdLst>
  <p:sldSz cx="9144000" cy="5143500" type="screen16x9"/>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4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2E75B6"/>
    <a:srgbClr val="ED7D31"/>
    <a:srgbClr val="245A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p:scale>
          <a:sx n="125" d="100"/>
          <a:sy n="125" d="100"/>
        </p:scale>
        <p:origin x="1194" y="282"/>
      </p:cViewPr>
      <p:guideLst>
        <p:guide orient="horz" pos="1620"/>
        <p:guide pos="2846"/>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 Type="http://schemas.openxmlformats.org/officeDocument/2006/relationships/slideMaster" Target="slideMasters/slideMaster2.xml"/><Relationship Id="rId21" Type="http://schemas.openxmlformats.org/officeDocument/2006/relationships/tags" Target="tags/tag13.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818426-12E0-4D8F-B8ED-373344A2B60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F976E8-1279-44FD-A18F-6D84093864EB}" type="slidenum">
              <a:rPr lang="zh-CN" altLang="en-US" smtClean="0"/>
            </a:fld>
            <a:endParaRPr lang="zh-CN" altLang="en-US"/>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5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6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12" name="矩形 11"/>
          <p:cNvSpPr/>
          <p:nvPr userDrawn="1"/>
        </p:nvSpPr>
        <p:spPr>
          <a:xfrm>
            <a:off x="203200" y="596900"/>
            <a:ext cx="8686800" cy="4381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pic>
        <p:nvPicPr>
          <p:cNvPr id="11" name="图片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03200" y="97135"/>
            <a:ext cx="848598" cy="721897"/>
          </a:xfrm>
          <a:prstGeom prst="rect">
            <a:avLst/>
          </a:prstGeom>
        </p:spPr>
      </p:pic>
      <p:sp>
        <p:nvSpPr>
          <p:cNvPr id="13" name="文本框 12"/>
          <p:cNvSpPr txBox="1"/>
          <p:nvPr userDrawn="1"/>
        </p:nvSpPr>
        <p:spPr>
          <a:xfrm>
            <a:off x="1113373" y="135235"/>
            <a:ext cx="326243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zh-CN" altLang="en-US" sz="2400" b="1"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7" name="等腰三角形 6"/>
          <p:cNvSpPr/>
          <p:nvPr userDrawn="1"/>
        </p:nvSpPr>
        <p:spPr>
          <a:xfrm rot="5400000">
            <a:off x="317229" y="148817"/>
            <a:ext cx="298959" cy="286359"/>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D7D31"/>
              </a:solidFill>
            </a:endParaRPr>
          </a:p>
        </p:txBody>
      </p:sp>
      <p:sp>
        <p:nvSpPr>
          <p:cNvPr id="8" name="TextBox 7"/>
          <p:cNvSpPr txBox="1"/>
          <p:nvPr userDrawn="1"/>
        </p:nvSpPr>
        <p:spPr>
          <a:xfrm>
            <a:off x="609887" y="109076"/>
            <a:ext cx="3647152" cy="369332"/>
          </a:xfrm>
          <a:prstGeom prst="rect">
            <a:avLst/>
          </a:prstGeom>
          <a:noFill/>
        </p:spPr>
        <p:txBody>
          <a:bodyPr wrap="none" rtlCol="0">
            <a:spAutoFit/>
          </a:bodyPr>
          <a:lstStyle/>
          <a:p>
            <a:r>
              <a:rPr lang="zh-CN" altLang="en-US" sz="1800" dirty="0"/>
              <a:t>单击此处在视图母版里面更改文字</a:t>
            </a:r>
            <a:endParaRPr lang="zh-CN" altLang="en-US" sz="1800" dirty="0"/>
          </a:p>
        </p:txBody>
      </p:sp>
      <p:sp>
        <p:nvSpPr>
          <p:cNvPr id="2" name="矩形 1"/>
          <p:cNvSpPr/>
          <p:nvPr userDrawn="1"/>
        </p:nvSpPr>
        <p:spPr>
          <a:xfrm>
            <a:off x="0" y="514604"/>
            <a:ext cx="9144000" cy="44550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pic>
        <p:nvPicPr>
          <p:cNvPr id="3" name="图片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244408" y="139049"/>
            <a:ext cx="699072" cy="666467"/>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endParaRPr lang="zh-CN" altLang="en-US"/>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6286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hasCustomPrompt="1"/>
          </p:nvPr>
        </p:nvSpPr>
        <p:spPr>
          <a:xfrm>
            <a:off x="4629150" y="1369219"/>
            <a:ext cx="3886200" cy="3263504"/>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4" name="Content Placeholder 3"/>
          <p:cNvSpPr>
            <a:spLocks noGrp="1"/>
          </p:cNvSpPr>
          <p:nvPr>
            <p:ph sz="half" idx="2" hasCustomPrompt="1"/>
          </p:nvPr>
        </p:nvSpPr>
        <p:spPr>
          <a:xfrm>
            <a:off x="629842" y="1878806"/>
            <a:ext cx="3868340"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endParaRPr lang="zh-CN" altLang="en-US"/>
          </a:p>
        </p:txBody>
      </p:sp>
      <p:sp>
        <p:nvSpPr>
          <p:cNvPr id="6" name="Content Placeholder 5"/>
          <p:cNvSpPr>
            <a:spLocks noGrp="1"/>
          </p:cNvSpPr>
          <p:nvPr>
            <p:ph sz="quarter" idx="4" hasCustomPrompt="1"/>
          </p:nvPr>
        </p:nvSpPr>
        <p:spPr>
          <a:xfrm>
            <a:off x="4629150" y="1878806"/>
            <a:ext cx="3887391" cy="2763441"/>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endParaRPr lang="zh-CN" altLang="en-US"/>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628650" y="273844"/>
            <a:ext cx="5800725" cy="4358879"/>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4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5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endParaRPr lang="zh-CN" altLang="en-US" dirty="0"/>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6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7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8_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2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3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4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6.xml"/><Relationship Id="rId8" Type="http://schemas.openxmlformats.org/officeDocument/2006/relationships/slideLayout" Target="../slideLayouts/slideLayout25.xml"/><Relationship Id="rId7" Type="http://schemas.openxmlformats.org/officeDocument/2006/relationships/slideLayout" Target="../slideLayouts/slideLayout24.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30" Type="http://schemas.openxmlformats.org/officeDocument/2006/relationships/theme" Target="../theme/theme2.xml"/><Relationship Id="rId3" Type="http://schemas.openxmlformats.org/officeDocument/2006/relationships/slideLayout" Target="../slideLayouts/slideLayout20.xml"/><Relationship Id="rId29" Type="http://schemas.openxmlformats.org/officeDocument/2006/relationships/slideLayout" Target="../slideLayouts/slideLayout46.xml"/><Relationship Id="rId28" Type="http://schemas.openxmlformats.org/officeDocument/2006/relationships/slideLayout" Target="../slideLayouts/slideLayout45.xml"/><Relationship Id="rId27" Type="http://schemas.openxmlformats.org/officeDocument/2006/relationships/slideLayout" Target="../slideLayouts/slideLayout44.xml"/><Relationship Id="rId26" Type="http://schemas.openxmlformats.org/officeDocument/2006/relationships/slideLayout" Target="../slideLayouts/slideLayout43.xml"/><Relationship Id="rId25" Type="http://schemas.openxmlformats.org/officeDocument/2006/relationships/slideLayout" Target="../slideLayouts/slideLayout42.xml"/><Relationship Id="rId24" Type="http://schemas.openxmlformats.org/officeDocument/2006/relationships/slideLayout" Target="../slideLayouts/slideLayout41.xml"/><Relationship Id="rId23" Type="http://schemas.openxmlformats.org/officeDocument/2006/relationships/slideLayout" Target="../slideLayouts/slideLayout40.xml"/><Relationship Id="rId22" Type="http://schemas.openxmlformats.org/officeDocument/2006/relationships/slideLayout" Target="../slideLayouts/slideLayout39.xml"/><Relationship Id="rId21" Type="http://schemas.openxmlformats.org/officeDocument/2006/relationships/slideLayout" Target="../slideLayouts/slideLayout38.xml"/><Relationship Id="rId20" Type="http://schemas.openxmlformats.org/officeDocument/2006/relationships/slideLayout" Target="../slideLayouts/slideLayout37.xml"/><Relationship Id="rId2" Type="http://schemas.openxmlformats.org/officeDocument/2006/relationships/slideLayout" Target="../slideLayouts/slideLayout19.xml"/><Relationship Id="rId19" Type="http://schemas.openxmlformats.org/officeDocument/2006/relationships/slideLayout" Target="../slideLayouts/slideLayout36.xml"/><Relationship Id="rId18" Type="http://schemas.openxmlformats.org/officeDocument/2006/relationships/slideLayout" Target="../slideLayouts/slideLayout35.xml"/><Relationship Id="rId17" Type="http://schemas.openxmlformats.org/officeDocument/2006/relationships/slideLayout" Target="../slideLayouts/slideLayout34.xml"/><Relationship Id="rId16" Type="http://schemas.openxmlformats.org/officeDocument/2006/relationships/slideLayout" Target="../slideLayouts/slideLayout33.xml"/><Relationship Id="rId15" Type="http://schemas.openxmlformats.org/officeDocument/2006/relationships/slideLayout" Target="../slideLayouts/slideLayout32.xml"/><Relationship Id="rId14" Type="http://schemas.openxmlformats.org/officeDocument/2006/relationships/slideLayout" Target="../slideLayouts/slideLayout31.xml"/><Relationship Id="rId13" Type="http://schemas.openxmlformats.org/officeDocument/2006/relationships/slideLayout" Target="../slideLayouts/slideLayout30.xml"/><Relationship Id="rId12" Type="http://schemas.openxmlformats.org/officeDocument/2006/relationships/slideLayout" Target="../slideLayouts/slideLayout29.xml"/><Relationship Id="rId11" Type="http://schemas.openxmlformats.org/officeDocument/2006/relationships/slideLayout" Target="../slideLayouts/slideLayout28.xml"/><Relationship Id="rId10" Type="http://schemas.openxmlformats.org/officeDocument/2006/relationships/slideLayout" Target="../slideLayouts/slideLayout27.xml"/><Relationship Id="rId1"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4" Type="http://schemas.openxmlformats.org/officeDocument/2006/relationships/theme" Target="../theme/theme3.xml"/><Relationship Id="rId3" Type="http://schemas.openxmlformats.org/officeDocument/2006/relationships/slideLayout" Target="../slideLayouts/slideLayout49.xml"/><Relationship Id="rId2" Type="http://schemas.openxmlformats.org/officeDocument/2006/relationships/slideLayout" Target="../slideLayouts/slideLayout48.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defRPr/>
            </a:pPr>
            <a:fld id="{FD937510-0A15-47B7-B05C-C2092C8E1170}"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defRPr/>
            </a:pPr>
            <a:fld id="{CBD0A5BA-3A94-4B93-A787-7E79AED0937A}"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 id="2147483683" r:id="rId17"/>
    <p:sldLayoutId id="2147483684" r:id="rId18"/>
    <p:sldLayoutId id="2147483685" r:id="rId19"/>
    <p:sldLayoutId id="2147483686" r:id="rId20"/>
    <p:sldLayoutId id="2147483687" r:id="rId21"/>
    <p:sldLayoutId id="2147483688" r:id="rId22"/>
    <p:sldLayoutId id="2147483689" r:id="rId23"/>
    <p:sldLayoutId id="2147483690" r:id="rId24"/>
    <p:sldLayoutId id="2147483691" r:id="rId25"/>
    <p:sldLayoutId id="2147483692" r:id="rId26"/>
    <p:sldLayoutId id="2147483693" r:id="rId27"/>
    <p:sldLayoutId id="2147483694" r:id="rId28"/>
    <p:sldLayoutId id="2147483695" r:id="rId29"/>
  </p:sldLayoutIdLst>
  <mc:AlternateContent xmlns:mc="http://schemas.openxmlformats.org/markup-compatibility/2006">
    <mc:Choice xmlns:p14="http://schemas.microsoft.com/office/powerpoint/2010/main" Requires="p14">
      <p:transition spd="slow" p14:dur="1600" advClick="0" advTm="0">
        <p14:gallery dir="l"/>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18.xml"/><Relationship Id="rId4" Type="http://schemas.openxmlformats.org/officeDocument/2006/relationships/tags" Target="../tags/tag10.xml"/><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8.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8.xml"/><Relationship Id="rId3" Type="http://schemas.openxmlformats.org/officeDocument/2006/relationships/image" Target="../media/image4.png"/><Relationship Id="rId2" Type="http://schemas.openxmlformats.org/officeDocument/2006/relationships/tags" Target="../tags/tag1.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8.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8.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8.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8148" y="339503"/>
            <a:ext cx="1542160" cy="1633593"/>
          </a:xfrm>
          <a:prstGeom prst="rect">
            <a:avLst/>
          </a:prstGeom>
        </p:spPr>
      </p:pic>
      <p:sp>
        <p:nvSpPr>
          <p:cNvPr id="4" name="文本框 3"/>
          <p:cNvSpPr txBox="1"/>
          <p:nvPr/>
        </p:nvSpPr>
        <p:spPr>
          <a:xfrm>
            <a:off x="1260134" y="2139703"/>
            <a:ext cx="6583680" cy="645160"/>
          </a:xfrm>
          <a:prstGeom prst="rect">
            <a:avLst/>
          </a:prstGeom>
          <a:noFill/>
        </p:spPr>
        <p:txBody>
          <a:bodyPr wrap="none" rtlCol="0">
            <a:spAutoFit/>
          </a:bodyPr>
          <a:lstStyle/>
          <a:p>
            <a:r>
              <a:rPr lang="zh-CN" altLang="en-US" sz="3600" dirty="0">
                <a:latin typeface="方正正大黑简体" pitchFamily="2" charset="-122"/>
                <a:ea typeface="方正正大黑简体" pitchFamily="2" charset="-122"/>
                <a:sym typeface="微软雅黑" panose="020B0503020204020204" pitchFamily="34" charset="-122"/>
              </a:rPr>
              <a:t>新时代伟大成就和伟大变革解读</a:t>
            </a:r>
            <a:endParaRPr lang="zh-CN" altLang="en-US" sz="3600" dirty="0">
              <a:latin typeface="方正正大黑简体" pitchFamily="2" charset="-122"/>
              <a:ea typeface="方正正大黑简体" pitchFamily="2" charset="-122"/>
              <a:sym typeface="微软雅黑" panose="020B0503020204020204" pitchFamily="34" charset="-122"/>
            </a:endParaRPr>
          </a:p>
        </p:txBody>
      </p:sp>
      <p:sp>
        <p:nvSpPr>
          <p:cNvPr id="5" name="圆角矩形 4"/>
          <p:cNvSpPr/>
          <p:nvPr/>
        </p:nvSpPr>
        <p:spPr>
          <a:xfrm>
            <a:off x="2555875" y="3220085"/>
            <a:ext cx="3714750" cy="90932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rPr>
              <a:t>北京城市学院</a:t>
            </a:r>
            <a:endParaRPr lang="en-US" altLang="zh-CN" sz="24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00000"/>
              </a:lnSpc>
            </a:pP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研究生第二党支部</a:t>
            </a: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sym typeface="微软雅黑" panose="020B0503020204020204" pitchFamily="34" charset="-122"/>
              </a:rPr>
              <a:t>张玥兴</a:t>
            </a:r>
            <a:r>
              <a:rPr lang="en-US" altLang="zh-CN" dirty="0">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2" name="矩形 1"/>
          <p:cNvSpPr/>
          <p:nvPr/>
        </p:nvSpPr>
        <p:spPr>
          <a:xfrm>
            <a:off x="395605" y="483870"/>
            <a:ext cx="8101330" cy="4210050"/>
          </a:xfrm>
          <a:prstGeom prst="rect">
            <a:avLst/>
          </a:prstGeom>
          <a:solidFill>
            <a:schemeClr val="bg1">
              <a:alpha val="84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3" name="右箭头 42"/>
          <p:cNvSpPr/>
          <p:nvPr>
            <p:custDataLst>
              <p:tags r:id="rId2"/>
            </p:custDataLst>
          </p:nvPr>
        </p:nvSpPr>
        <p:spPr>
          <a:xfrm>
            <a:off x="395605" y="483870"/>
            <a:ext cx="3891915" cy="1224280"/>
          </a:xfrm>
          <a:prstGeom prst="rightArrow">
            <a:avLst/>
          </a:prstGeom>
          <a:solidFill>
            <a:srgbClr val="AC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 name="TextBox 50"/>
          <p:cNvSpPr txBox="1"/>
          <p:nvPr>
            <p:custDataLst>
              <p:tags r:id="rId3"/>
            </p:custDataLst>
          </p:nvPr>
        </p:nvSpPr>
        <p:spPr>
          <a:xfrm>
            <a:off x="4067944" y="2562458"/>
            <a:ext cx="1728192" cy="299085"/>
          </a:xfrm>
          <a:prstGeom prst="rect">
            <a:avLst/>
          </a:prstGeom>
          <a:noFill/>
        </p:spPr>
        <p:txBody>
          <a:bodyPr wrap="square" rtlCol="0">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此处添标题</a:t>
            </a:r>
            <a:endPar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文本框 5"/>
          <p:cNvSpPr txBox="1"/>
          <p:nvPr>
            <p:custDataLst>
              <p:tags r:id="rId4"/>
            </p:custDataLst>
          </p:nvPr>
        </p:nvSpPr>
        <p:spPr>
          <a:xfrm>
            <a:off x="1475740" y="1635760"/>
            <a:ext cx="6083935" cy="2861310"/>
          </a:xfrm>
          <a:prstGeom prst="rect">
            <a:avLst/>
          </a:prstGeom>
          <a:noFill/>
        </p:spPr>
        <p:txBody>
          <a:bodyPr wrap="square" rtlCol="0" anchor="t">
            <a:spAutoFit/>
          </a:bodyPr>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微软雅黑" panose="020B0503020204020204" pitchFamily="34" charset="-122"/>
                <a:ea typeface="微软雅黑" panose="020B0503020204020204" pitchFamily="34" charset="-122"/>
                <a:sym typeface="+mn-ea"/>
              </a:rPr>
              <a:t>以习近平同志为核心的党中央以伟大的历史主动精神，审时度势、果敢抉择、锐意进取、攻坚克难，团结带领人民攻克了许多涉滩之险、爬坡之艰、闯关之难，办成了许多事关长远的大事要事，挽狂澜于既倒，扶大厦之将倾，在伟大斗争中抒写了伟大变革的华章。</a:t>
            </a:r>
            <a:endParaRPr lang="zh-CN" altLang="en-US" sz="2000">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32" name="圆角矩形 31"/>
          <p:cNvSpPr/>
          <p:nvPr>
            <p:custDataLst>
              <p:tags r:id="rId2"/>
            </p:custDataLst>
          </p:nvPr>
        </p:nvSpPr>
        <p:spPr>
          <a:xfrm rot="19005917">
            <a:off x="7109460" y="865505"/>
            <a:ext cx="1144270" cy="1133475"/>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矩形 1"/>
          <p:cNvSpPr/>
          <p:nvPr>
            <p:custDataLst>
              <p:tags r:id="rId3"/>
            </p:custDataLst>
          </p:nvPr>
        </p:nvSpPr>
        <p:spPr>
          <a:xfrm>
            <a:off x="467995" y="466725"/>
            <a:ext cx="8101330" cy="4210050"/>
          </a:xfrm>
          <a:prstGeom prst="rect">
            <a:avLst/>
          </a:prstGeom>
          <a:solidFill>
            <a:schemeClr val="bg1">
              <a:alpha val="84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文本框 3"/>
          <p:cNvSpPr txBox="1"/>
          <p:nvPr/>
        </p:nvSpPr>
        <p:spPr>
          <a:xfrm>
            <a:off x="800735" y="915035"/>
            <a:ext cx="7435850" cy="3415030"/>
          </a:xfrm>
          <a:prstGeom prst="rect">
            <a:avLst/>
          </a:prstGeom>
          <a:noFill/>
        </p:spPr>
        <p:txBody>
          <a:bodyPr wrap="square" rtlCol="0" anchor="t">
            <a:spAutoFit/>
          </a:bodyPr>
          <a:p>
            <a:pPr indent="457200" fontAlgn="auto">
              <a:lnSpc>
                <a:spcPct val="150000"/>
              </a:lnSpc>
            </a:pPr>
            <a:r>
              <a:rPr lang="zh-CN" altLang="en-US" sz="16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党的十八大召开十年来，我们经历了对党和人民事业具有重大现实意义和深远历史意义的三件大事：一是迎来中国共产党成立一百周年，二是中国特色社会主义进入新时代，三是完成脱贫攻坚、全面建成小康社会的历史任务，实现第一个百年奋斗目标。这三件大事由远及近，既镌刻中国共产党的百年奋斗奇迹，明示我们党在中国执政超过70年，是一个有着全球影响力的世界上最大的马克思主义执政党，又宣誓中国共产党和中国人民一道经过艰苦努力、不懈努力，推动社会生产力水平不断提升，推动社会主要矛盾发生新的转化，使得中国特色社会主义进入一个新的历史方位，更以能载入史册的减贫和14亿多人口的全面小康这样举世无双的历史性成就标识新时代十年的极不寻常、极不平凡。</a:t>
            </a:r>
            <a:endParaRPr lang="zh-CN" altLang="en-US" sz="16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03357" y="483518"/>
            <a:ext cx="1542160" cy="1633593"/>
          </a:xfrm>
          <a:prstGeom prst="rect">
            <a:avLst/>
          </a:prstGeom>
        </p:spPr>
      </p:pic>
      <p:sp>
        <p:nvSpPr>
          <p:cNvPr id="4" name="文本框 3"/>
          <p:cNvSpPr txBox="1"/>
          <p:nvPr/>
        </p:nvSpPr>
        <p:spPr>
          <a:xfrm>
            <a:off x="3131717" y="2715900"/>
            <a:ext cx="2926080" cy="645160"/>
          </a:xfrm>
          <a:prstGeom prst="rect">
            <a:avLst/>
          </a:prstGeom>
          <a:noFill/>
        </p:spPr>
        <p:txBody>
          <a:bodyPr wrap="none" rtlCol="0">
            <a:spAutoFit/>
          </a:bodyPr>
          <a:lstStyle/>
          <a:p>
            <a:pPr algn="ctr"/>
            <a:r>
              <a:rPr lang="zh-CN" altLang="en-US" sz="3600" dirty="0">
                <a:latin typeface="方正正大黑简体" pitchFamily="2" charset="-122"/>
                <a:ea typeface="方正正大黑简体" pitchFamily="2" charset="-122"/>
                <a:sym typeface="微软雅黑" panose="020B0503020204020204" pitchFamily="34" charset="-122"/>
              </a:rPr>
              <a:t>感谢您的观看</a:t>
            </a:r>
            <a:endParaRPr lang="zh-CN" altLang="en-US" sz="3600" dirty="0">
              <a:latin typeface="方正正大黑简体" pitchFamily="2" charset="-122"/>
              <a:ea typeface="方正正大黑简体" pitchFamily="2"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1">
            <a:alphaModFix amt="38000"/>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9" name="矩形 8"/>
          <p:cNvSpPr/>
          <p:nvPr/>
        </p:nvSpPr>
        <p:spPr>
          <a:xfrm>
            <a:off x="726440" y="1203960"/>
            <a:ext cx="7343775" cy="3390265"/>
          </a:xfrm>
          <a:prstGeom prst="rect">
            <a:avLst/>
          </a:prstGeom>
          <a:solidFill>
            <a:schemeClr val="bg1">
              <a:alpha val="3000"/>
            </a:schemeClr>
          </a:solidFill>
          <a:ln w="31750">
            <a:solidFill>
              <a:srgbClr val="CB1B3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7"/>
          <p:cNvSpPr txBox="1"/>
          <p:nvPr/>
        </p:nvSpPr>
        <p:spPr>
          <a:xfrm>
            <a:off x="1475740" y="1380490"/>
            <a:ext cx="6464935" cy="3599815"/>
          </a:xfrm>
          <a:prstGeom prst="rect">
            <a:avLst/>
          </a:prstGeom>
          <a:noFill/>
        </p:spPr>
        <p:txBody>
          <a:bodyPr wrap="square" rtlCol="0">
            <a:spAutoFit/>
          </a:bodyPr>
          <a:lstStyle/>
          <a:p>
            <a:pPr marR="0" lvl="0" indent="406400" algn="l" defTabSz="685800" rtl="0" fontAlgn="auto">
              <a:lnSpc>
                <a:spcPct val="2000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r>
              <a:rPr lang="zh-CN" altLang="en-US" sz="1600"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微软雅黑" panose="020B0503020204020204" pitchFamily="34" charset="-122"/>
              </a:rPr>
              <a:t>党的十八大以来，中国特色社会主义进入新时代，谱写了经济快速发展、社会长期稳定“两大奇迹”的崭新篇章。习近平总书记在党的二十大报告中系统总结了新时代十年的伟大变革。</a:t>
            </a:r>
            <a:endParaRPr lang="zh-CN" altLang="en-US" sz="1600"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R="0" lvl="0" indent="406400" algn="l" defTabSz="6858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endParaRPr lang="zh-CN" altLang="en-US" sz="1600"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R="0" lvl="0" indent="406400" algn="l" defTabSz="685800" rtl="0" fontAlgn="auto">
              <a:lnSpc>
                <a:spcPct val="150000"/>
              </a:lnSpc>
              <a:spcBef>
                <a:spcPts val="0"/>
              </a:spcBef>
              <a:spcAft>
                <a:spcPts val="0"/>
              </a:spcAft>
              <a:buClrTx/>
              <a:buSzTx/>
              <a:buFontTx/>
              <a:buNone/>
              <a:defRPr/>
              <a:extLst>
                <a:ext uri="{35155182-B16C-46BC-9424-99874614C6A1}">
                  <wpsdc:indentchars xmlns:wpsdc="http://www.wps.cn/officeDocument/2017/drawingmlCustomData" val="200" checksum="1740828767"/>
                </a:ext>
              </a:extLst>
            </a:pPr>
            <a:r>
              <a:rPr lang="zh-CN" altLang="en-US" sz="1600"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微软雅黑" panose="020B0503020204020204" pitchFamily="34" charset="-122"/>
              </a:rPr>
              <a:t>人民的精神面貌发生了由内而外的深刻变化，</a:t>
            </a:r>
            <a:r>
              <a:rPr lang="zh-CN" altLang="en-US" sz="1600" u="sng"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微软雅黑" panose="020B0503020204020204" pitchFamily="34" charset="-122"/>
              </a:rPr>
              <a:t>二十大报告表明新时代</a:t>
            </a:r>
            <a:r>
              <a:rPr lang="zh-CN" altLang="en-US" sz="1600" u="sng" noProof="0" dirty="0">
                <a:ln>
                  <a:noFill/>
                </a:ln>
                <a:solidFill>
                  <a:schemeClr val="tx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微软雅黑" panose="020B0503020204020204" pitchFamily="34" charset="-122"/>
              </a:rPr>
              <a:t>十年的伟大变革在新中国史上</a:t>
            </a:r>
            <a:r>
              <a:rPr lang="zh-CN" altLang="en-US" sz="2800" u="sng"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微软雅黑" panose="020B0503020204020204" pitchFamily="34" charset="-122"/>
              </a:rPr>
              <a:t>具有里程碑意义。</a:t>
            </a:r>
            <a:endParaRPr kumimoji="0" lang="zh-CN" altLang="en-US" sz="2800" b="0"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711200" algn="l" defTabSz="685800" rtl="0" eaLnBrk="1" fontAlgn="auto" latinLnBrk="0" hangingPunct="1">
              <a:lnSpc>
                <a:spcPct val="150000"/>
              </a:lnSpc>
              <a:spcBef>
                <a:spcPts val="0"/>
              </a:spcBef>
              <a:spcAft>
                <a:spcPts val="0"/>
              </a:spcAft>
              <a:buClrTx/>
              <a:buSzTx/>
              <a:buFontTx/>
              <a:buNone/>
              <a:defRPr/>
              <a:extLst>
                <a:ext uri="{35155182-B16C-46BC-9424-99874614C6A1}">
                  <wpsdc:indentchars xmlns:wpsdc="http://www.wps.cn/officeDocument/2017/drawingmlCustomData" val="200" checksum="3773799597"/>
                </a:ext>
              </a:extLst>
            </a:pPr>
            <a:endParaRPr kumimoji="0" lang="zh-CN" altLang="en-US" sz="2800" b="0"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 name="组合 10"/>
          <p:cNvGrpSpPr/>
          <p:nvPr/>
        </p:nvGrpSpPr>
        <p:grpSpPr>
          <a:xfrm>
            <a:off x="3683629" y="704118"/>
            <a:ext cx="1776743" cy="645160"/>
            <a:chOff x="4144700" y="2022813"/>
            <a:chExt cx="1597323" cy="544301"/>
          </a:xfrm>
          <a:solidFill>
            <a:srgbClr val="CB1B3D"/>
          </a:solidFill>
        </p:grpSpPr>
        <p:sp>
          <p:nvSpPr>
            <p:cNvPr id="12" name="圆角矩形 11"/>
            <p:cNvSpPr/>
            <p:nvPr/>
          </p:nvSpPr>
          <p:spPr>
            <a:xfrm>
              <a:off x="4144700" y="2022813"/>
              <a:ext cx="1597323" cy="52935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28"/>
            <p:cNvSpPr txBox="1"/>
            <p:nvPr/>
          </p:nvSpPr>
          <p:spPr>
            <a:xfrm>
              <a:off x="4425469" y="2022813"/>
              <a:ext cx="1275539" cy="544301"/>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引言</a:t>
              </a:r>
              <a:endParaRPr kumimoji="0" lang="zh-CN" altLang="en-US"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8" name="TextBox 4"/>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endParaRPr lang="en-US" altLang="zh-CN" sz="100" dirty="0">
              <a:solidFill>
                <a:schemeClr val="tx1">
                  <a:alpha val="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34" name="Freeform 16"/>
          <p:cNvSpPr/>
          <p:nvPr/>
        </p:nvSpPr>
        <p:spPr bwMode="auto">
          <a:xfrm>
            <a:off x="179286" y="555674"/>
            <a:ext cx="4560546" cy="45719"/>
          </a:xfrm>
          <a:custGeom>
            <a:avLst/>
            <a:gdLst>
              <a:gd name="T0" fmla="*/ 0 w 1117"/>
              <a:gd name="T1" fmla="*/ 11 h 13"/>
              <a:gd name="T2" fmla="*/ 1117 w 1117"/>
              <a:gd name="T3" fmla="*/ 13 h 13"/>
              <a:gd name="T4" fmla="*/ 0 w 1117"/>
              <a:gd name="T5" fmla="*/ 11 h 13"/>
            </a:gdLst>
            <a:ahLst/>
            <a:cxnLst>
              <a:cxn ang="0">
                <a:pos x="T0" y="T1"/>
              </a:cxn>
              <a:cxn ang="0">
                <a:pos x="T2" y="T3"/>
              </a:cxn>
              <a:cxn ang="0">
                <a:pos x="T4" y="T5"/>
              </a:cxn>
            </a:cxnLst>
            <a:rect l="0" t="0" r="r" b="b"/>
            <a:pathLst>
              <a:path w="1117" h="13">
                <a:moveTo>
                  <a:pt x="0" y="11"/>
                </a:moveTo>
                <a:cubicBezTo>
                  <a:pt x="372" y="12"/>
                  <a:pt x="744" y="12"/>
                  <a:pt x="1117" y="13"/>
                </a:cubicBezTo>
                <a:cubicBezTo>
                  <a:pt x="1117" y="13"/>
                  <a:pt x="299" y="0"/>
                  <a:pt x="0" y="11"/>
                </a:cubicBezTo>
              </a:path>
            </a:pathLst>
          </a:custGeom>
          <a:solidFill>
            <a:srgbClr val="C00000"/>
          </a:solidFill>
          <a:ln>
            <a:noFill/>
          </a:ln>
          <a:effectLst>
            <a:outerShdw dist="12700" dir="16200000" rotWithShape="0">
              <a:prstClr val="black">
                <a:alpha val="36000"/>
              </a:prstClr>
            </a:outerShdw>
          </a:effectLst>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17"/>
          <p:cNvSpPr/>
          <p:nvPr/>
        </p:nvSpPr>
        <p:spPr bwMode="auto">
          <a:xfrm>
            <a:off x="243840" y="71120"/>
            <a:ext cx="290830" cy="529590"/>
          </a:xfrm>
          <a:custGeom>
            <a:avLst/>
            <a:gdLst>
              <a:gd name="T0" fmla="*/ 0 w 93"/>
              <a:gd name="T1" fmla="*/ 169 h 169"/>
              <a:gd name="T2" fmla="*/ 93 w 93"/>
              <a:gd name="T3" fmla="*/ 0 h 169"/>
              <a:gd name="T4" fmla="*/ 93 w 93"/>
              <a:gd name="T5" fmla="*/ 169 h 169"/>
              <a:gd name="T6" fmla="*/ 0 w 93"/>
              <a:gd name="T7" fmla="*/ 169 h 169"/>
            </a:gdLst>
            <a:ahLst/>
            <a:cxnLst>
              <a:cxn ang="0">
                <a:pos x="T0" y="T1"/>
              </a:cxn>
              <a:cxn ang="0">
                <a:pos x="T2" y="T3"/>
              </a:cxn>
              <a:cxn ang="0">
                <a:pos x="T4" y="T5"/>
              </a:cxn>
              <a:cxn ang="0">
                <a:pos x="T6" y="T7"/>
              </a:cxn>
            </a:cxnLst>
            <a:rect l="0" t="0" r="r" b="b"/>
            <a:pathLst>
              <a:path w="93" h="169">
                <a:moveTo>
                  <a:pt x="0" y="169"/>
                </a:moveTo>
                <a:lnTo>
                  <a:pt x="93" y="0"/>
                </a:lnTo>
                <a:lnTo>
                  <a:pt x="93" y="169"/>
                </a:lnTo>
                <a:lnTo>
                  <a:pt x="0" y="169"/>
                </a:lnTo>
              </a:path>
            </a:pathLst>
          </a:custGeom>
          <a:solidFill>
            <a:srgbClr val="6C0000"/>
          </a:solidFill>
          <a:ln>
            <a:noFill/>
          </a:ln>
        </p:spPr>
        <p:txBody>
          <a:bodyPr vert="horz" wrap="square" lIns="91440" tIns="45720" rIns="91440" bIns="45720" numCol="1" anchor="t" anchorCtr="0" compatLnSpc="1"/>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矩形 1"/>
          <p:cNvSpPr/>
          <p:nvPr/>
        </p:nvSpPr>
        <p:spPr>
          <a:xfrm>
            <a:off x="467360" y="627380"/>
            <a:ext cx="8101330" cy="4210050"/>
          </a:xfrm>
          <a:prstGeom prst="rect">
            <a:avLst/>
          </a:prstGeom>
          <a:solidFill>
            <a:schemeClr val="bg1">
              <a:alpha val="84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文本框 3"/>
          <p:cNvSpPr txBox="1"/>
          <p:nvPr/>
        </p:nvSpPr>
        <p:spPr>
          <a:xfrm>
            <a:off x="466725" y="-20320"/>
            <a:ext cx="4572000" cy="645160"/>
          </a:xfrm>
          <a:prstGeom prst="rect">
            <a:avLst/>
          </a:prstGeom>
          <a:noFill/>
        </p:spPr>
        <p:txBody>
          <a:bodyPr wrap="square" rtlCol="0" anchor="t">
            <a:spAutoFit/>
          </a:bodyPr>
          <a:p>
            <a:pPr indent="508000" fontAlgn="auto">
              <a:lnSpc>
                <a:spcPct val="150000"/>
              </a:lnSpc>
            </a:pPr>
            <a:r>
              <a:rPr lang="zh-CN" altLang="en-US" sz="2400">
                <a:latin typeface="微软雅黑" panose="020B0503020204020204" pitchFamily="34" charset="-122"/>
                <a:ea typeface="微软雅黑" panose="020B0503020204020204" pitchFamily="34" charset="-122"/>
                <a:sym typeface="+mn-ea"/>
              </a:rPr>
              <a:t>如何理解里程碑意义？</a:t>
            </a:r>
            <a:endParaRPr lang="zh-CN" altLang="en-US" sz="2400">
              <a:latin typeface="微软雅黑" panose="020B0503020204020204" pitchFamily="34" charset="-122"/>
              <a:ea typeface="微软雅黑" panose="020B0503020204020204" pitchFamily="34" charset="-122"/>
              <a:sym typeface="+mn-ea"/>
            </a:endParaRPr>
          </a:p>
        </p:txBody>
      </p:sp>
      <p:sp>
        <p:nvSpPr>
          <p:cNvPr id="5" name="文本框 4"/>
          <p:cNvSpPr txBox="1"/>
          <p:nvPr/>
        </p:nvSpPr>
        <p:spPr>
          <a:xfrm>
            <a:off x="828675" y="840105"/>
            <a:ext cx="7379335" cy="3784600"/>
          </a:xfrm>
          <a:prstGeom prst="rect">
            <a:avLst/>
          </a:prstGeom>
          <a:noFill/>
        </p:spPr>
        <p:txBody>
          <a:bodyPr wrap="square" rtlCol="0" anchor="t">
            <a:spAutoFit/>
          </a:bodyPr>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微软雅黑" panose="020B0503020204020204" pitchFamily="34" charset="-122"/>
                <a:ea typeface="微软雅黑" panose="020B0503020204020204" pitchFamily="34" charset="-122"/>
                <a:sym typeface="+mn-ea"/>
              </a:rPr>
              <a:t>新时代十年的伟大变革，</a:t>
            </a:r>
            <a:r>
              <a:rPr lang="zh-CN" altLang="en-US" sz="2000">
                <a:latin typeface="微软雅黑" panose="020B0503020204020204" pitchFamily="34" charset="-122"/>
                <a:ea typeface="微软雅黑" panose="020B0503020204020204" pitchFamily="34" charset="-122"/>
                <a:sym typeface="+mn-ea"/>
              </a:rPr>
              <a:t>包含着战略性、变革性、突破性和标志性的意义，既具备机遇，又迎接了挑战。</a:t>
            </a:r>
            <a:endParaRPr lang="zh-CN" altLang="en-US" sz="2000">
              <a:latin typeface="微软雅黑" panose="020B0503020204020204" pitchFamily="34" charset="-122"/>
              <a:ea typeface="微软雅黑" panose="020B0503020204020204" pitchFamily="34" charset="-122"/>
              <a:sym typeface="+mn-ea"/>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a:latin typeface="微软雅黑" panose="020B0503020204020204" pitchFamily="34" charset="-122"/>
                <a:ea typeface="微软雅黑" panose="020B0503020204020204" pitchFamily="34" charset="-122"/>
              </a:rPr>
              <a:t>这个里程碑意义</a:t>
            </a:r>
            <a:r>
              <a:rPr lang="zh-CN" altLang="en-US" sz="2000">
                <a:solidFill>
                  <a:srgbClr val="FF0000"/>
                </a:solidFill>
                <a:latin typeface="微软雅黑" panose="020B0503020204020204" pitchFamily="34" charset="-122"/>
                <a:ea typeface="微软雅黑" panose="020B0503020204020204" pitchFamily="34" charset="-122"/>
              </a:rPr>
              <a:t>可以</a:t>
            </a:r>
            <a:r>
              <a:rPr lang="zh-CN" altLang="en-US" sz="2000">
                <a:solidFill>
                  <a:srgbClr val="FF0000"/>
                </a:solidFill>
                <a:latin typeface="微软雅黑" panose="020B0503020204020204" pitchFamily="34" charset="-122"/>
                <a:ea typeface="微软雅黑" panose="020B0503020204020204" pitchFamily="34" charset="-122"/>
              </a:rPr>
              <a:t>体现为以下5个方面。</a:t>
            </a:r>
            <a:endParaRPr lang="zh-CN" altLang="en-US" sz="2000">
              <a:latin typeface="微软雅黑" panose="020B0503020204020204" pitchFamily="34" charset="-122"/>
              <a:ea typeface="微软雅黑" panose="020B0503020204020204" pitchFamily="34" charset="-122"/>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第一，锻造了民族复兴伟业的坚强领导核心。</a:t>
            </a:r>
            <a:endPar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第二，中华民族伟大复兴进入了不可逆转的历史进程。</a:t>
            </a:r>
            <a:endPar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第三，中国人民更加自信、自立、自强。</a:t>
            </a:r>
            <a:endPar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第四，为世界和平与发展注入强大正能量。</a:t>
            </a:r>
            <a:endPar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508000" fontAlgn="auto">
              <a:lnSpc>
                <a:spcPct val="150000"/>
              </a:lnSpc>
              <a:extLst>
                <a:ext uri="{35155182-B16C-46BC-9424-99874614C6A1}">
                  <wpsdc:indentchars xmlns:wpsdc="http://www.wps.cn/officeDocument/2017/drawingmlCustomData" val="200" checksum="282533468"/>
                </a:ext>
              </a:extLst>
            </a:pPr>
            <a:r>
              <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第五，彰显了马克思主义的强大生命力。</a:t>
            </a:r>
            <a:endParaRPr lang="zh-CN" altLang="en-US" sz="2000" u="sng">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pic>
        <p:nvPicPr>
          <p:cNvPr id="6" name="图片 5"/>
          <p:cNvPicPr>
            <a:picLocks noChangeAspect="1"/>
          </p:cNvPicPr>
          <p:nvPr>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7812405" y="4011930"/>
            <a:ext cx="868680" cy="9201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2" name="矩形 1"/>
          <p:cNvSpPr/>
          <p:nvPr/>
        </p:nvSpPr>
        <p:spPr>
          <a:xfrm>
            <a:off x="-36195" y="628015"/>
            <a:ext cx="9180195" cy="3763645"/>
          </a:xfrm>
          <a:prstGeom prst="rect">
            <a:avLst/>
          </a:prstGeom>
          <a:solidFill>
            <a:schemeClr val="bg1">
              <a:alpha val="84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文本框 4"/>
          <p:cNvSpPr txBox="1"/>
          <p:nvPr/>
        </p:nvSpPr>
        <p:spPr>
          <a:xfrm>
            <a:off x="828040" y="988060"/>
            <a:ext cx="7418705" cy="267652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其中，最具标志性意义的成就有以下6条。</a:t>
            </a:r>
            <a:endPar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r>
              <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一、取得了“两个确立”重大政治成果</a:t>
            </a:r>
            <a:endPar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党的十九届六中全会《决议》指出：“党确立习近平同志党中央的核心、全党的核心地位，确立习近平新时代中国特色社会主义思想的指导地位，反映了全党全军全国各族人民共同心愿，对新时代党和国家事业发展、对推进中华民族伟大复兴历史进程具有决定性意义。”</a:t>
            </a:r>
            <a:endParaRPr lang="zh-CN" altLang="en-US" sz="16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2" name="矩形 1"/>
          <p:cNvSpPr/>
          <p:nvPr/>
        </p:nvSpPr>
        <p:spPr>
          <a:xfrm>
            <a:off x="-36195" y="628015"/>
            <a:ext cx="9180195" cy="3763645"/>
          </a:xfrm>
          <a:prstGeom prst="rect">
            <a:avLst/>
          </a:prstGeom>
          <a:solidFill>
            <a:schemeClr val="bg1">
              <a:alpha val="84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文本框 4"/>
          <p:cNvSpPr txBox="1"/>
          <p:nvPr/>
        </p:nvSpPr>
        <p:spPr>
          <a:xfrm>
            <a:off x="828040" y="988060"/>
            <a:ext cx="7418705" cy="2445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二、党在革命性锻造中更加坚强有力</a:t>
            </a:r>
            <a:endPar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355600" fontAlgn="auto">
              <a:lnSpc>
                <a:spcPct val="150000"/>
              </a:lnSpc>
              <a:extLst>
                <a:ext uri="{35155182-B16C-46BC-9424-99874614C6A1}">
                  <wpsdc:indentchars xmlns:wpsdc="http://www.wps.cn/officeDocument/2017/drawingmlCustomData" val="200" checksum="3837665281"/>
                </a:ext>
              </a:extLst>
            </a:pPr>
            <a:endParaRPr lang="zh-CN" altLang="en-US" sz="1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r>
              <a:rPr lang="zh-CN" altLang="en-US" sz="16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办好中国的事情关键在党，关键在全面从严治党。以习近平同志为核心的党中央坚持治国必先治党、强国必须强党，旗帜鲜明加强党的全面领导，系统完善党的领导制度体系，严明政治纪律和政治规矩，要求全党增强“四个意识”、坚定“四个自信”、做到“两个维护”，确保党中央权威和集中统一领导。</a:t>
            </a:r>
            <a:endParaRPr lang="zh-CN" altLang="en-US" sz="16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32" name="圆角矩形 31"/>
          <p:cNvSpPr/>
          <p:nvPr>
            <p:custDataLst>
              <p:tags r:id="rId2"/>
            </p:custDataLst>
          </p:nvPr>
        </p:nvSpPr>
        <p:spPr>
          <a:xfrm rot="19005917">
            <a:off x="7109460" y="865505"/>
            <a:ext cx="1144270" cy="1133475"/>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矩形 1"/>
          <p:cNvSpPr/>
          <p:nvPr>
            <p:custDataLst>
              <p:tags r:id="rId3"/>
            </p:custDataLst>
          </p:nvPr>
        </p:nvSpPr>
        <p:spPr>
          <a:xfrm>
            <a:off x="467995" y="466725"/>
            <a:ext cx="8101330" cy="4210050"/>
          </a:xfrm>
          <a:prstGeom prst="rect">
            <a:avLst/>
          </a:prstGeom>
          <a:solidFill>
            <a:schemeClr val="bg1">
              <a:alpha val="84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文本框 3"/>
          <p:cNvSpPr txBox="1"/>
          <p:nvPr/>
        </p:nvSpPr>
        <p:spPr>
          <a:xfrm>
            <a:off x="1332230" y="915670"/>
            <a:ext cx="6663690" cy="2584450"/>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三、胜利实现全面建成小康社会目标</a:t>
            </a:r>
            <a:endPar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304800" fontAlgn="auto">
              <a:lnSpc>
                <a:spcPct val="150000"/>
              </a:lnSpc>
              <a:extLst>
                <a:ext uri="{35155182-B16C-46BC-9424-99874614C6A1}">
                  <wpsdc:indentchars xmlns:wpsdc="http://www.wps.cn/officeDocument/2017/drawingmlCustomData" val="200" checksum="1077528236"/>
                </a:ext>
              </a:extLst>
            </a:pPr>
            <a:endParaRPr lang="zh-CN" altLang="en-US" sz="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如期全面建成小康社会，开创了中华民族有史以来未曾有过的经济社会全面进步、全体人民共同受惠的好时代，为实现第二个百年奋斗目标、实现中华民族伟大复兴奠定了更为坚实的物质基础。</a:t>
            </a:r>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2" name="矩形 1"/>
          <p:cNvSpPr/>
          <p:nvPr/>
        </p:nvSpPr>
        <p:spPr>
          <a:xfrm>
            <a:off x="-36195" y="628015"/>
            <a:ext cx="9180195" cy="3763645"/>
          </a:xfrm>
          <a:prstGeom prst="rect">
            <a:avLst/>
          </a:prstGeom>
          <a:solidFill>
            <a:schemeClr val="bg1">
              <a:alpha val="84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5" name="文本框 4"/>
          <p:cNvSpPr txBox="1"/>
          <p:nvPr/>
        </p:nvSpPr>
        <p:spPr>
          <a:xfrm>
            <a:off x="828040" y="988060"/>
            <a:ext cx="7418705" cy="2445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四、维护国家安全能力显著提高</a:t>
            </a:r>
            <a:endPar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贯彻总体国家安全观，统筹发展和安全，完善国家安全体系，在涉及国家主权、安全、发展利益问题上寸步不让。如今，我国成为全球公认的最安全的国家之一。</a:t>
            </a:r>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32" name="圆角矩形 31"/>
          <p:cNvSpPr/>
          <p:nvPr>
            <p:custDataLst>
              <p:tags r:id="rId2"/>
            </p:custDataLst>
          </p:nvPr>
        </p:nvSpPr>
        <p:spPr>
          <a:xfrm rot="19005917">
            <a:off x="7109460" y="865505"/>
            <a:ext cx="1144270" cy="1133475"/>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矩形 1"/>
          <p:cNvSpPr/>
          <p:nvPr>
            <p:custDataLst>
              <p:tags r:id="rId3"/>
            </p:custDataLst>
          </p:nvPr>
        </p:nvSpPr>
        <p:spPr>
          <a:xfrm>
            <a:off x="467995" y="466725"/>
            <a:ext cx="8101330" cy="4210050"/>
          </a:xfrm>
          <a:prstGeom prst="rect">
            <a:avLst/>
          </a:prstGeom>
          <a:solidFill>
            <a:schemeClr val="bg1">
              <a:alpha val="84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文本框 3"/>
          <p:cNvSpPr txBox="1"/>
          <p:nvPr/>
        </p:nvSpPr>
        <p:spPr>
          <a:xfrm>
            <a:off x="1259840" y="1419860"/>
            <a:ext cx="6663690" cy="244538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五、我国国际地位显著提升</a:t>
            </a:r>
            <a:endPar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609600" fontAlgn="auto">
              <a:lnSpc>
                <a:spcPct val="150000"/>
              </a:lnSpc>
              <a:extLst>
                <a:ext uri="{35155182-B16C-46BC-9424-99874614C6A1}">
                  <wpsdc:indentchars xmlns:wpsdc="http://www.wps.cn/officeDocument/2017/drawingmlCustomData" val="200" checksum="4158780845"/>
                </a:ext>
              </a:extLst>
            </a:pPr>
            <a:endPar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展示负责任大国担当，积极参与全球治理体系改革和建设，全面开展抗击新冠肺炎疫情国际合作，赢得广泛国际赞誉，我国国际影响力、感召力、塑造力显著提升。</a:t>
            </a:r>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874" y="0"/>
            <a:ext cx="9139126" cy="5143500"/>
          </a:xfrm>
          <a:prstGeom prst="rect">
            <a:avLst/>
          </a:prstGeom>
        </p:spPr>
      </p:pic>
      <p:sp>
        <p:nvSpPr>
          <p:cNvPr id="32" name="圆角矩形 31"/>
          <p:cNvSpPr/>
          <p:nvPr>
            <p:custDataLst>
              <p:tags r:id="rId2"/>
            </p:custDataLst>
          </p:nvPr>
        </p:nvSpPr>
        <p:spPr>
          <a:xfrm rot="19005917">
            <a:off x="7109460" y="865505"/>
            <a:ext cx="1144270" cy="1133475"/>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AC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矩形 1"/>
          <p:cNvSpPr/>
          <p:nvPr>
            <p:custDataLst>
              <p:tags r:id="rId3"/>
            </p:custDataLst>
          </p:nvPr>
        </p:nvSpPr>
        <p:spPr>
          <a:xfrm>
            <a:off x="467995" y="466725"/>
            <a:ext cx="8101330" cy="4210050"/>
          </a:xfrm>
          <a:prstGeom prst="rect">
            <a:avLst/>
          </a:prstGeom>
          <a:solidFill>
            <a:schemeClr val="bg1">
              <a:alpha val="84000"/>
            </a:schemeClr>
          </a:solidFill>
          <a:ln>
            <a:noFill/>
          </a:ln>
        </p:spPr>
        <p:style>
          <a:lnRef idx="2">
            <a:schemeClr val="accent1">
              <a:lumMod val="75000"/>
            </a:schemeClr>
          </a:lnRef>
          <a:fillRef idx="1">
            <a:schemeClr val="accent1"/>
          </a:fillRef>
          <a:effectRef idx="0">
            <a:srgbClr val="FFFFFF"/>
          </a:effectRef>
          <a:fontRef idx="minor">
            <a:schemeClr val="lt1"/>
          </a:fontRef>
        </p:style>
        <p:txBody>
          <a:bodyPr rtlCol="0" anchor="ctr"/>
          <a:p>
            <a:pPr algn="ctr"/>
            <a:endParaRPr lang="zh-CN" altLang="en-US"/>
          </a:p>
        </p:txBody>
      </p:sp>
      <p:sp>
        <p:nvSpPr>
          <p:cNvPr id="4" name="文本框 3"/>
          <p:cNvSpPr txBox="1"/>
          <p:nvPr/>
        </p:nvSpPr>
        <p:spPr>
          <a:xfrm>
            <a:off x="1259840" y="1275715"/>
            <a:ext cx="6663690" cy="3091815"/>
          </a:xfrm>
          <a:prstGeom prst="rect">
            <a:avLst/>
          </a:prstGeom>
          <a:noFill/>
        </p:spPr>
        <p:txBody>
          <a:bodyPr wrap="square" rtlCol="0" anchor="t">
            <a:spAutoFit/>
          </a:bodyPr>
          <a:p>
            <a:pPr indent="609600" fontAlgn="auto">
              <a:lnSpc>
                <a:spcPct val="150000"/>
              </a:lnSpc>
              <a:extLst>
                <a:ext uri="{35155182-B16C-46BC-9424-99874614C6A1}">
                  <wpsdc:indentchars xmlns:wpsdc="http://www.wps.cn/officeDocument/2017/drawingmlCustomData" val="200" checksum="4158780845"/>
                </a:ext>
              </a:extLst>
            </a:pPr>
            <a:r>
              <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六、我国制度优势更加彰显</a:t>
            </a:r>
            <a:endParaRPr lang="zh-CN" altLang="en-US" sz="24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406400" fontAlgn="auto">
              <a:lnSpc>
                <a:spcPct val="150000"/>
              </a:lnSpc>
              <a:extLst>
                <a:ext uri="{35155182-B16C-46BC-9424-99874614C6A1}">
                  <wpsdc:indentchars xmlns:wpsdc="http://www.wps.cn/officeDocument/2017/drawingmlCustomData" val="200" checksum="1740828767"/>
                </a:ext>
              </a:extLst>
            </a:pPr>
            <a:endParaRPr lang="zh-CN" altLang="en-US" sz="16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r>
              <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制度稳则国家稳，制度强则国家强。中国制度优势更加明显。这为党和国家长治久安、为实现中华民族伟大复兴奠定了更为完善的制度保证。</a:t>
            </a:r>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a:p>
            <a:pPr indent="457200" fontAlgn="auto">
              <a:lnSpc>
                <a:spcPct val="150000"/>
              </a:lnSpc>
              <a:extLst>
                <a:ext uri="{35155182-B16C-46BC-9424-99874614C6A1}">
                  <wpsdc:indentchars xmlns:wpsdc="http://www.wps.cn/officeDocument/2017/drawingmlCustomData" val="200" checksum="59296752"/>
                </a:ext>
              </a:extLst>
            </a:pPr>
            <a:endParaRPr lang="zh-CN" altLang="en-US">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COMMONDATA" val="eyJoZGlkIjoiY2Y5MzY3YTE0OWJhMmM3MjgwNGJmOWI2ZmJjNzgxOGYifQ=="/>
  <p:tag name="commondata" val="eyJoZGlkIjoiNDg1ZGZhM2IyYWRkMzA0MDQ5MWUwYzQwZDY5MmE4ZWEifQ=="/>
</p:tagLst>
</file>

<file path=ppt/tags/tag2.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0</TotalTime>
  <Words>1462</Words>
  <Application>WPS 演示</Application>
  <PresentationFormat>全屏显示(16:9)</PresentationFormat>
  <Paragraphs>58</Paragraphs>
  <Slides>12</Slides>
  <Notes>27</Notes>
  <HiddenSlides>0</HiddenSlides>
  <MMClips>0</MMClips>
  <ScaleCrop>false</ScaleCrop>
  <HeadingPairs>
    <vt:vector size="6" baseType="variant">
      <vt:variant>
        <vt:lpstr>已用的字体</vt:lpstr>
      </vt:variant>
      <vt:variant>
        <vt:i4>13</vt:i4>
      </vt:variant>
      <vt:variant>
        <vt:lpstr>主题</vt:lpstr>
      </vt:variant>
      <vt:variant>
        <vt:i4>3</vt:i4>
      </vt:variant>
      <vt:variant>
        <vt:lpstr>幻灯片标题</vt:lpstr>
      </vt:variant>
      <vt:variant>
        <vt:i4>12</vt:i4>
      </vt:variant>
    </vt:vector>
  </HeadingPairs>
  <TitlesOfParts>
    <vt:vector size="28" baseType="lpstr">
      <vt:lpstr>Arial</vt:lpstr>
      <vt:lpstr>宋体</vt:lpstr>
      <vt:lpstr>Wingdings</vt:lpstr>
      <vt:lpstr>微软雅黑</vt:lpstr>
      <vt:lpstr>Calibri</vt:lpstr>
      <vt:lpstr>等线</vt:lpstr>
      <vt:lpstr>方正正大黑简体</vt:lpstr>
      <vt:lpstr>黑体</vt:lpstr>
      <vt:lpstr>Arial Unicode MS</vt:lpstr>
      <vt:lpstr>Franklin Gothic Medium</vt:lpstr>
      <vt:lpstr>Franklin Gothic Book</vt:lpstr>
      <vt:lpstr>Calibri Light</vt:lpstr>
      <vt:lpstr>等线 Light</vt:lpstr>
      <vt:lpstr>第一PPT，www.1ppt.com</vt:lpstr>
      <vt:lpstr>第一PPT，www.1ppt.com </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党建</dc:title>
  <dc:creator>第一PPT</dc:creator>
  <cp:keywords>www.1ppt.com</cp:keywords>
  <dc:description>www.1ppt.com</dc:description>
  <cp:lastModifiedBy>雪</cp:lastModifiedBy>
  <cp:revision>98</cp:revision>
  <dcterms:created xsi:type="dcterms:W3CDTF">2015-10-09T15:15:00Z</dcterms:created>
  <dcterms:modified xsi:type="dcterms:W3CDTF">2023-10-16T08:02:45Z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632610C21E0C4C559FFD584C22136C4F_12</vt:lpwstr>
  </property>
  <property fmtid="{D5CDD505-2E9C-101B-9397-08002B2CF9AE}" pid="3" name="KSOProductBuildVer">
    <vt:lpwstr>2052-12.1.0.15398</vt:lpwstr>
  </property>
</Properties>
</file>