
<file path=[Content_Types].xml><?xml version="1.0" encoding="utf-8"?>
<Types xmlns="http://schemas.openxmlformats.org/package/2006/content-types">
  <Default Extension="jpeg" ContentType="image/jpeg"/>
  <Default Extension="wdp" ContentType="image/vnd.ms-photo"/>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media1.mp4" ContentType="video/unknown"/>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3"/>
    <p:sldMasterId id="2147483651" r:id="rId4"/>
    <p:sldMasterId id="2147483653" r:id="rId5"/>
    <p:sldMasterId id="2147483662" r:id="rId6"/>
    <p:sldMasterId id="2147483672" r:id="rId7"/>
  </p:sldMasterIdLst>
  <p:notesMasterIdLst>
    <p:notesMasterId r:id="rId10"/>
  </p:notesMasterIdLst>
  <p:sldIdLst>
    <p:sldId id="256" r:id="rId8"/>
    <p:sldId id="2451" r:id="rId9"/>
    <p:sldId id="304" r:id="rId11"/>
    <p:sldId id="2452" r:id="rId12"/>
    <p:sldId id="2459" r:id="rId13"/>
    <p:sldId id="2434" r:id="rId14"/>
    <p:sldId id="258" r:id="rId15"/>
    <p:sldId id="821" r:id="rId16"/>
    <p:sldId id="868" r:id="rId17"/>
    <p:sldId id="2453" r:id="rId18"/>
    <p:sldId id="869" r:id="rId19"/>
    <p:sldId id="870" r:id="rId20"/>
    <p:sldId id="2427" r:id="rId21"/>
    <p:sldId id="2428" r:id="rId22"/>
    <p:sldId id="2430" r:id="rId23"/>
    <p:sldId id="2454" r:id="rId24"/>
    <p:sldId id="2431" r:id="rId25"/>
    <p:sldId id="2458" r:id="rId26"/>
    <p:sldId id="871" r:id="rId27"/>
    <p:sldId id="2426" r:id="rId28"/>
    <p:sldId id="863" r:id="rId29"/>
    <p:sldId id="2432" r:id="rId30"/>
    <p:sldId id="2433" r:id="rId31"/>
    <p:sldId id="1677" r:id="rId32"/>
    <p:sldId id="2018" r:id="rId33"/>
    <p:sldId id="1678" r:id="rId34"/>
    <p:sldId id="2086" r:id="rId35"/>
    <p:sldId id="2087" r:id="rId36"/>
    <p:sldId id="2088" r:id="rId37"/>
    <p:sldId id="1567" r:id="rId38"/>
    <p:sldId id="2435" r:id="rId39"/>
    <p:sldId id="2455" r:id="rId40"/>
    <p:sldId id="2436" r:id="rId41"/>
    <p:sldId id="864" r:id="rId42"/>
    <p:sldId id="2438" r:id="rId43"/>
    <p:sldId id="2444" r:id="rId44"/>
    <p:sldId id="2439" r:id="rId45"/>
    <p:sldId id="2440" r:id="rId46"/>
    <p:sldId id="865" r:id="rId47"/>
    <p:sldId id="2445" r:id="rId48"/>
    <p:sldId id="2446" r:id="rId49"/>
    <p:sldId id="2447" r:id="rId50"/>
    <p:sldId id="866" r:id="rId51"/>
    <p:sldId id="783" r:id="rId52"/>
    <p:sldId id="855" r:id="rId53"/>
    <p:sldId id="867" r:id="rId54"/>
    <p:sldId id="858" r:id="rId55"/>
    <p:sldId id="904" r:id="rId56"/>
    <p:sldId id="1919" r:id="rId57"/>
    <p:sldId id="1920" r:id="rId58"/>
    <p:sldId id="1921" r:id="rId59"/>
    <p:sldId id="1922" r:id="rId60"/>
    <p:sldId id="1923" r:id="rId61"/>
    <p:sldId id="1924" r:id="rId62"/>
    <p:sldId id="1925" r:id="rId63"/>
    <p:sldId id="1490" r:id="rId64"/>
    <p:sldId id="859" r:id="rId65"/>
    <p:sldId id="2456" r:id="rId66"/>
    <p:sldId id="757" r:id="rId67"/>
    <p:sldId id="2460" r:id="rId68"/>
    <p:sldId id="2457" r:id="rId69"/>
    <p:sldId id="860" r:id="rId70"/>
    <p:sldId id="2449" r:id="rId7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0" autoAdjust="0"/>
    <p:restoredTop sz="94660"/>
  </p:normalViewPr>
  <p:slideViewPr>
    <p:cSldViewPr snapToGrid="0">
      <p:cViewPr varScale="1">
        <p:scale>
          <a:sx n="68" d="100"/>
          <a:sy n="68" d="100"/>
        </p:scale>
        <p:origin x="51"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3.xml"/><Relationship Id="rId70" Type="http://schemas.openxmlformats.org/officeDocument/2006/relationships/slide" Target="slides/slide62.xml"/><Relationship Id="rId7" Type="http://schemas.openxmlformats.org/officeDocument/2006/relationships/slideMaster" Target="slideMasters/slideMaster6.xml"/><Relationship Id="rId69" Type="http://schemas.openxmlformats.org/officeDocument/2006/relationships/slide" Target="slides/slide61.xml"/><Relationship Id="rId68" Type="http://schemas.openxmlformats.org/officeDocument/2006/relationships/slide" Target="slides/slide60.xml"/><Relationship Id="rId67" Type="http://schemas.openxmlformats.org/officeDocument/2006/relationships/slide" Target="slides/slide59.xml"/><Relationship Id="rId66" Type="http://schemas.openxmlformats.org/officeDocument/2006/relationships/slide" Target="slides/slide58.xml"/><Relationship Id="rId65" Type="http://schemas.openxmlformats.org/officeDocument/2006/relationships/slide" Target="slides/slide57.xml"/><Relationship Id="rId64" Type="http://schemas.openxmlformats.org/officeDocument/2006/relationships/slide" Target="slides/slide56.xml"/><Relationship Id="rId63" Type="http://schemas.openxmlformats.org/officeDocument/2006/relationships/slide" Target="slides/slide55.xml"/><Relationship Id="rId62" Type="http://schemas.openxmlformats.org/officeDocument/2006/relationships/slide" Target="slides/slide54.xml"/><Relationship Id="rId61" Type="http://schemas.openxmlformats.org/officeDocument/2006/relationships/slide" Target="slides/slide53.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46EC5F-0D4E-4087-97FD-FD445DE6CC7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62EC3C-2E6D-4894-9078-6122369585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fld id="{A944A74E-AF01-46B8-B89D-E7BA5CE9CE02}"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fld id="{A944A74E-AF01-46B8-B89D-E7BA5CE9CE02}"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fld id="{A944A74E-AF01-46B8-B89D-E7BA5CE9CE02}"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D8C695A-5F97-42A9-BC5B-16E22B1DDB0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ags" Target="../tags/tag3.xml"/><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ags" Target="../tags/tag5.xml"/><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ags" Target="../tags/tag6.xml"/><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ags" Target="../tags/tag7.xml"/><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ags" Target="../tags/tag8.xml"/><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ags" Target="../tags/tag9.xml"/><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ags" Target="../tags/tag10.xml"/><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ags" Target="../tags/tag11.xml"/><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622752" y="1309688"/>
            <a:ext cx="9144000" cy="2387600"/>
          </a:xfrm>
          <a:prstGeom prst="rect">
            <a:avLst/>
          </a:prstGeom>
        </p:spPr>
        <p:txBody>
          <a:bodyPr anchor="b"/>
          <a:lstStyle>
            <a:lvl1pPr algn="ctr">
              <a:defRPr sz="6000"/>
            </a:lvl1pPr>
          </a:lstStyle>
          <a:p>
            <a:r>
              <a:rPr lang="zh-CN" altLang="en-US" dirty="0"/>
              <a:t>单击此处编辑母版标题式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8144673-C573-4173-9FEF-542B6014B96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C26A72A-403F-4443-9B3E-3E9236A6B841}" type="slidenum">
              <a:rPr lang="zh-CN" altLang="en-US" smtClean="0"/>
            </a:fld>
            <a:endParaRPr lang="zh-CN" altLang="en-US"/>
          </a:p>
        </p:txBody>
      </p:sp>
      <p:pic>
        <p:nvPicPr>
          <p:cNvPr id="7" name="图片 8"/>
          <p:cNvPicPr>
            <a:picLocks noChangeAspect="1" noChangeArrowheads="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318625" y="5408615"/>
            <a:ext cx="269875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14" name="文本框 13"/>
          <p:cNvSpPr txBox="1"/>
          <p:nvPr userDrawn="1">
            <p:custDataLst>
              <p:tags r:id="rId2"/>
            </p:custDataLst>
          </p:nvPr>
        </p:nvSpPr>
        <p:spPr>
          <a:xfrm>
            <a:off x="5714738" y="195262"/>
            <a:ext cx="10516870" cy="534035"/>
          </a:xfrm>
          <a:prstGeom prst="rect">
            <a:avLst/>
          </a:prstGeom>
          <a:noFill/>
        </p:spPr>
        <p:txBody>
          <a:bodyPr wrap="square" rtlCol="0" anchor="ctr">
            <a:spAutoFit/>
          </a:bodyPr>
          <a:lstStyle/>
          <a:p>
            <a:pPr>
              <a:lnSpc>
                <a:spcPct val="120000"/>
              </a:lnSpc>
            </a:pPr>
            <a:r>
              <a:rPr lang="zh-CN" altLang="en-US" sz="2400" spc="300" dirty="0">
                <a:solidFill>
                  <a:srgbClr val="C00000"/>
                </a:solidFill>
                <a:latin typeface="思源黑体 CN Bold" panose="020B0800000000000000" charset="-122"/>
                <a:ea typeface="思源黑体 CN Bold" panose="020B0800000000000000" charset="-122"/>
                <a:sym typeface="Arial" pitchFamily="34" charset="0"/>
              </a:rPr>
              <a:t>从实践创新、理论创新到规律叙事</a:t>
            </a:r>
            <a:endParaRPr lang="zh-CN" altLang="en-US" sz="2400" spc="300" dirty="0">
              <a:solidFill>
                <a:srgbClr val="C00000"/>
              </a:solidFill>
              <a:latin typeface="思源黑体 CN Bold" panose="020B0800000000000000" charset="-122"/>
              <a:ea typeface="思源黑体 CN Bold" panose="020B0800000000000000" charset="-122"/>
              <a:sym typeface="Arial" pitchFamily="34" charset="0"/>
            </a:endParaRP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 name="图片 5"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7" name="矩形 6"/>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28493C5-804A-4B1E-8361-02B856C7D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4E833D-5D87-4BF5-9C33-AAB1553ED01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9647" y="350030"/>
            <a:ext cx="7122549" cy="910144"/>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28493C5-804A-4B1E-8361-02B856C7D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4E833D-5D87-4BF5-9C33-AAB1553ED01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28493C5-804A-4B1E-8361-02B856C7D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4E833D-5D87-4BF5-9C33-AAB1553ED01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28493C5-804A-4B1E-8361-02B856C7DFB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4E833D-5D87-4BF5-9C33-AAB1553ED01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28493C5-804A-4B1E-8361-02B856C7DF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4E833D-5D87-4BF5-9C33-AAB1553ED01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28493C5-804A-4B1E-8361-02B856C7DF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4E833D-5D87-4BF5-9C33-AAB1553ED011}"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9647" y="350030"/>
            <a:ext cx="7122549" cy="910144"/>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28493C5-804A-4B1E-8361-02B856C7D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4E833D-5D87-4BF5-9C33-AAB1553ED011}"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28493C5-804A-4B1E-8361-02B856C7D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4E833D-5D87-4BF5-9C33-AAB1553ED01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9647" y="350030"/>
            <a:ext cx="7122549" cy="910144"/>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28493C5-804A-4B1E-8361-02B856C7DF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4E833D-5D87-4BF5-9C33-AAB1553ED011}"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4" name="文本框 13"/>
          <p:cNvSpPr txBox="1"/>
          <p:nvPr userDrawn="1">
            <p:custDataLst>
              <p:tags r:id="rId2"/>
            </p:custDataLst>
          </p:nvPr>
        </p:nvSpPr>
        <p:spPr>
          <a:xfrm>
            <a:off x="1089025" y="193675"/>
            <a:ext cx="10337800" cy="570865"/>
          </a:xfrm>
          <a:prstGeom prst="rect">
            <a:avLst/>
          </a:prstGeom>
          <a:noFill/>
        </p:spPr>
        <p:txBody>
          <a:bodyPr wrap="square" rtlCol="0" anchor="ctr">
            <a:spAutoFit/>
          </a:bodyPr>
          <a:lstStyle/>
          <a:p>
            <a:pPr>
              <a:lnSpc>
                <a:spcPct val="120000"/>
              </a:lnSpc>
            </a:pPr>
            <a:r>
              <a:rPr lang="zh-CN" altLang="en-US" sz="2600" spc="300" dirty="0">
                <a:solidFill>
                  <a:srgbClr val="C00000"/>
                </a:solidFill>
                <a:latin typeface="思源黑体 CN Bold" panose="020B0800000000000000" charset="-122"/>
                <a:ea typeface="思源黑体 CN Bold" panose="020B0800000000000000" charset="-122"/>
                <a:sym typeface="Arial" pitchFamily="34" charset="0"/>
              </a:rPr>
              <a:t>坚持党对中国式现代化的全面领导</a:t>
            </a:r>
            <a:endParaRPr lang="zh-CN" altLang="en-US" sz="2600" spc="300" dirty="0">
              <a:solidFill>
                <a:srgbClr val="C00000"/>
              </a:solidFill>
              <a:latin typeface="思源黑体 CN Bold" panose="020B0800000000000000" charset="-122"/>
              <a:ea typeface="思源黑体 CN Bold" panose="020B0800000000000000" charset="-122"/>
              <a:sym typeface="Arial" pitchFamily="34" charset="0"/>
            </a:endParaRP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4" name="矩形 3"/>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4" name="文本框 13"/>
          <p:cNvSpPr txBox="1"/>
          <p:nvPr userDrawn="1">
            <p:custDataLst>
              <p:tags r:id="rId2"/>
            </p:custDataLst>
          </p:nvPr>
        </p:nvSpPr>
        <p:spPr>
          <a:xfrm>
            <a:off x="5708762" y="270640"/>
            <a:ext cx="10516870" cy="534035"/>
          </a:xfrm>
          <a:prstGeom prst="rect">
            <a:avLst/>
          </a:prstGeom>
          <a:noFill/>
        </p:spPr>
        <p:txBody>
          <a:bodyPr wrap="square" rtlCol="0" anchor="ctr">
            <a:spAutoFit/>
          </a:bodyPr>
          <a:lstStyle/>
          <a:p>
            <a:pPr>
              <a:lnSpc>
                <a:spcPct val="120000"/>
              </a:lnSpc>
            </a:pPr>
            <a:r>
              <a:rPr lang="zh-CN" altLang="en-US" sz="2400" spc="300" dirty="0">
                <a:solidFill>
                  <a:srgbClr val="C00000"/>
                </a:solidFill>
                <a:latin typeface="思源黑体 CN Bold" panose="020B0800000000000000" charset="-122"/>
                <a:ea typeface="思源黑体 CN Bold" panose="020B0800000000000000" charset="-122"/>
                <a:sym typeface="Arial" pitchFamily="34" charset="0"/>
              </a:rPr>
              <a:t>从实践创新、理论创新到规律叙事</a:t>
            </a:r>
            <a:endParaRPr lang="zh-CN" altLang="en-US" sz="2400" spc="300" dirty="0">
              <a:solidFill>
                <a:srgbClr val="C00000"/>
              </a:solidFill>
              <a:latin typeface="思源黑体 CN Bold" panose="020B0800000000000000" charset="-122"/>
              <a:ea typeface="思源黑体 CN Bold" panose="020B0800000000000000" charset="-122"/>
              <a:sym typeface="Arial" pitchFamily="34" charset="0"/>
            </a:endParaRP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 name="图片 5"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7" name="矩形 6"/>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14" name="文本框 13"/>
          <p:cNvSpPr txBox="1"/>
          <p:nvPr userDrawn="1">
            <p:custDataLst>
              <p:tags r:id="rId2"/>
            </p:custDataLst>
          </p:nvPr>
        </p:nvSpPr>
        <p:spPr>
          <a:xfrm>
            <a:off x="1089025" y="175260"/>
            <a:ext cx="10266045" cy="607695"/>
          </a:xfrm>
          <a:prstGeom prst="rect">
            <a:avLst/>
          </a:prstGeom>
          <a:noFill/>
        </p:spPr>
        <p:txBody>
          <a:bodyPr wrap="square" rtlCol="0" anchor="ctr">
            <a:spAutoFit/>
          </a:bodyPr>
          <a:lstStyle/>
          <a:p>
            <a:pPr>
              <a:lnSpc>
                <a:spcPct val="120000"/>
              </a:lnSpc>
            </a:pPr>
            <a:r>
              <a:rPr lang="zh-CN" altLang="en-US" sz="2800" spc="300" dirty="0">
                <a:solidFill>
                  <a:srgbClr val="C00000"/>
                </a:solidFill>
                <a:latin typeface="思源黑体 CN Bold" panose="020B0800000000000000" charset="-122"/>
                <a:ea typeface="思源黑体 CN Bold" panose="020B0800000000000000" charset="-122"/>
                <a:sym typeface="Arial" pitchFamily="34" charset="0"/>
              </a:rPr>
              <a:t>坚持中国式现代化的本质要求</a:t>
            </a:r>
            <a:endParaRPr lang="zh-CN" altLang="en-US" sz="2800" spc="300" dirty="0">
              <a:solidFill>
                <a:srgbClr val="C00000"/>
              </a:solidFill>
              <a:latin typeface="思源黑体 CN Bold" panose="020B0800000000000000" charset="-122"/>
              <a:ea typeface="思源黑体 CN Bold" panose="020B0800000000000000" charset="-122"/>
              <a:sym typeface="Arial" pitchFamily="34" charset="0"/>
            </a:endParaRP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4" name="矩形 3"/>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4" name="文本框 13"/>
          <p:cNvSpPr txBox="1"/>
          <p:nvPr userDrawn="1">
            <p:custDataLst>
              <p:tags r:id="rId2"/>
            </p:custDataLst>
          </p:nvPr>
        </p:nvSpPr>
        <p:spPr>
          <a:xfrm>
            <a:off x="1089025" y="175260"/>
            <a:ext cx="10176510" cy="607695"/>
          </a:xfrm>
          <a:prstGeom prst="rect">
            <a:avLst/>
          </a:prstGeom>
          <a:noFill/>
        </p:spPr>
        <p:txBody>
          <a:bodyPr wrap="square" rtlCol="0" anchor="ctr">
            <a:spAutoFit/>
          </a:bodyPr>
          <a:lstStyle/>
          <a:p>
            <a:pPr>
              <a:lnSpc>
                <a:spcPct val="120000"/>
              </a:lnSpc>
            </a:pPr>
            <a:r>
              <a:rPr lang="zh-CN" altLang="en-US" sz="2800" spc="300" dirty="0">
                <a:solidFill>
                  <a:srgbClr val="C00000"/>
                </a:solidFill>
                <a:latin typeface="思源黑体 CN Bold" panose="020B0800000000000000" charset="-122"/>
                <a:ea typeface="思源黑体 CN Bold" panose="020B0800000000000000" charset="-122"/>
                <a:sym typeface="Arial" pitchFamily="34" charset="0"/>
              </a:rPr>
              <a:t>坚持中国式现代化的根本价值取向</a:t>
            </a:r>
            <a:endParaRPr lang="zh-CN" altLang="en-US" sz="2800" spc="300" dirty="0">
              <a:solidFill>
                <a:srgbClr val="C00000"/>
              </a:solidFill>
              <a:latin typeface="思源黑体 CN Bold" panose="020B0800000000000000" charset="-122"/>
              <a:ea typeface="思源黑体 CN Bold" panose="020B0800000000000000" charset="-122"/>
              <a:sym typeface="Arial" pitchFamily="34" charset="0"/>
            </a:endParaRP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4" name="矩形 3"/>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14" name="文本框 13"/>
          <p:cNvSpPr txBox="1"/>
          <p:nvPr userDrawn="1">
            <p:custDataLst>
              <p:tags r:id="rId2"/>
            </p:custDataLst>
          </p:nvPr>
        </p:nvSpPr>
        <p:spPr>
          <a:xfrm>
            <a:off x="945515" y="193993"/>
            <a:ext cx="10631805" cy="570865"/>
          </a:xfrm>
          <a:prstGeom prst="rect">
            <a:avLst/>
          </a:prstGeom>
          <a:noFill/>
        </p:spPr>
        <p:txBody>
          <a:bodyPr wrap="square" rtlCol="0" anchor="ctr">
            <a:spAutoFit/>
          </a:bodyPr>
          <a:lstStyle/>
          <a:p>
            <a:pPr>
              <a:lnSpc>
                <a:spcPct val="120000"/>
              </a:lnSpc>
            </a:pPr>
            <a:r>
              <a:rPr lang="zh-CN" altLang="en-US" sz="2600" spc="300" dirty="0">
                <a:solidFill>
                  <a:srgbClr val="C00000"/>
                </a:solidFill>
                <a:latin typeface="思源黑体 CN Bold" panose="020B0800000000000000" charset="-122"/>
                <a:ea typeface="思源黑体 CN Bold" panose="020B0800000000000000" charset="-122"/>
                <a:sym typeface="Arial" pitchFamily="34" charset="0"/>
              </a:rPr>
              <a:t>坚持中国式现代化的重大原则</a:t>
            </a:r>
            <a:endParaRPr lang="zh-CN" altLang="en-US" sz="2600" spc="300" dirty="0">
              <a:solidFill>
                <a:srgbClr val="C00000"/>
              </a:solidFill>
              <a:latin typeface="思源黑体 CN Bold" panose="020B0800000000000000" charset="-122"/>
              <a:ea typeface="思源黑体 CN Bold" panose="020B0800000000000000" charset="-122"/>
              <a:sym typeface="Arial" pitchFamily="34" charset="0"/>
            </a:endParaRP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4" name="矩形 3"/>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14" name="文本框 13"/>
          <p:cNvSpPr txBox="1"/>
          <p:nvPr userDrawn="1">
            <p:custDataLst>
              <p:tags r:id="rId2"/>
            </p:custDataLst>
          </p:nvPr>
        </p:nvSpPr>
        <p:spPr>
          <a:xfrm>
            <a:off x="945515" y="212408"/>
            <a:ext cx="11042015" cy="534035"/>
          </a:xfrm>
          <a:prstGeom prst="rect">
            <a:avLst/>
          </a:prstGeom>
          <a:noFill/>
        </p:spPr>
        <p:txBody>
          <a:bodyPr wrap="square" rtlCol="0" anchor="ctr">
            <a:spAutoFit/>
          </a:bodyPr>
          <a:lstStyle/>
          <a:p>
            <a:pPr>
              <a:lnSpc>
                <a:spcPct val="120000"/>
              </a:lnSpc>
            </a:pPr>
            <a:r>
              <a:rPr lang="zh-CN" altLang="en-US" sz="2400" spc="300" dirty="0">
                <a:solidFill>
                  <a:srgbClr val="C00000"/>
                </a:solidFill>
                <a:latin typeface="思源黑体 CN Bold" panose="020B0800000000000000" charset="-122"/>
                <a:ea typeface="思源黑体 CN Bold" panose="020B0800000000000000" charset="-122"/>
                <a:sym typeface="Arial" pitchFamily="34" charset="0"/>
              </a:rPr>
              <a:t>全面深化教育领域综合改革，教育高质量发展的体制机制更加健全</a:t>
            </a:r>
            <a:endParaRPr lang="zh-CN" altLang="en-US" sz="2400" spc="300" dirty="0">
              <a:solidFill>
                <a:srgbClr val="C00000"/>
              </a:solidFill>
              <a:latin typeface="思源黑体 CN Bold" panose="020B0800000000000000" charset="-122"/>
              <a:ea typeface="思源黑体 CN Bold" panose="020B0800000000000000" charset="-122"/>
              <a:sym typeface="Arial" pitchFamily="34" charset="0"/>
            </a:endParaRP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4" name="矩形 3"/>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14" name="文本框 13"/>
          <p:cNvSpPr txBox="1"/>
          <p:nvPr userDrawn="1">
            <p:custDataLst>
              <p:tags r:id="rId2"/>
            </p:custDataLst>
          </p:nvPr>
        </p:nvSpPr>
        <p:spPr>
          <a:xfrm>
            <a:off x="1089025" y="193675"/>
            <a:ext cx="10337800" cy="570865"/>
          </a:xfrm>
          <a:prstGeom prst="rect">
            <a:avLst/>
          </a:prstGeom>
          <a:noFill/>
        </p:spPr>
        <p:txBody>
          <a:bodyPr wrap="square" rtlCol="0" anchor="ctr">
            <a:spAutoFit/>
          </a:bodyPr>
          <a:lstStyle/>
          <a:p>
            <a:pPr>
              <a:lnSpc>
                <a:spcPct val="120000"/>
              </a:lnSpc>
            </a:pPr>
            <a:r>
              <a:rPr lang="zh-CN" altLang="en-US" sz="2600" spc="300" dirty="0">
                <a:solidFill>
                  <a:srgbClr val="C00000"/>
                </a:solidFill>
                <a:latin typeface="思源黑体 CN Bold" panose="020B0800000000000000" charset="-122"/>
                <a:ea typeface="思源黑体 CN Bold" panose="020B0800000000000000" charset="-122"/>
                <a:sym typeface="Arial" pitchFamily="34" charset="0"/>
              </a:rPr>
              <a:t>坚持优先发展教育事业，教育投入保障水平进一步提高</a:t>
            </a:r>
            <a:endParaRPr lang="zh-CN" altLang="en-US" sz="2600" spc="300" dirty="0">
              <a:solidFill>
                <a:srgbClr val="C00000"/>
              </a:solidFill>
              <a:latin typeface="思源黑体 CN Bold" panose="020B0800000000000000" charset="-122"/>
              <a:ea typeface="思源黑体 CN Bold" panose="020B0800000000000000" charset="-122"/>
              <a:sym typeface="Arial" pitchFamily="34" charset="0"/>
            </a:endParaRP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4" name="矩形 3"/>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4" name="文本框 13"/>
          <p:cNvSpPr txBox="1"/>
          <p:nvPr userDrawn="1">
            <p:custDataLst>
              <p:tags r:id="rId2"/>
            </p:custDataLst>
          </p:nvPr>
        </p:nvSpPr>
        <p:spPr>
          <a:xfrm>
            <a:off x="1089025" y="193675"/>
            <a:ext cx="10337800" cy="570865"/>
          </a:xfrm>
          <a:prstGeom prst="rect">
            <a:avLst/>
          </a:prstGeom>
          <a:noFill/>
        </p:spPr>
        <p:txBody>
          <a:bodyPr wrap="square" rtlCol="0" anchor="ctr">
            <a:spAutoFit/>
          </a:bodyPr>
          <a:lstStyle/>
          <a:p>
            <a:pPr>
              <a:lnSpc>
                <a:spcPct val="120000"/>
              </a:lnSpc>
            </a:pPr>
            <a:r>
              <a:rPr lang="zh-CN" altLang="en-US" sz="2600" spc="300" dirty="0">
                <a:solidFill>
                  <a:srgbClr val="C00000"/>
                </a:solidFill>
                <a:latin typeface="思源黑体 CN Bold" panose="020B0800000000000000" charset="-122"/>
                <a:ea typeface="思源黑体 CN Bold" panose="020B0800000000000000" charset="-122"/>
                <a:sym typeface="Arial" pitchFamily="34" charset="0"/>
              </a:rPr>
              <a:t>、扩大新时代教育对外开放，我国教育的国际影响力加快提升</a:t>
            </a:r>
            <a:endParaRPr lang="zh-CN" altLang="en-US" sz="2600" spc="300" dirty="0">
              <a:solidFill>
                <a:srgbClr val="C00000"/>
              </a:solidFill>
              <a:latin typeface="思源黑体 CN Bold" panose="020B0800000000000000" charset="-122"/>
              <a:ea typeface="思源黑体 CN Bold" panose="020B0800000000000000" charset="-122"/>
              <a:sym typeface="Arial" pitchFamily="34" charset="0"/>
            </a:endParaRP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4" name="矩形 3"/>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8323" y="466631"/>
            <a:ext cx="7122549" cy="910144"/>
          </a:xfrm>
          <a:prstGeom prst="rect">
            <a:avLst/>
          </a:prstGeom>
        </p:spPr>
        <p:txBody>
          <a:bodyPr/>
          <a:lstStyle>
            <a:lvl1pPr>
              <a:defRPr/>
            </a:lvl1pPr>
          </a:lstStyle>
          <a:p>
            <a:r>
              <a:rPr lang="en-US" altLang="zh-CN" sz="3200" dirty="0">
                <a:solidFill>
                  <a:schemeClr val="bg1"/>
                </a:solidFill>
              </a:rPr>
              <a:t>1. </a:t>
            </a:r>
            <a:r>
              <a:rPr lang="zh-CN" altLang="en-US" sz="3200" dirty="0">
                <a:solidFill>
                  <a:schemeClr val="bg1"/>
                </a:solidFill>
              </a:rPr>
              <a:t>必须坚持人民至上</a:t>
            </a:r>
            <a:endParaRPr lang="zh-CN" altLang="en-US" sz="3200" dirty="0">
              <a:solidFill>
                <a:schemeClr val="bg1"/>
              </a:solidFill>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28493C5-804A-4B1E-8361-02B856C7D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4E833D-5D87-4BF5-9C33-AAB1553ED01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文本框 5"/>
          <p:cNvSpPr txBox="1"/>
          <p:nvPr userDrawn="1"/>
        </p:nvSpPr>
        <p:spPr>
          <a:xfrm>
            <a:off x="1050878" y="667109"/>
            <a:ext cx="10445225" cy="4477385"/>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3200" b="1" dirty="0">
                <a:solidFill>
                  <a:schemeClr val="tx1">
                    <a:lumMod val="95000"/>
                    <a:lumOff val="5000"/>
                  </a:schemeClr>
                </a:solidFill>
                <a:latin typeface="+mn-ea"/>
              </a:rPr>
              <a:t>版权声明</a:t>
            </a:r>
            <a:endParaRPr lang="zh-CN" altLang="en-US" sz="3200" b="1" dirty="0">
              <a:solidFill>
                <a:schemeClr val="tx1">
                  <a:lumMod val="95000"/>
                  <a:lumOff val="5000"/>
                </a:schemeClr>
              </a:solidFill>
              <a:latin typeface="+mn-ea"/>
            </a:endParaRPr>
          </a:p>
          <a:p>
            <a:pPr algn="just">
              <a:lnSpc>
                <a:spcPct val="150000"/>
              </a:lnSpc>
            </a:pPr>
            <a:endParaRPr lang="zh-CN" altLang="en-US" sz="1400" dirty="0">
              <a:solidFill>
                <a:schemeClr val="tx1">
                  <a:lumMod val="95000"/>
                  <a:lumOff val="5000"/>
                </a:schemeClr>
              </a:solidFill>
              <a:latin typeface="+mn-ea"/>
            </a:endParaRPr>
          </a:p>
          <a:p>
            <a:pPr algn="just">
              <a:lnSpc>
                <a:spcPct val="150000"/>
              </a:lnSpc>
            </a:pPr>
            <a:r>
              <a:rPr lang="zh-CN" altLang="en-US" dirty="0">
                <a:solidFill>
                  <a:schemeClr val="tx1">
                    <a:lumMod val="95000"/>
                    <a:lumOff val="5000"/>
                  </a:schemeClr>
                </a:solidFill>
                <a:latin typeface="+mn-ea"/>
              </a:rPr>
              <a:t>感谢您下载工图网平台上提供的</a:t>
            </a:r>
            <a:r>
              <a:rPr lang="en-US" altLang="zh-CN" dirty="0">
                <a:solidFill>
                  <a:schemeClr val="tx1">
                    <a:lumMod val="95000"/>
                    <a:lumOff val="5000"/>
                  </a:schemeClr>
                </a:solidFill>
                <a:latin typeface="+mn-ea"/>
              </a:rPr>
              <a:t>PPT</a:t>
            </a:r>
            <a:r>
              <a:rPr lang="zh-CN" altLang="en-US" dirty="0">
                <a:solidFill>
                  <a:schemeClr val="tx1">
                    <a:lumMod val="95000"/>
                    <a:lumOff val="5000"/>
                  </a:schemeClr>
                </a:solidFill>
                <a:latin typeface="+mn-ea"/>
              </a:rPr>
              <a:t>作品，为了您和工图网以及原创作者的利益，请勿复制、传播、销售，否则将承担法律责任！工图网将对作品进行维权，按照传播下载次数进行十倍的索取赔偿！</a:t>
            </a:r>
            <a:endParaRPr lang="en-US" altLang="zh-CN" dirty="0">
              <a:solidFill>
                <a:schemeClr val="tx1">
                  <a:lumMod val="95000"/>
                  <a:lumOff val="5000"/>
                </a:schemeClr>
              </a:solidFill>
              <a:latin typeface="+mn-ea"/>
            </a:endParaRPr>
          </a:p>
          <a:p>
            <a:pPr algn="just">
              <a:lnSpc>
                <a:spcPct val="150000"/>
              </a:lnSpc>
            </a:pPr>
            <a:endParaRPr lang="zh-CN" altLang="en-US" dirty="0">
              <a:solidFill>
                <a:schemeClr val="tx1">
                  <a:lumMod val="95000"/>
                  <a:lumOff val="5000"/>
                </a:schemeClr>
              </a:solidFill>
              <a:latin typeface="+mn-ea"/>
            </a:endParaRPr>
          </a:p>
          <a:p>
            <a:pPr algn="just">
              <a:lnSpc>
                <a:spcPct val="150000"/>
              </a:lnSpc>
            </a:pPr>
            <a:r>
              <a:rPr lang="en-US" altLang="zh-CN" dirty="0">
                <a:solidFill>
                  <a:schemeClr val="tx1">
                    <a:lumMod val="95000"/>
                    <a:lumOff val="5000"/>
                  </a:schemeClr>
                </a:solidFill>
                <a:latin typeface="+mn-ea"/>
              </a:rPr>
              <a:t>1.</a:t>
            </a:r>
            <a:r>
              <a:rPr lang="zh-CN" altLang="en-US" dirty="0">
                <a:solidFill>
                  <a:schemeClr val="tx1">
                    <a:lumMod val="95000"/>
                    <a:lumOff val="5000"/>
                  </a:schemeClr>
                </a:solidFill>
                <a:latin typeface="+mn-ea"/>
              </a:rPr>
              <a:t>在工图网出售的</a:t>
            </a:r>
            <a:r>
              <a:rPr lang="en-US" altLang="zh-CN" dirty="0">
                <a:solidFill>
                  <a:schemeClr val="tx1">
                    <a:lumMod val="95000"/>
                    <a:lumOff val="5000"/>
                  </a:schemeClr>
                </a:solidFill>
                <a:latin typeface="+mn-ea"/>
              </a:rPr>
              <a:t>PPT</a:t>
            </a:r>
            <a:r>
              <a:rPr lang="zh-CN" altLang="en-US" dirty="0">
                <a:solidFill>
                  <a:schemeClr val="tx1">
                    <a:lumMod val="95000"/>
                    <a:lumOff val="5000"/>
                  </a:schemeClr>
                </a:solidFill>
                <a:latin typeface="+mn-ea"/>
              </a:rPr>
              <a:t>模板是免版税类（</a:t>
            </a:r>
            <a:r>
              <a:rPr lang="en-US" altLang="zh-CN" dirty="0">
                <a:solidFill>
                  <a:schemeClr val="tx1">
                    <a:lumMod val="95000"/>
                    <a:lumOff val="5000"/>
                  </a:schemeClr>
                </a:solidFill>
                <a:latin typeface="+mn-ea"/>
              </a:rPr>
              <a:t>RF</a:t>
            </a:r>
            <a:r>
              <a:rPr lang="zh-CN" altLang="en-US" dirty="0">
                <a:solidFill>
                  <a:schemeClr val="tx1">
                    <a:lumMod val="95000"/>
                    <a:lumOff val="5000"/>
                  </a:schemeClr>
                </a:solidFill>
                <a:latin typeface="+mn-ea"/>
              </a:rPr>
              <a:t>：</a:t>
            </a:r>
            <a:r>
              <a:rPr lang="en-US" altLang="zh-CN" dirty="0">
                <a:solidFill>
                  <a:schemeClr val="tx1">
                    <a:lumMod val="95000"/>
                    <a:lumOff val="5000"/>
                  </a:schemeClr>
                </a:solidFill>
                <a:latin typeface="+mn-ea"/>
              </a:rPr>
              <a:t>Royalty-Free</a:t>
            </a:r>
            <a:r>
              <a:rPr lang="zh-CN" altLang="en-US" dirty="0">
                <a:solidFill>
                  <a:schemeClr val="tx1">
                    <a:lumMod val="95000"/>
                    <a:lumOff val="5000"/>
                  </a:schemeClr>
                </a:solidFill>
                <a:latin typeface="+mn-ea"/>
              </a:rPr>
              <a:t>）正版受</a:t>
            </a:r>
            <a:r>
              <a:rPr lang="en-US" altLang="zh-CN" dirty="0">
                <a:solidFill>
                  <a:schemeClr val="tx1">
                    <a:lumMod val="95000"/>
                    <a:lumOff val="5000"/>
                  </a:schemeClr>
                </a:solidFill>
                <a:latin typeface="+mn-ea"/>
              </a:rPr>
              <a:t>《</a:t>
            </a:r>
            <a:r>
              <a:rPr lang="zh-CN" altLang="en-US" dirty="0">
                <a:solidFill>
                  <a:schemeClr val="tx1">
                    <a:lumMod val="95000"/>
                    <a:lumOff val="5000"/>
                  </a:schemeClr>
                </a:solidFill>
                <a:latin typeface="+mn-ea"/>
              </a:rPr>
              <a:t>中华人民共和国著作权法</a:t>
            </a:r>
            <a:r>
              <a:rPr lang="en-US" altLang="zh-CN" dirty="0">
                <a:solidFill>
                  <a:schemeClr val="tx1">
                    <a:lumMod val="95000"/>
                    <a:lumOff val="5000"/>
                  </a:schemeClr>
                </a:solidFill>
                <a:latin typeface="+mn-ea"/>
              </a:rPr>
              <a:t>》</a:t>
            </a:r>
            <a:r>
              <a:rPr lang="zh-CN" altLang="en-US" dirty="0">
                <a:solidFill>
                  <a:schemeClr val="tx1">
                    <a:lumMod val="95000"/>
                    <a:lumOff val="5000"/>
                  </a:schemeClr>
                </a:solidFill>
                <a:latin typeface="+mn-ea"/>
              </a:rPr>
              <a:t>和</a:t>
            </a:r>
            <a:r>
              <a:rPr lang="en-US" altLang="zh-CN" dirty="0">
                <a:solidFill>
                  <a:schemeClr val="tx1">
                    <a:lumMod val="95000"/>
                    <a:lumOff val="5000"/>
                  </a:schemeClr>
                </a:solidFill>
                <a:latin typeface="+mn-ea"/>
              </a:rPr>
              <a:t>《</a:t>
            </a:r>
            <a:r>
              <a:rPr lang="zh-CN" altLang="en-US" dirty="0">
                <a:solidFill>
                  <a:schemeClr val="tx1">
                    <a:lumMod val="95000"/>
                    <a:lumOff val="5000"/>
                  </a:schemeClr>
                </a:solidFill>
                <a:latin typeface="+mn-ea"/>
              </a:rPr>
              <a:t>世界版权公约</a:t>
            </a:r>
            <a:r>
              <a:rPr lang="en-US" altLang="zh-CN" dirty="0">
                <a:solidFill>
                  <a:schemeClr val="tx1">
                    <a:lumMod val="95000"/>
                    <a:lumOff val="5000"/>
                  </a:schemeClr>
                </a:solidFill>
                <a:latin typeface="+mn-ea"/>
              </a:rPr>
              <a:t>》</a:t>
            </a:r>
            <a:r>
              <a:rPr lang="zh-CN" altLang="en-US" dirty="0">
                <a:solidFill>
                  <a:schemeClr val="tx1">
                    <a:lumMod val="95000"/>
                    <a:lumOff val="5000"/>
                  </a:schemeClr>
                </a:solidFill>
                <a:latin typeface="+mn-ea"/>
              </a:rPr>
              <a:t>的保护，作品的所有权、版权和著作权归</a:t>
            </a:r>
            <a:r>
              <a:rPr lang="zh-CN" altLang="en-US" dirty="0">
                <a:solidFill>
                  <a:schemeClr val="tx1">
                    <a:lumMod val="95000"/>
                    <a:lumOff val="5000"/>
                  </a:schemeClr>
                </a:solidFill>
                <a:latin typeface="+mn-ea"/>
                <a:sym typeface="+mn-ea"/>
              </a:rPr>
              <a:t>工</a:t>
            </a:r>
            <a:r>
              <a:rPr lang="zh-CN" altLang="en-US" dirty="0">
                <a:solidFill>
                  <a:schemeClr val="tx1">
                    <a:lumMod val="95000"/>
                    <a:lumOff val="5000"/>
                  </a:schemeClr>
                </a:solidFill>
                <a:latin typeface="+mn-ea"/>
              </a:rPr>
              <a:t>图网所有，您下载的是</a:t>
            </a:r>
            <a:r>
              <a:rPr lang="en-US" altLang="zh-CN" dirty="0">
                <a:solidFill>
                  <a:schemeClr val="tx1">
                    <a:lumMod val="95000"/>
                    <a:lumOff val="5000"/>
                  </a:schemeClr>
                </a:solidFill>
                <a:latin typeface="+mn-ea"/>
              </a:rPr>
              <a:t>PPT</a:t>
            </a:r>
            <a:r>
              <a:rPr lang="zh-CN" altLang="en-US" dirty="0">
                <a:solidFill>
                  <a:schemeClr val="tx1">
                    <a:lumMod val="95000"/>
                    <a:lumOff val="5000"/>
                  </a:schemeClr>
                </a:solidFill>
                <a:latin typeface="+mn-ea"/>
              </a:rPr>
              <a:t>模板素材的使用权。</a:t>
            </a:r>
            <a:endParaRPr lang="zh-CN" altLang="en-US" dirty="0">
              <a:solidFill>
                <a:schemeClr val="tx1">
                  <a:lumMod val="95000"/>
                  <a:lumOff val="5000"/>
                </a:schemeClr>
              </a:solidFill>
              <a:latin typeface="+mn-ea"/>
            </a:endParaRPr>
          </a:p>
          <a:p>
            <a:pPr algn="just">
              <a:lnSpc>
                <a:spcPct val="150000"/>
              </a:lnSpc>
            </a:pPr>
            <a:r>
              <a:rPr lang="en-US" altLang="zh-CN" dirty="0">
                <a:solidFill>
                  <a:schemeClr val="tx1">
                    <a:lumMod val="95000"/>
                    <a:lumOff val="5000"/>
                  </a:schemeClr>
                </a:solidFill>
                <a:latin typeface="+mn-ea"/>
              </a:rPr>
              <a:t>2.</a:t>
            </a:r>
            <a:r>
              <a:rPr lang="zh-CN" altLang="en-US" dirty="0">
                <a:solidFill>
                  <a:schemeClr val="tx1">
                    <a:lumMod val="95000"/>
                    <a:lumOff val="5000"/>
                  </a:schemeClr>
                </a:solidFill>
                <a:latin typeface="+mn-ea"/>
              </a:rPr>
              <a:t>不得将</a:t>
            </a:r>
            <a:r>
              <a:rPr lang="zh-CN" altLang="en-US" dirty="0">
                <a:solidFill>
                  <a:schemeClr val="tx1">
                    <a:lumMod val="95000"/>
                    <a:lumOff val="5000"/>
                  </a:schemeClr>
                </a:solidFill>
                <a:latin typeface="+mn-ea"/>
                <a:sym typeface="+mn-ea"/>
              </a:rPr>
              <a:t>工</a:t>
            </a:r>
            <a:r>
              <a:rPr lang="zh-CN" altLang="en-US" dirty="0">
                <a:solidFill>
                  <a:schemeClr val="tx1">
                    <a:lumMod val="95000"/>
                    <a:lumOff val="5000"/>
                  </a:schemeClr>
                </a:solidFill>
                <a:latin typeface="+mn-ea"/>
              </a:rPr>
              <a:t>图网的</a:t>
            </a:r>
            <a:r>
              <a:rPr lang="en-US" altLang="zh-CN" dirty="0">
                <a:solidFill>
                  <a:schemeClr val="tx1">
                    <a:lumMod val="95000"/>
                    <a:lumOff val="5000"/>
                  </a:schemeClr>
                </a:solidFill>
                <a:latin typeface="+mn-ea"/>
              </a:rPr>
              <a:t>PPT</a:t>
            </a:r>
            <a:r>
              <a:rPr lang="zh-CN" altLang="en-US" dirty="0">
                <a:solidFill>
                  <a:schemeClr val="tx1">
                    <a:lumMod val="95000"/>
                    <a:lumOff val="5000"/>
                  </a:schemeClr>
                </a:solidFill>
                <a:latin typeface="+mn-ea"/>
              </a:rPr>
              <a:t>模板、</a:t>
            </a:r>
            <a:r>
              <a:rPr lang="en-US" altLang="zh-CN" dirty="0">
                <a:solidFill>
                  <a:schemeClr val="tx1">
                    <a:lumMod val="95000"/>
                    <a:lumOff val="5000"/>
                  </a:schemeClr>
                </a:solidFill>
                <a:latin typeface="+mn-ea"/>
              </a:rPr>
              <a:t>PPT</a:t>
            </a:r>
            <a:r>
              <a:rPr lang="zh-CN" altLang="en-US" dirty="0">
                <a:solidFill>
                  <a:schemeClr val="tx1">
                    <a:lumMod val="95000"/>
                    <a:lumOff val="5000"/>
                  </a:schemeClr>
                </a:solidFill>
                <a:latin typeface="+mn-ea"/>
              </a:rPr>
              <a:t>素材，本身用于再出售，或者出租、出借、转让、分销、发布或者作为礼物供他人使用，不得转授权、出卖、转让本协议或者本协议中的权利。</a:t>
            </a:r>
            <a:endParaRPr lang="zh-CN" altLang="en-US" dirty="0">
              <a:solidFill>
                <a:schemeClr val="tx1">
                  <a:lumMod val="95000"/>
                  <a:lumOff val="5000"/>
                </a:schemeClr>
              </a:solidFill>
              <a:latin typeface="+mn-ea"/>
            </a:endParaRPr>
          </a:p>
        </p:txBody>
      </p:sp>
      <p:sp>
        <p:nvSpPr>
          <p:cNvPr id="8" name="文本框 7"/>
          <p:cNvSpPr txBox="1"/>
          <p:nvPr userDrawn="1"/>
        </p:nvSpPr>
        <p:spPr>
          <a:xfrm>
            <a:off x="1050878" y="5336327"/>
            <a:ext cx="7297081" cy="39878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scene3d>
              <a:camera prst="orthographicFront"/>
              <a:lightRig rig="threePt" dir="t"/>
            </a:scene3d>
            <a:sp3d contourW="12700"/>
          </a:bodyPr>
          <a:lstStyle/>
          <a:p>
            <a:pPr algn="just"/>
            <a:r>
              <a:rPr lang="zh-CN" altLang="en-US" sz="2000" b="1" dirty="0">
                <a:solidFill>
                  <a:schemeClr val="tx1">
                    <a:lumMod val="95000"/>
                    <a:lumOff val="5000"/>
                  </a:schemeClr>
                </a:solidFill>
                <a:latin typeface="+mn-ea"/>
              </a:rPr>
              <a:t>更多精品</a:t>
            </a:r>
            <a:r>
              <a:rPr lang="en-US" altLang="zh-CN" sz="2000" b="1" dirty="0">
                <a:solidFill>
                  <a:schemeClr val="tx1">
                    <a:lumMod val="95000"/>
                    <a:lumOff val="5000"/>
                  </a:schemeClr>
                </a:solidFill>
                <a:latin typeface="+mn-ea"/>
              </a:rPr>
              <a:t>PPT</a:t>
            </a:r>
            <a:r>
              <a:rPr lang="zh-CN" altLang="en-US" sz="2000" b="1" dirty="0">
                <a:solidFill>
                  <a:schemeClr val="tx1">
                    <a:lumMod val="95000"/>
                    <a:lumOff val="5000"/>
                  </a:schemeClr>
                </a:solidFill>
                <a:latin typeface="+mn-ea"/>
              </a:rPr>
              <a:t>模板：</a:t>
            </a:r>
            <a:r>
              <a:rPr lang="en-US" altLang="zh-CN" sz="2000" b="1" dirty="0">
                <a:solidFill>
                  <a:schemeClr val="tx1">
                    <a:lumMod val="95000"/>
                    <a:lumOff val="5000"/>
                  </a:schemeClr>
                </a:solidFill>
                <a:latin typeface="+mn-ea"/>
              </a:rPr>
              <a:t>www.900ppt.com</a:t>
            </a:r>
            <a:endParaRPr lang="en-US" altLang="zh-CN" sz="2000" b="1" dirty="0">
              <a:solidFill>
                <a:schemeClr val="tx1">
                  <a:lumMod val="95000"/>
                  <a:lumOff val="5000"/>
                </a:schemeClr>
              </a:solidFill>
              <a:latin typeface="+mn-ea"/>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8_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pic>
        <p:nvPicPr>
          <p:cNvPr id="5" name="图片 4" descr="国庆国庆节国潮牡丹花朵装饰"/>
          <p:cNvPicPr>
            <a:picLocks noChangeAspect="1"/>
          </p:cNvPicPr>
          <p:nvPr userDrawn="1"/>
        </p:nvPicPr>
        <p:blipFill>
          <a:blip r:embed="rId2"/>
          <a:srcRect t="25938" b="26719"/>
          <a:stretch>
            <a:fillRect/>
          </a:stretch>
        </p:blipFill>
        <p:spPr>
          <a:xfrm>
            <a:off x="4761230" y="5769610"/>
            <a:ext cx="2516505" cy="1191260"/>
          </a:xfrm>
          <a:prstGeom prst="rect">
            <a:avLst/>
          </a:prstGeom>
          <a:effectLst>
            <a:outerShdw blurRad="38100" dist="254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二">
    <p:bg>
      <p:bgPr>
        <a:solidFill>
          <a:srgbClr val="FFFDFD"/>
        </a:solidFill>
        <a:effectLst/>
      </p:bgPr>
    </p:bg>
    <p:spTree>
      <p:nvGrpSpPr>
        <p:cNvPr id="1" name=""/>
        <p:cNvGrpSpPr/>
        <p:nvPr/>
      </p:nvGrpSpPr>
      <p:grpSpPr>
        <a:xfrm>
          <a:off x="0" y="0"/>
          <a:ext cx="0" cy="0"/>
          <a:chOff x="0" y="0"/>
          <a:chExt cx="0" cy="0"/>
        </a:xfrm>
      </p:grpSpPr>
      <p:sp>
        <p:nvSpPr>
          <p:cNvPr id="18" name="矩形 17"/>
          <p:cNvSpPr/>
          <p:nvPr userDrawn="1"/>
        </p:nvSpPr>
        <p:spPr>
          <a:xfrm>
            <a:off x="0" y="184281"/>
            <a:ext cx="45719" cy="2986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三">
    <p:bg>
      <p:bgPr>
        <a:solidFill>
          <a:srgbClr val="FFFDFD"/>
        </a:solidFill>
        <a:effectLst/>
      </p:bgPr>
    </p:bg>
    <p:spTree>
      <p:nvGrpSpPr>
        <p:cNvPr id="1" name=""/>
        <p:cNvGrpSpPr/>
        <p:nvPr/>
      </p:nvGrpSpPr>
      <p:grpSpPr>
        <a:xfrm>
          <a:off x="0" y="0"/>
          <a:ext cx="0" cy="0"/>
          <a:chOff x="0" y="0"/>
          <a:chExt cx="0" cy="0"/>
        </a:xfrm>
      </p:grpSpPr>
      <p:sp>
        <p:nvSpPr>
          <p:cNvPr id="18" name="矩形 17"/>
          <p:cNvSpPr/>
          <p:nvPr userDrawn="1"/>
        </p:nvSpPr>
        <p:spPr>
          <a:xfrm>
            <a:off x="0" y="184281"/>
            <a:ext cx="45719" cy="2986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pPr defTabSz="822960"/>
            <a:endParaRPr lang="zh-CN" altLang="en-US" sz="1620" dirty="0">
              <a:solidFill>
                <a:prstClr val="black"/>
              </a:solidFill>
            </a:endParaRPr>
          </a:p>
        </p:txBody>
      </p:sp>
      <p:sp>
        <p:nvSpPr>
          <p:cNvPr id="3" name="页脚占位符 2"/>
          <p:cNvSpPr>
            <a:spLocks noGrp="1"/>
          </p:cNvSpPr>
          <p:nvPr>
            <p:ph type="ftr" sz="quarter" idx="11"/>
          </p:nvPr>
        </p:nvSpPr>
        <p:spPr>
          <a:xfrm>
            <a:off x="4165601" y="6356351"/>
            <a:ext cx="3860800" cy="365125"/>
          </a:xfrm>
          <a:prstGeom prst="rect">
            <a:avLst/>
          </a:prstGeom>
        </p:spPr>
        <p:txBody>
          <a:bodyPr/>
          <a:lstStyle/>
          <a:p>
            <a:pPr defTabSz="822960"/>
            <a:endParaRPr lang="zh-CN" altLang="en-US" sz="1620" dirty="0">
              <a:solidFill>
                <a:prstClr val="black"/>
              </a:solidFill>
            </a:endParaRPr>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pPr defTabSz="822960"/>
            <a:endParaRPr lang="zh-CN" altLang="en-US" sz="1620" dirty="0">
              <a:solidFill>
                <a:prstClr val="black"/>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4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8323" y="466631"/>
            <a:ext cx="7122549" cy="910144"/>
          </a:xfrm>
          <a:prstGeom prst="rect">
            <a:avLst/>
          </a:prstGeom>
        </p:spPr>
        <p:txBody>
          <a:bodyPr/>
          <a:lstStyle>
            <a:lvl1pPr>
              <a:defRPr/>
            </a:lvl1pPr>
          </a:lstStyle>
          <a:p>
            <a:r>
              <a:rPr lang="en-US" altLang="zh-CN" sz="3200" dirty="0">
                <a:solidFill>
                  <a:schemeClr val="bg1"/>
                </a:solidFill>
              </a:rPr>
              <a:t>2. </a:t>
            </a:r>
            <a:r>
              <a:rPr lang="zh-CN" altLang="en-US" sz="3200" dirty="0">
                <a:solidFill>
                  <a:schemeClr val="bg1"/>
                </a:solidFill>
              </a:rPr>
              <a:t>必须坚持自信自立</a:t>
            </a:r>
            <a:endParaRPr lang="zh-CN" altLang="en-US" sz="3200" dirty="0">
              <a:solidFill>
                <a:schemeClr val="bg1"/>
              </a:solidFill>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28493C5-804A-4B1E-8361-02B856C7D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4E833D-5D87-4BF5-9C33-AAB1553ED01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37418" y="497315"/>
            <a:ext cx="7122549" cy="910144"/>
          </a:xfrm>
          <a:prstGeom prst="rect">
            <a:avLst/>
          </a:prstGeom>
        </p:spPr>
        <p:txBody>
          <a:bodyPr/>
          <a:lstStyle>
            <a:lvl1pPr>
              <a:defRPr/>
            </a:lvl1pPr>
          </a:lstStyle>
          <a:p>
            <a:r>
              <a:rPr lang="en-US" altLang="zh-CN" sz="3200" dirty="0">
                <a:solidFill>
                  <a:schemeClr val="bg1"/>
                </a:solidFill>
              </a:rPr>
              <a:t>3. </a:t>
            </a:r>
            <a:r>
              <a:rPr lang="zh-CN" altLang="en-US" sz="3200" dirty="0">
                <a:solidFill>
                  <a:schemeClr val="bg1"/>
                </a:solidFill>
              </a:rPr>
              <a:t>必须坚持守正创新</a:t>
            </a:r>
            <a:endParaRPr lang="zh-CN" altLang="en-US" sz="3200" dirty="0">
              <a:solidFill>
                <a:schemeClr val="bg1"/>
              </a:solidFill>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28493C5-804A-4B1E-8361-02B856C7D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4E833D-5D87-4BF5-9C33-AAB1553ED01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37418" y="497315"/>
            <a:ext cx="7122549" cy="910144"/>
          </a:xfrm>
          <a:prstGeom prst="rect">
            <a:avLst/>
          </a:prstGeom>
        </p:spPr>
        <p:txBody>
          <a:bodyPr/>
          <a:lstStyle>
            <a:lvl1pPr>
              <a:defRPr/>
            </a:lvl1pPr>
          </a:lstStyle>
          <a:p>
            <a:r>
              <a:rPr lang="en-US" altLang="zh-CN" sz="3200" dirty="0">
                <a:solidFill>
                  <a:schemeClr val="bg1"/>
                </a:solidFill>
              </a:rPr>
              <a:t>4. </a:t>
            </a:r>
            <a:r>
              <a:rPr lang="zh-CN" altLang="en-US" sz="3200" dirty="0">
                <a:solidFill>
                  <a:schemeClr val="bg1"/>
                </a:solidFill>
              </a:rPr>
              <a:t>必须坚持问题导向</a:t>
            </a:r>
            <a:endParaRPr lang="zh-CN" altLang="en-US" sz="3200" dirty="0">
              <a:solidFill>
                <a:schemeClr val="bg1"/>
              </a:solidFill>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28493C5-804A-4B1E-8361-02B856C7D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4E833D-5D87-4BF5-9C33-AAB1553ED01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3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37418" y="497315"/>
            <a:ext cx="7122549" cy="910144"/>
          </a:xfrm>
          <a:prstGeom prst="rect">
            <a:avLst/>
          </a:prstGeom>
        </p:spPr>
        <p:txBody>
          <a:bodyPr/>
          <a:lstStyle>
            <a:lvl1pPr>
              <a:defRPr/>
            </a:lvl1pPr>
          </a:lstStyle>
          <a:p>
            <a:r>
              <a:rPr lang="en-US" altLang="zh-CN" sz="3200" dirty="0">
                <a:solidFill>
                  <a:schemeClr val="bg1"/>
                </a:solidFill>
              </a:rPr>
              <a:t>5. </a:t>
            </a:r>
            <a:r>
              <a:rPr lang="zh-CN" altLang="en-US" sz="3200" dirty="0">
                <a:solidFill>
                  <a:schemeClr val="bg1"/>
                </a:solidFill>
              </a:rPr>
              <a:t>必须坚持系统观念</a:t>
            </a:r>
            <a:endParaRPr lang="zh-CN" altLang="en-US" sz="3200" dirty="0">
              <a:solidFill>
                <a:schemeClr val="bg1"/>
              </a:solidFill>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28493C5-804A-4B1E-8361-02B856C7D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4E833D-5D87-4BF5-9C33-AAB1553ED01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5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37418" y="497315"/>
            <a:ext cx="7122549" cy="910144"/>
          </a:xfrm>
          <a:prstGeom prst="rect">
            <a:avLst/>
          </a:prstGeom>
        </p:spPr>
        <p:txBody>
          <a:bodyPr/>
          <a:lstStyle>
            <a:lvl1pPr>
              <a:defRPr/>
            </a:lvl1pPr>
          </a:lstStyle>
          <a:p>
            <a:r>
              <a:rPr lang="en-US" altLang="zh-CN" sz="3200" dirty="0">
                <a:solidFill>
                  <a:schemeClr val="bg1"/>
                </a:solidFill>
              </a:rPr>
              <a:t>6. </a:t>
            </a:r>
            <a:r>
              <a:rPr lang="zh-CN" altLang="en-US" sz="3200" dirty="0">
                <a:solidFill>
                  <a:schemeClr val="bg1"/>
                </a:solidFill>
              </a:rPr>
              <a:t>必须坚持胸怀天下</a:t>
            </a:r>
            <a:endParaRPr lang="zh-CN" altLang="en-US" sz="3200" dirty="0">
              <a:solidFill>
                <a:schemeClr val="bg1"/>
              </a:solidFill>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28493C5-804A-4B1E-8361-02B856C7D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4E833D-5D87-4BF5-9C33-AAB1553ED01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正文2">
    <p:bg>
      <p:bgPr>
        <a:solidFill>
          <a:srgbClr val="FFFDFD"/>
        </a:solidFill>
        <a:effectLst/>
      </p:bgPr>
    </p:bg>
    <p:spTree>
      <p:nvGrpSpPr>
        <p:cNvPr id="1" name=""/>
        <p:cNvGrpSpPr/>
        <p:nvPr/>
      </p:nvGrpSpPr>
      <p:grpSpPr>
        <a:xfrm>
          <a:off x="0" y="0"/>
          <a:ext cx="0" cy="0"/>
          <a:chOff x="0" y="0"/>
          <a:chExt cx="0" cy="0"/>
        </a:xfrm>
      </p:grpSpPr>
      <p:sp>
        <p:nvSpPr>
          <p:cNvPr id="18" name="矩形 17"/>
          <p:cNvSpPr/>
          <p:nvPr userDrawn="1"/>
        </p:nvSpPr>
        <p:spPr>
          <a:xfrm>
            <a:off x="0" y="184281"/>
            <a:ext cx="45719" cy="2986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4.jpeg"/><Relationship Id="rId1"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image" Target="../media/image5.jpeg"/><Relationship Id="rId1" Type="http://schemas.openxmlformats.org/officeDocument/2006/relationships/slideLayout" Target="../slideLayouts/slideLayout2.xml"/></Relationships>
</file>

<file path=ppt/slideMasters/_rels/slideMaster4.xml.rels><?xml version="1.0" encoding="UTF-8" standalone="yes"?>
<Relationships xmlns="http://schemas.openxmlformats.org/package/2006/relationships"><Relationship Id="rId9" Type="http://schemas.openxmlformats.org/officeDocument/2006/relationships/theme" Target="../theme/theme4.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0" Type="http://schemas.openxmlformats.org/officeDocument/2006/relationships/theme" Target="../theme/theme5.xml"/><Relationship Id="rId1"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9" Type="http://schemas.openxmlformats.org/officeDocument/2006/relationships/theme" Target="../theme/theme6.xml"/><Relationship Id="rId18" Type="http://schemas.openxmlformats.org/officeDocument/2006/relationships/image" Target="../media/image8.png"/><Relationship Id="rId17" Type="http://schemas.openxmlformats.org/officeDocument/2006/relationships/slideLayout" Target="../slideLayouts/slideLayout36.xml"/><Relationship Id="rId16" Type="http://schemas.openxmlformats.org/officeDocument/2006/relationships/slideLayout" Target="../slideLayouts/slideLayout35.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3361951"/>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pic>
        <p:nvPicPr>
          <p:cNvPr id="7" name="图片 8"/>
          <p:cNvPicPr>
            <a:picLocks noChangeAspect="1" noChangeArrowheads="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318625" y="5408615"/>
            <a:ext cx="269875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userDrawn="1">
            <p:custDataLst>
              <p:tags r:id="rId3"/>
            </p:custDataLst>
          </p:nvPr>
        </p:nvPicPr>
        <p:blipFill>
          <a:blip r:embed="rId4"/>
          <a:stretch>
            <a:fillRect/>
          </a:stretch>
        </p:blipFill>
        <p:spPr>
          <a:xfrm>
            <a:off x="0" y="0"/>
            <a:ext cx="2847975" cy="1621790"/>
          </a:xfrm>
          <a:prstGeom prst="rect">
            <a:avLst/>
          </a:prstGeom>
        </p:spPr>
      </p:pic>
      <p:sp>
        <p:nvSpPr>
          <p:cNvPr id="9" name="剪去单角的矩形 8"/>
          <p:cNvSpPr/>
          <p:nvPr userDrawn="1">
            <p:custDataLst>
              <p:tags r:id="rId5"/>
            </p:custDataLst>
          </p:nvPr>
        </p:nvSpPr>
        <p:spPr bwMode="auto">
          <a:xfrm>
            <a:off x="0" y="1310640"/>
            <a:ext cx="12200255" cy="4098290"/>
          </a:xfrm>
          <a:prstGeom prst="snip1Rect">
            <a:avLst/>
          </a:prstGeom>
          <a:solidFill>
            <a:srgbClr val="C00000"/>
          </a:solidFill>
          <a:ln w="9525" cap="flat" cmpd="sng" algn="ctr">
            <a:solidFill>
              <a:srgbClr val="C00000"/>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053B95-EC24-4BC3-8EB4-6517DA80AF7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9D5C33-B1B7-4D74-9FAA-B84406A87D1C}" type="slidenum">
              <a:rPr lang="zh-CN" altLang="en-US" smtClean="0"/>
            </a:fld>
            <a:endParaRPr lang="zh-CN" altLang="en-US"/>
          </a:p>
        </p:txBody>
      </p:sp>
      <p:pic>
        <p:nvPicPr>
          <p:cNvPr id="7" name="图片 6" descr="64420609693d97541801ca812055c75a"/>
          <p:cNvPicPr>
            <a:picLocks noChangeAspect="1"/>
          </p:cNvPicPr>
          <p:nvPr userDrawn="1"/>
        </p:nvPicPr>
        <p:blipFill>
          <a:blip r:embed="rId1"/>
          <a:stretch>
            <a:fillRect/>
          </a:stretch>
        </p:blipFill>
        <p:spPr>
          <a:xfrm>
            <a:off x="0" y="633095"/>
            <a:ext cx="12192000" cy="1838484"/>
          </a:xfrm>
          <a:prstGeom prst="rect">
            <a:avLst/>
          </a:prstGeom>
        </p:spPr>
      </p:pic>
      <p:sp>
        <p:nvSpPr>
          <p:cNvPr id="8" name="矩形 7"/>
          <p:cNvSpPr/>
          <p:nvPr userDrawn="1"/>
        </p:nvSpPr>
        <p:spPr>
          <a:xfrm>
            <a:off x="-635" y="6700520"/>
            <a:ext cx="11964035" cy="19558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sp>
        <p:nvSpPr>
          <p:cNvPr id="9" name="矩形 8"/>
          <p:cNvSpPr/>
          <p:nvPr userDrawn="1"/>
        </p:nvSpPr>
        <p:spPr>
          <a:xfrm>
            <a:off x="0" y="2488216"/>
            <a:ext cx="12192635" cy="192405"/>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sp>
        <p:nvSpPr>
          <p:cNvPr id="10" name="Freeform 5"/>
          <p:cNvSpPr/>
          <p:nvPr userDrawn="1"/>
        </p:nvSpPr>
        <p:spPr bwMode="auto">
          <a:xfrm rot="10800000">
            <a:off x="483409" y="428349"/>
            <a:ext cx="1838451" cy="1838743"/>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11" name="Freeform 5"/>
          <p:cNvSpPr/>
          <p:nvPr userDrawn="1"/>
        </p:nvSpPr>
        <p:spPr bwMode="auto">
          <a:xfrm rot="10800000">
            <a:off x="687547" y="632835"/>
            <a:ext cx="1430175" cy="1429768"/>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grpSp>
        <p:nvGrpSpPr>
          <p:cNvPr id="12" name="组合 11"/>
          <p:cNvGrpSpPr/>
          <p:nvPr userDrawn="1"/>
        </p:nvGrpSpPr>
        <p:grpSpPr bwMode="auto">
          <a:xfrm>
            <a:off x="9491133" y="4229101"/>
            <a:ext cx="2472267" cy="2470151"/>
            <a:chOff x="9912424" y="4649384"/>
            <a:chExt cx="1954833" cy="1732555"/>
          </a:xfrm>
        </p:grpSpPr>
        <p:sp>
          <p:nvSpPr>
            <p:cNvPr id="13" name="Freeform 5"/>
            <p:cNvSpPr/>
            <p:nvPr/>
          </p:nvSpPr>
          <p:spPr bwMode="auto">
            <a:xfrm rot="10800000">
              <a:off x="9912424" y="46493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14" name="Freeform 5"/>
            <p:cNvSpPr/>
            <p:nvPr/>
          </p:nvSpPr>
          <p:spPr bwMode="auto">
            <a:xfrm>
              <a:off x="10129484" y="4832770"/>
              <a:ext cx="1520711" cy="1347796"/>
            </a:xfrm>
            <a:prstGeom prst="ellipse">
              <a:avLst/>
            </a:prstGeom>
            <a:blipFill dpi="0" rotWithShape="1">
              <a:blip r:embed="rId2" cstate="print"/>
              <a:srcRect/>
              <a:stretch>
                <a:fillRect l="-9965" r="-47089"/>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grpSp>
      <p:grpSp>
        <p:nvGrpSpPr>
          <p:cNvPr id="15" name="组合 14"/>
          <p:cNvGrpSpPr/>
          <p:nvPr userDrawn="1"/>
        </p:nvGrpSpPr>
        <p:grpSpPr bwMode="auto">
          <a:xfrm>
            <a:off x="10094385" y="2817285"/>
            <a:ext cx="1595967" cy="1595967"/>
            <a:chOff x="9912424" y="2833284"/>
            <a:chExt cx="1954833" cy="1732555"/>
          </a:xfrm>
        </p:grpSpPr>
        <p:sp>
          <p:nvSpPr>
            <p:cNvPr id="16" name="Freeform 5"/>
            <p:cNvSpPr/>
            <p:nvPr/>
          </p:nvSpPr>
          <p:spPr bwMode="auto">
            <a:xfrm rot="10800000">
              <a:off x="9912424" y="28332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17" name="Freeform 5"/>
            <p:cNvSpPr/>
            <p:nvPr/>
          </p:nvSpPr>
          <p:spPr bwMode="auto">
            <a:xfrm>
              <a:off x="10129484" y="3016670"/>
              <a:ext cx="1520711" cy="134779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grpSp>
      <p:sp>
        <p:nvSpPr>
          <p:cNvPr id="18" name="Freeform 5"/>
          <p:cNvSpPr/>
          <p:nvPr userDrawn="1"/>
        </p:nvSpPr>
        <p:spPr bwMode="auto">
          <a:xfrm rot="10800000">
            <a:off x="8920407" y="5681386"/>
            <a:ext cx="951223" cy="9504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19" name="Freeform 5"/>
          <p:cNvSpPr/>
          <p:nvPr userDrawn="1"/>
        </p:nvSpPr>
        <p:spPr bwMode="auto">
          <a:xfrm>
            <a:off x="11487212" y="6075208"/>
            <a:ext cx="592173" cy="59400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微软雅黑" pitchFamily="34" charset="-122"/>
              <a:cs typeface="+mn-cs"/>
              <a:sym typeface="Arial" pitchFamily="34" charset="0"/>
            </a:endParaRPr>
          </a:p>
        </p:txBody>
      </p:sp>
      <p:sp>
        <p:nvSpPr>
          <p:cNvPr id="20" name="Freeform 5"/>
          <p:cNvSpPr/>
          <p:nvPr userDrawn="1"/>
        </p:nvSpPr>
        <p:spPr bwMode="auto">
          <a:xfrm>
            <a:off x="11325197" y="3818413"/>
            <a:ext cx="951223" cy="950400"/>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21" name="Freeform 5"/>
          <p:cNvSpPr/>
          <p:nvPr userDrawn="1"/>
        </p:nvSpPr>
        <p:spPr bwMode="auto">
          <a:xfrm rot="10800000">
            <a:off x="8660185" y="6261587"/>
            <a:ext cx="442875" cy="442800"/>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22" name="Freeform 5"/>
          <p:cNvSpPr/>
          <p:nvPr userDrawn="1"/>
        </p:nvSpPr>
        <p:spPr bwMode="auto">
          <a:xfrm rot="10800000">
            <a:off x="8104063" y="6229928"/>
            <a:ext cx="284608" cy="28456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微软雅黑" pitchFamily="34" charset="-122"/>
              <a:cs typeface="+mn-cs"/>
              <a:sym typeface="Arial" pitchFamily="34" charset="0"/>
            </a:endParaRPr>
          </a:p>
        </p:txBody>
      </p:sp>
    </p:spTree>
  </p:cSld>
  <p:clrMap bg1="lt1" tx1="dk1" bg2="lt2" tx2="dk2" accent1="accent1" accent2="accent2" accent3="accent3" accent4="accent4" accent5="accent5" accent6="accent6" hlink="hlink" folHlink="folHlin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nodeType="withEffect">
                                  <p:stCondLst>
                                    <p:cond delay="2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30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nodeType="withEffect">
                                  <p:stCondLst>
                                    <p:cond delay="6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nodeType="withEffect">
                                  <p:stCondLst>
                                    <p:cond delay="12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8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nodeType="withEffect">
                                  <p:stCondLst>
                                    <p:cond delay="10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nodeType="withEffect">
                                  <p:stCondLst>
                                    <p:cond delay="130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right)">
                                      <p:cBhvr>
                                        <p:cTn id="5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矩形 1"/>
          <p:cNvSpPr>
            <a:spLocks noChangeArrowheads="1"/>
          </p:cNvSpPr>
          <p:nvPr userDrawn="1"/>
        </p:nvSpPr>
        <p:spPr bwMode="auto">
          <a:xfrm>
            <a:off x="0" y="0"/>
            <a:ext cx="2286000" cy="6858000"/>
          </a:xfrm>
          <a:prstGeom prst="rect">
            <a:avLst/>
          </a:prstGeom>
          <a:solidFill>
            <a:srgbClr val="C00000"/>
          </a:solidFill>
          <a:ln>
            <a:noFill/>
          </a:ln>
          <a:extLst>
            <a:ext uri="{91240B29-F687-4F45-9708-019B960494DF}">
              <a14:hiddenLine xmlns:a14="http://schemas.microsoft.com/office/drawing/2010/main" w="38100">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宋体" pitchFamily="2" charset="-122"/>
              <a:cs typeface="+mn-cs"/>
              <a:sym typeface="Calibri" charset="0"/>
            </a:endParaRPr>
          </a:p>
        </p:txBody>
      </p:sp>
      <p:sp>
        <p:nvSpPr>
          <p:cNvPr id="8" name="直角三角形 7"/>
          <p:cNvSpPr>
            <a:spLocks noChangeArrowheads="1"/>
          </p:cNvSpPr>
          <p:nvPr userDrawn="1"/>
        </p:nvSpPr>
        <p:spPr bwMode="auto">
          <a:xfrm flipH="1" flipV="1">
            <a:off x="10790238" y="0"/>
            <a:ext cx="1401762" cy="1401763"/>
          </a:xfrm>
          <a:prstGeom prst="rtTriangle">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Arial" pitchFamily="34" charset="0"/>
              <a:ea typeface="宋体" pitchFamily="2" charset="-122"/>
              <a:cs typeface="+mn-cs"/>
              <a:sym typeface="Calibri" charset="0"/>
            </a:endParaRPr>
          </a:p>
        </p:txBody>
      </p:sp>
      <p:sp>
        <p:nvSpPr>
          <p:cNvPr id="9" name="对角圆角矩形 1"/>
          <p:cNvSpPr/>
          <p:nvPr userDrawn="1"/>
        </p:nvSpPr>
        <p:spPr>
          <a:xfrm>
            <a:off x="3594100" y="1389380"/>
            <a:ext cx="1022350" cy="645160"/>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ctr" defTabSz="914400">
              <a:spcBef>
                <a:spcPts val="0"/>
              </a:spcBef>
              <a:spcAft>
                <a:spcPts val="0"/>
              </a:spcAft>
              <a:buClrTx/>
              <a:buSzTx/>
              <a:buFontTx/>
              <a:buNone/>
              <a:defRPr/>
            </a:pPr>
            <a:r>
              <a:rPr lang="zh-CN" altLang="en-US" sz="3200" b="1" noProof="0" dirty="0">
                <a:solidFill>
                  <a:schemeClr val="bg1"/>
                </a:solidFill>
                <a:effectLst>
                  <a:outerShdw blurRad="38100" dist="38100" dir="2700000" algn="tl">
                    <a:srgbClr val="000000">
                      <a:alpha val="43137"/>
                    </a:srgbClr>
                  </a:outerShdw>
                </a:effectLst>
                <a:latin typeface="Microsoft YaHei UI" panose="020B0503020204020204" charset="-122"/>
                <a:ea typeface="Microsoft YaHei UI" panose="020B0503020204020204" charset="-122"/>
                <a:sym typeface="+mn-ea"/>
              </a:rPr>
              <a:t>一</a:t>
            </a:r>
            <a:endParaRPr lang="zh-CN" altLang="en-US" sz="3200" b="1" noProof="0" dirty="0">
              <a:solidFill>
                <a:schemeClr val="bg1"/>
              </a:solidFill>
              <a:effectLst>
                <a:outerShdw blurRad="38100" dist="38100" dir="2700000" algn="tl">
                  <a:srgbClr val="000000">
                    <a:alpha val="43137"/>
                  </a:srgbClr>
                </a:outerShdw>
              </a:effectLst>
              <a:latin typeface="Microsoft YaHei UI" panose="020B0503020204020204" charset="-122"/>
              <a:ea typeface="Microsoft YaHei UI" panose="020B0503020204020204" charset="-122"/>
              <a:sym typeface="+mn-ea"/>
            </a:endParaRPr>
          </a:p>
        </p:txBody>
      </p:sp>
      <p:sp>
        <p:nvSpPr>
          <p:cNvPr id="10" name="TextBox 19"/>
          <p:cNvSpPr txBox="1"/>
          <p:nvPr userDrawn="1"/>
        </p:nvSpPr>
        <p:spPr>
          <a:xfrm>
            <a:off x="5053965" y="1389380"/>
            <a:ext cx="5260340" cy="645160"/>
          </a:xfrm>
          <a:prstGeom prst="rect">
            <a:avLst/>
          </a:prstGeom>
          <a:noFill/>
          <a:ln w="31750" cmpd="sng">
            <a:solidFill>
              <a:srgbClr val="C00000"/>
            </a:solidFill>
            <a:prstDash val="solid"/>
          </a:ln>
        </p:spPr>
        <p:txBody>
          <a:bodyPr wrap="square">
            <a:spAutoFit/>
          </a:bodyPr>
          <a:lstStyle/>
          <a:p>
            <a:pPr marR="0" algn="ctr" defTabSz="914400">
              <a:spcBef>
                <a:spcPts val="0"/>
              </a:spcBef>
              <a:spcAft>
                <a:spcPts val="0"/>
              </a:spcAft>
              <a:buClrTx/>
              <a:buSzTx/>
              <a:buFontTx/>
              <a:buNone/>
              <a:defRPr/>
            </a:pPr>
            <a:endParaRPr kumimoji="0" lang="zh-CN" altLang="en-US" sz="3600" b="1" kern="1200" cap="none" spc="0" normalizeH="0" baseline="0" noProof="0" dirty="0">
              <a:effectLst/>
              <a:latin typeface="Microsoft YaHei UI" panose="020B0503020204020204" charset="-122"/>
              <a:ea typeface="Microsoft YaHei UI" panose="020B0503020204020204" charset="-122"/>
              <a:cs typeface="+mn-cs"/>
              <a:sym typeface="+mn-ea"/>
            </a:endParaRPr>
          </a:p>
        </p:txBody>
      </p:sp>
      <p:sp>
        <p:nvSpPr>
          <p:cNvPr id="11" name="对角圆角矩形 4"/>
          <p:cNvSpPr/>
          <p:nvPr userDrawn="1"/>
        </p:nvSpPr>
        <p:spPr>
          <a:xfrm>
            <a:off x="3594100" y="2402205"/>
            <a:ext cx="1022350" cy="675005"/>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ctr" defTabSz="914400">
              <a:spcBef>
                <a:spcPts val="0"/>
              </a:spcBef>
              <a:spcAft>
                <a:spcPts val="0"/>
              </a:spcAft>
              <a:buClrTx/>
              <a:buSzTx/>
              <a:buFontTx/>
              <a:buNone/>
              <a:defRPr/>
            </a:pPr>
            <a:r>
              <a:rPr lang="zh-CN" altLang="en-US" sz="3200" b="1" noProof="0" dirty="0">
                <a:solidFill>
                  <a:schemeClr val="bg1"/>
                </a:solidFill>
                <a:effectLst>
                  <a:outerShdw blurRad="38100" dist="38100" dir="2700000" algn="tl">
                    <a:srgbClr val="000000">
                      <a:alpha val="43137"/>
                    </a:srgbClr>
                  </a:outerShdw>
                </a:effectLst>
                <a:latin typeface="Microsoft YaHei UI" panose="020B0503020204020204" charset="-122"/>
                <a:ea typeface="Microsoft YaHei UI" panose="020B0503020204020204" charset="-122"/>
                <a:sym typeface="+mn-ea"/>
              </a:rPr>
              <a:t>二</a:t>
            </a:r>
            <a:endParaRPr lang="zh-CN" altLang="en-US" sz="3200" b="1" noProof="0" dirty="0">
              <a:solidFill>
                <a:schemeClr val="bg1"/>
              </a:solidFill>
              <a:effectLst>
                <a:outerShdw blurRad="38100" dist="38100" dir="2700000" algn="tl">
                  <a:srgbClr val="000000">
                    <a:alpha val="43137"/>
                  </a:srgbClr>
                </a:outerShdw>
              </a:effectLst>
              <a:latin typeface="Microsoft YaHei UI" panose="020B0503020204020204" charset="-122"/>
              <a:ea typeface="Microsoft YaHei UI" panose="020B0503020204020204" charset="-122"/>
              <a:sym typeface="+mn-ea"/>
            </a:endParaRPr>
          </a:p>
        </p:txBody>
      </p:sp>
      <p:sp>
        <p:nvSpPr>
          <p:cNvPr id="12" name="TextBox 19"/>
          <p:cNvSpPr txBox="1"/>
          <p:nvPr userDrawn="1"/>
        </p:nvSpPr>
        <p:spPr>
          <a:xfrm>
            <a:off x="5053965" y="2390140"/>
            <a:ext cx="5260340" cy="718820"/>
          </a:xfrm>
          <a:prstGeom prst="rect">
            <a:avLst/>
          </a:prstGeom>
          <a:noFill/>
          <a:ln w="31750">
            <a:solidFill>
              <a:srgbClr val="C00000"/>
            </a:solidFill>
          </a:ln>
        </p:spPr>
        <p:txBody>
          <a:bodyPr wrap="square">
            <a:noAutofit/>
          </a:bodyPr>
          <a:lstStyle/>
          <a:p>
            <a:pPr marR="0" algn="ctr" defTabSz="914400">
              <a:spcBef>
                <a:spcPts val="0"/>
              </a:spcBef>
              <a:spcAft>
                <a:spcPts val="0"/>
              </a:spcAft>
              <a:buClrTx/>
              <a:buSzTx/>
              <a:buFontTx/>
              <a:buNone/>
              <a:defRPr/>
            </a:pPr>
            <a:endParaRPr kumimoji="0" lang="en-US" altLang="zh-CN" sz="3600" b="1" kern="1200" cap="none" spc="0" normalizeH="0" baseline="0" noProof="0" dirty="0">
              <a:effectLst/>
              <a:latin typeface="Microsoft YaHei UI" panose="020B0503020204020204" charset="-122"/>
              <a:ea typeface="Microsoft YaHei UI" panose="020B0503020204020204" charset="-122"/>
              <a:cs typeface="+mn-cs"/>
              <a:sym typeface="+mn-ea"/>
            </a:endParaRPr>
          </a:p>
        </p:txBody>
      </p:sp>
      <p:sp>
        <p:nvSpPr>
          <p:cNvPr id="13" name="对角圆角矩形 6"/>
          <p:cNvSpPr/>
          <p:nvPr userDrawn="1"/>
        </p:nvSpPr>
        <p:spPr>
          <a:xfrm>
            <a:off x="3594100" y="3430905"/>
            <a:ext cx="1022350" cy="675005"/>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ctr" defTabSz="914400">
              <a:spcBef>
                <a:spcPts val="0"/>
              </a:spcBef>
              <a:spcAft>
                <a:spcPts val="0"/>
              </a:spcAft>
              <a:buClrTx/>
              <a:buSzTx/>
              <a:buFontTx/>
              <a:buNone/>
              <a:defRPr/>
            </a:pPr>
            <a:r>
              <a:rPr lang="zh-CN" altLang="en-US" sz="3200" b="1" noProof="0" dirty="0">
                <a:solidFill>
                  <a:schemeClr val="bg1"/>
                </a:solidFill>
                <a:effectLst>
                  <a:outerShdw blurRad="38100" dist="38100" dir="2700000" algn="tl">
                    <a:srgbClr val="000000">
                      <a:alpha val="43137"/>
                    </a:srgbClr>
                  </a:outerShdw>
                </a:effectLst>
                <a:latin typeface="Microsoft YaHei UI" panose="020B0503020204020204" charset="-122"/>
                <a:ea typeface="Microsoft YaHei UI" panose="020B0503020204020204" charset="-122"/>
                <a:sym typeface="+mn-ea"/>
              </a:rPr>
              <a:t>三</a:t>
            </a:r>
            <a:endParaRPr lang="zh-CN" altLang="en-US" sz="3200" b="1" noProof="0" dirty="0">
              <a:solidFill>
                <a:schemeClr val="bg1"/>
              </a:solidFill>
              <a:effectLst>
                <a:outerShdw blurRad="38100" dist="38100" dir="2700000" algn="tl">
                  <a:srgbClr val="000000">
                    <a:alpha val="43137"/>
                  </a:srgbClr>
                </a:outerShdw>
              </a:effectLst>
              <a:latin typeface="Microsoft YaHei UI" panose="020B0503020204020204" charset="-122"/>
              <a:ea typeface="Microsoft YaHei UI" panose="020B0503020204020204" charset="-122"/>
              <a:sym typeface="+mn-ea"/>
            </a:endParaRPr>
          </a:p>
        </p:txBody>
      </p:sp>
      <p:sp>
        <p:nvSpPr>
          <p:cNvPr id="14" name="TextBox 19"/>
          <p:cNvSpPr txBox="1"/>
          <p:nvPr userDrawn="1"/>
        </p:nvSpPr>
        <p:spPr>
          <a:xfrm>
            <a:off x="5053965" y="4453255"/>
            <a:ext cx="5260340" cy="645160"/>
          </a:xfrm>
          <a:prstGeom prst="rect">
            <a:avLst/>
          </a:prstGeom>
          <a:noFill/>
          <a:ln w="28575">
            <a:solidFill>
              <a:srgbClr val="C00000">
                <a:alpha val="98000"/>
              </a:srgbClr>
            </a:solidFill>
          </a:ln>
        </p:spPr>
        <p:txBody>
          <a:bodyPr wrap="square">
            <a:spAutoFit/>
          </a:bodyPr>
          <a:lstStyle/>
          <a:p>
            <a:pPr marR="0" algn="ctr" defTabSz="914400">
              <a:spcBef>
                <a:spcPts val="0"/>
              </a:spcBef>
              <a:spcAft>
                <a:spcPts val="0"/>
              </a:spcAft>
              <a:buClrTx/>
              <a:buSzTx/>
              <a:buFontTx/>
              <a:buNone/>
              <a:defRPr/>
            </a:pPr>
            <a:endParaRPr kumimoji="0" lang="zh-CN" altLang="en-US" sz="3600" b="1" kern="1200" cap="none" spc="0" normalizeH="0" baseline="0" noProof="0" dirty="0">
              <a:effectLst/>
              <a:latin typeface="Microsoft YaHei UI" panose="020B0503020204020204" charset="-122"/>
              <a:ea typeface="Microsoft YaHei UI" panose="020B0503020204020204" charset="-122"/>
              <a:cs typeface="+mn-cs"/>
              <a:sym typeface="+mn-ea"/>
            </a:endParaRPr>
          </a:p>
        </p:txBody>
      </p:sp>
      <p:sp>
        <p:nvSpPr>
          <p:cNvPr id="15" name="对角圆角矩形 9"/>
          <p:cNvSpPr/>
          <p:nvPr userDrawn="1"/>
        </p:nvSpPr>
        <p:spPr>
          <a:xfrm>
            <a:off x="3594100" y="4459605"/>
            <a:ext cx="1022350" cy="675005"/>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ctr" defTabSz="914400">
              <a:spcBef>
                <a:spcPts val="0"/>
              </a:spcBef>
              <a:spcAft>
                <a:spcPts val="0"/>
              </a:spcAft>
              <a:buClrTx/>
              <a:buSzTx/>
              <a:buFontTx/>
              <a:buNone/>
              <a:defRPr/>
            </a:pPr>
            <a:r>
              <a:rPr lang="zh-CN" altLang="en-US" sz="3200" b="1" noProof="0" dirty="0">
                <a:solidFill>
                  <a:schemeClr val="bg1"/>
                </a:solidFill>
                <a:effectLst>
                  <a:outerShdw blurRad="38100" dist="38100" dir="2700000" algn="tl">
                    <a:srgbClr val="000000">
                      <a:alpha val="43137"/>
                    </a:srgbClr>
                  </a:outerShdw>
                </a:effectLst>
                <a:latin typeface="Microsoft YaHei UI" panose="020B0503020204020204" charset="-122"/>
                <a:ea typeface="Microsoft YaHei UI" panose="020B0503020204020204" charset="-122"/>
                <a:sym typeface="+mn-ea"/>
              </a:rPr>
              <a:t>四</a:t>
            </a:r>
            <a:endParaRPr lang="zh-CN" altLang="en-US" sz="3200" b="1" noProof="0" dirty="0">
              <a:solidFill>
                <a:schemeClr val="bg1"/>
              </a:solidFill>
              <a:effectLst>
                <a:outerShdw blurRad="38100" dist="38100" dir="2700000" algn="tl">
                  <a:srgbClr val="000000">
                    <a:alpha val="43137"/>
                  </a:srgbClr>
                </a:outerShdw>
              </a:effectLst>
              <a:latin typeface="Microsoft YaHei UI" panose="020B0503020204020204" charset="-122"/>
              <a:ea typeface="Microsoft YaHei UI" panose="020B0503020204020204" charset="-122"/>
              <a:sym typeface="+mn-ea"/>
            </a:endParaRPr>
          </a:p>
        </p:txBody>
      </p:sp>
      <p:sp>
        <p:nvSpPr>
          <p:cNvPr id="16" name="TextBox 19"/>
          <p:cNvSpPr txBox="1"/>
          <p:nvPr userDrawn="1"/>
        </p:nvSpPr>
        <p:spPr>
          <a:xfrm>
            <a:off x="5053965" y="3421380"/>
            <a:ext cx="5260340" cy="645160"/>
          </a:xfrm>
          <a:prstGeom prst="rect">
            <a:avLst/>
          </a:prstGeom>
          <a:noFill/>
          <a:ln w="31750">
            <a:solidFill>
              <a:srgbClr val="C00000"/>
            </a:solidFill>
          </a:ln>
        </p:spPr>
        <p:txBody>
          <a:bodyPr wrap="square">
            <a:spAutoFit/>
          </a:bodyPr>
          <a:lstStyle/>
          <a:p>
            <a:pPr marR="0" algn="ctr" defTabSz="914400">
              <a:spcBef>
                <a:spcPts val="0"/>
              </a:spcBef>
              <a:spcAft>
                <a:spcPts val="0"/>
              </a:spcAft>
              <a:buClrTx/>
              <a:buSzTx/>
              <a:buFontTx/>
              <a:buNone/>
              <a:defRPr/>
            </a:pPr>
            <a:endParaRPr kumimoji="0" lang="zh-CN" altLang="en-US" sz="3600" b="1" kern="1200" cap="none" spc="0" normalizeH="0" baseline="0" noProof="0" dirty="0">
              <a:effectLst/>
              <a:latin typeface="Microsoft YaHei UI" panose="020B0503020204020204" charset="-122"/>
              <a:ea typeface="Microsoft YaHei UI" panose="020B0503020204020204" charset="-122"/>
              <a:cs typeface="+mn-cs"/>
              <a:sym typeface="+mn-ea"/>
            </a:endParaRPr>
          </a:p>
        </p:txBody>
      </p:sp>
      <p:pic>
        <p:nvPicPr>
          <p:cNvPr id="17" name="图片 16"/>
          <p:cNvPicPr>
            <a:picLocks noChangeAspect="1"/>
          </p:cNvPicPr>
          <p:nvPr userDrawn="1"/>
        </p:nvPicPr>
        <p:blipFill>
          <a:blip r:embed="rId2" cstate="print">
            <a:clrChange>
              <a:clrFrom>
                <a:srgbClr val="FEFEFE"/>
              </a:clrFrom>
              <a:clrTo>
                <a:srgbClr val="FEFEFE">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34583" y="4453255"/>
            <a:ext cx="2026945" cy="14033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矩形 12"/>
          <p:cNvSpPr/>
          <p:nvPr userDrawn="1"/>
        </p:nvSpPr>
        <p:spPr bwMode="auto">
          <a:xfrm>
            <a:off x="0" y="266700"/>
            <a:ext cx="5648960" cy="938530"/>
          </a:xfrm>
          <a:prstGeom prst="rect">
            <a:avLst/>
          </a:prstGeom>
          <a:solidFill>
            <a:srgbClr val="C00000"/>
          </a:solidFill>
          <a:ln w="9525" cap="flat" cmpd="sng" algn="ctr">
            <a:solidFill>
              <a:srgbClr val="C00000"/>
            </a:solidFill>
            <a:prstDash val="solid"/>
            <a:round/>
            <a:headEnd type="none" w="med" len="med"/>
            <a:tailEnd type="none" w="med" len="med"/>
          </a:ln>
          <a:effectLst>
            <a:outerShdw blurRad="50800" dist="38100" dir="18900000" algn="b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 typeface="Wingdings" pitchFamily="2" charset="2"/>
              <a:buNone/>
              <a:defRPr/>
            </a:pPr>
            <a:endParaRPr kumimoji="0" lang="zh-CN" altLang="en-US" sz="2800" b="1"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sym typeface="+mn-ea"/>
            </a:endParaRP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28493C5-804A-4B1E-8361-02B856C7D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94E833D-5D87-4BF5-9C33-AAB1553ED01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7" name="直角三角形 7"/>
          <p:cNvSpPr>
            <a:spLocks noChangeArrowheads="1"/>
          </p:cNvSpPr>
          <p:nvPr userDrawn="1"/>
        </p:nvSpPr>
        <p:spPr bwMode="auto">
          <a:xfrm flipH="1" flipV="1">
            <a:off x="10790238" y="0"/>
            <a:ext cx="1401762" cy="1401763"/>
          </a:xfrm>
          <a:prstGeom prst="rtTriangle">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Arial" pitchFamily="34" charset="0"/>
              <a:ea typeface="宋体" pitchFamily="2" charset="-122"/>
              <a:cs typeface="+mn-cs"/>
              <a:sym typeface="Calibri" charset="0"/>
            </a:endParaRPr>
          </a:p>
        </p:txBody>
      </p:sp>
      <p:cxnSp>
        <p:nvCxnSpPr>
          <p:cNvPr id="12" name="直接连接符 8"/>
          <p:cNvCxnSpPr>
            <a:cxnSpLocks noChangeShapeType="1"/>
          </p:cNvCxnSpPr>
          <p:nvPr userDrawn="1"/>
        </p:nvCxnSpPr>
        <p:spPr bwMode="auto">
          <a:xfrm>
            <a:off x="0" y="6527802"/>
            <a:ext cx="12192000" cy="23813"/>
          </a:xfrm>
          <a:prstGeom prst="line">
            <a:avLst/>
          </a:prstGeom>
          <a:noFill/>
          <a:ln w="38100">
            <a:solidFill>
              <a:srgbClr val="C00000"/>
            </a:solidFill>
            <a:round/>
          </a:ln>
          <a:extLst>
            <a:ext uri="{909E8E84-426E-40DD-AFC4-6F175D3DCCD1}">
              <a14:hiddenFill xmlns:a14="http://schemas.microsoft.com/office/drawing/2010/main">
                <a:noFill/>
              </a14:hiddenFill>
            </a:ext>
          </a:extLst>
        </p:spPr>
      </p:cxn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Lst>
  <p:txStyles>
    <p:titleStyle>
      <a:lvl1pPr algn="l" defTabSz="914400" rtl="0" eaLnBrk="1" latinLnBrk="0" hangingPunct="1">
        <a:lnSpc>
          <a:spcPct val="90000"/>
        </a:lnSpc>
        <a:spcBef>
          <a:spcPct val="0"/>
        </a:spcBef>
        <a:buNone/>
        <a:defRPr sz="3200" b="1" kern="1200">
          <a:solidFill>
            <a:schemeClr val="bg1"/>
          </a:solidFill>
          <a:highlight>
            <a:srgbClr val="C00000"/>
          </a:highlight>
          <a:latin typeface="微软雅黑" pitchFamily="34" charset="-122"/>
          <a:ea typeface="微软雅黑" pitchFamily="34" charset="-122"/>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8493C5-804A-4B1E-8361-02B856C7DFB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4E833D-5D87-4BF5-9C33-AAB1553ED011}" type="slidenum">
              <a:rPr lang="zh-CN" altLang="en-US" smtClean="0"/>
            </a:fld>
            <a:endParaRPr lang="zh-CN" altLang="en-US"/>
          </a:p>
        </p:txBody>
      </p:sp>
      <p:sp>
        <p:nvSpPr>
          <p:cNvPr id="7" name="直角三角形 7"/>
          <p:cNvSpPr>
            <a:spLocks noChangeArrowheads="1"/>
          </p:cNvSpPr>
          <p:nvPr userDrawn="1"/>
        </p:nvSpPr>
        <p:spPr bwMode="auto">
          <a:xfrm flipH="1" flipV="1">
            <a:off x="10790238" y="0"/>
            <a:ext cx="1401762" cy="1401763"/>
          </a:xfrm>
          <a:prstGeom prst="rtTriangle">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Arial" pitchFamily="34" charset="0"/>
              <a:ea typeface="宋体" pitchFamily="2" charset="-122"/>
              <a:cs typeface="+mn-cs"/>
              <a:sym typeface="Calibri" charset="0"/>
            </a:endParaRPr>
          </a:p>
        </p:txBody>
      </p:sp>
      <p:cxnSp>
        <p:nvCxnSpPr>
          <p:cNvPr id="12" name="直接连接符 8"/>
          <p:cNvCxnSpPr>
            <a:cxnSpLocks noChangeShapeType="1"/>
          </p:cNvCxnSpPr>
          <p:nvPr userDrawn="1"/>
        </p:nvCxnSpPr>
        <p:spPr bwMode="auto">
          <a:xfrm>
            <a:off x="0" y="6527802"/>
            <a:ext cx="12192000" cy="23813"/>
          </a:xfrm>
          <a:prstGeom prst="line">
            <a:avLst/>
          </a:prstGeom>
          <a:noFill/>
          <a:ln w="38100">
            <a:solidFill>
              <a:srgbClr val="C00000"/>
            </a:solidFill>
            <a:round/>
          </a:ln>
          <a:extLst>
            <a:ext uri="{909E8E84-426E-40DD-AFC4-6F175D3DCCD1}">
              <a14:hiddenFill xmlns:a14="http://schemas.microsoft.com/office/drawing/2010/main">
                <a:noFill/>
              </a14:hiddenFill>
            </a:ext>
          </a:extLst>
        </p:spPr>
      </p:cxnSp>
      <p:sp>
        <p:nvSpPr>
          <p:cNvPr id="13" name="矩形 12"/>
          <p:cNvSpPr/>
          <p:nvPr userDrawn="1"/>
        </p:nvSpPr>
        <p:spPr bwMode="auto">
          <a:xfrm>
            <a:off x="0" y="266700"/>
            <a:ext cx="5648960" cy="938530"/>
          </a:xfrm>
          <a:prstGeom prst="rect">
            <a:avLst/>
          </a:prstGeom>
          <a:solidFill>
            <a:srgbClr val="C00000"/>
          </a:solidFill>
          <a:ln w="9525" cap="flat" cmpd="sng" algn="ctr">
            <a:solidFill>
              <a:srgbClr val="C00000"/>
            </a:solidFill>
            <a:prstDash val="solid"/>
            <a:round/>
            <a:headEnd type="none" w="med" len="med"/>
            <a:tailEnd type="none" w="med" len="med"/>
          </a:ln>
          <a:effectLst>
            <a:outerShdw blurRad="50800" dist="38100" dir="18900000" algn="bl" rotWithShape="0">
              <a:prstClr val="black">
                <a:alpha val="40000"/>
              </a:prstClr>
            </a:outerShdw>
          </a:effectLst>
        </p:spPr>
        <p:txBody>
          <a:bodyPr anchor="ctr"/>
          <a:lstStyle/>
          <a:p>
            <a:pPr marL="0" indent="0" algn="ctr">
              <a:buFont typeface="Wingdings" pitchFamily="2" charset="2"/>
              <a:buNone/>
              <a:defRPr/>
            </a:pPr>
            <a:endParaRPr lang="zh-CN" altLang="en-US" sz="2800" b="1" dirty="0">
              <a:sym typeface="+mn-ea"/>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p:txStyles>
    <p:titleStyle>
      <a:lvl1pPr algn="l" defTabSz="914400" rtl="0" eaLnBrk="1" latinLnBrk="0" hangingPunct="1">
        <a:lnSpc>
          <a:spcPct val="90000"/>
        </a:lnSpc>
        <a:spcBef>
          <a:spcPct val="0"/>
        </a:spcBef>
        <a:buNone/>
        <a:defRPr sz="3200" b="1" kern="1200">
          <a:solidFill>
            <a:schemeClr val="bg1"/>
          </a:solidFill>
          <a:highlight>
            <a:srgbClr val="C00000"/>
          </a:highlight>
          <a:latin typeface="微软雅黑" pitchFamily="34" charset="-122"/>
          <a:ea typeface="微软雅黑" pitchFamily="34" charset="-122"/>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8"/>
          <a:stretch>
            <a:fillRect/>
          </a:stretch>
        </p:blipFill>
        <p:spPr>
          <a:xfrm>
            <a:off x="10789798" y="0"/>
            <a:ext cx="1402202" cy="1402202"/>
          </a:xfrm>
          <a:prstGeom prst="rect">
            <a:avLst/>
          </a:prstGeom>
        </p:spPr>
      </p:pic>
      <p:cxnSp>
        <p:nvCxnSpPr>
          <p:cNvPr id="3" name="直接连接符 8"/>
          <p:cNvCxnSpPr>
            <a:cxnSpLocks noChangeShapeType="1"/>
          </p:cNvCxnSpPr>
          <p:nvPr userDrawn="1"/>
        </p:nvCxnSpPr>
        <p:spPr bwMode="auto">
          <a:xfrm>
            <a:off x="0" y="6527802"/>
            <a:ext cx="12192000" cy="23813"/>
          </a:xfrm>
          <a:prstGeom prst="line">
            <a:avLst/>
          </a:prstGeom>
          <a:noFill/>
          <a:ln w="38100">
            <a:solidFill>
              <a:srgbClr val="C00000"/>
            </a:solidFill>
            <a:round/>
          </a:ln>
          <a:extLst>
            <a:ext uri="{909E8E84-426E-40DD-AFC4-6F175D3DCCD1}">
              <a14:hiddenFill xmlns:a14="http://schemas.microsoft.com/office/drawing/2010/main">
                <a:noFill/>
              </a14:hiddenFill>
            </a:ext>
          </a:extLst>
        </p:spPr>
      </p:cxn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hdphoto1.wdp"/><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hdphoto1.wdp"/><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6.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9.png"/><Relationship Id="rId1"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0.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3.xml"/><Relationship Id="rId2" Type="http://schemas.openxmlformats.org/officeDocument/2006/relationships/image" Target="../media/image31.png"/><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0" Type="http://schemas.openxmlformats.org/officeDocument/2006/relationships/slideLayout" Target="../slideLayouts/slideLayout32.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3.png"/><Relationship Id="rId1" Type="http://schemas.openxmlformats.org/officeDocument/2006/relationships/image" Target="../media/image3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0.png"/><Relationship Id="rId1" Type="http://schemas.openxmlformats.org/officeDocument/2006/relationships/image" Target="../media/image3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24.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9.xml"/><Relationship Id="rId2" Type="http://schemas.openxmlformats.org/officeDocument/2006/relationships/image" Target="../media/image36.jpeg"/><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microsoft.com/office/2007/relationships/hdphoto" Target="../media/hdphoto2.wdp"/><Relationship Id="rId2" Type="http://schemas.openxmlformats.org/officeDocument/2006/relationships/image" Target="../media/image37.png"/><Relationship Id="rId1"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38.jpeg"/><Relationship Id="rId1" Type="http://schemas.openxmlformats.org/officeDocument/2006/relationships/image" Target="../media/image24.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0.xml"/><Relationship Id="rId2" Type="http://schemas.openxmlformats.org/officeDocument/2006/relationships/image" Target="../media/image4.jpe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9.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41.png"/><Relationship Id="rId2" Type="http://schemas.microsoft.com/office/2007/relationships/hdphoto" Target="../media/hdphoto3.wdp"/><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3.jpeg"/></Relationships>
</file>

<file path=ppt/slides/_rels/slide34.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0" Type="http://schemas.openxmlformats.org/officeDocument/2006/relationships/slideLayout" Target="../slideLayouts/slideLayout3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45.png"/><Relationship Id="rId2" Type="http://schemas.openxmlformats.org/officeDocument/2006/relationships/tags" Target="../tags/tag43.xml"/><Relationship Id="rId1" Type="http://schemas.openxmlformats.org/officeDocument/2006/relationships/image" Target="../media/image4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6.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6.jpeg"/></Relationships>
</file>

<file path=ppt/slides/_rels/slide39.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0" Type="http://schemas.openxmlformats.org/officeDocument/2006/relationships/slideLayout" Target="../slideLayouts/slideLayout32.xml"/><Relationship Id="rId1" Type="http://schemas.openxmlformats.org/officeDocument/2006/relationships/tags" Target="../tags/tag4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0.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image" Target="../media/image48.jpeg"/><Relationship Id="rId2" Type="http://schemas.openxmlformats.org/officeDocument/2006/relationships/tags" Target="../tags/tag53.xml"/><Relationship Id="rId17" Type="http://schemas.openxmlformats.org/officeDocument/2006/relationships/slideLayout" Target="../slideLayouts/slideLayout6.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0" Type="http://schemas.openxmlformats.org/officeDocument/2006/relationships/slideLayout" Target="../slideLayouts/slideLayout32.xml"/><Relationship Id="rId1" Type="http://schemas.openxmlformats.org/officeDocument/2006/relationships/tags" Target="../tags/tag6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image" Target="../media/image49.png"/></Relationships>
</file>

<file path=ppt/slides/_rels/slide46.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0" Type="http://schemas.openxmlformats.org/officeDocument/2006/relationships/slideLayout" Target="../slideLayouts/slideLayout32.xml"/><Relationship Id="rId1" Type="http://schemas.openxmlformats.org/officeDocument/2006/relationships/tags" Target="../tags/tag75.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2.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1.tif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12.png"/><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35.xml"/><Relationship Id="rId5" Type="http://schemas.openxmlformats.org/officeDocument/2006/relationships/image" Target="../media/image54.jpeg"/><Relationship Id="rId4" Type="http://schemas.openxmlformats.org/officeDocument/2006/relationships/image" Target="../media/image53.png"/><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2.xml"/><Relationship Id="rId2" Type="http://schemas.openxmlformats.org/officeDocument/2006/relationships/tags" Target="../tags/tag87.xml"/><Relationship Id="rId1" Type="http://schemas.openxmlformats.org/officeDocument/2006/relationships/tags" Target="../tags/tag86.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5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57.png"/><Relationship Id="rId1" Type="http://schemas.openxmlformats.org/officeDocument/2006/relationships/image" Target="../media/image5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13.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33.xml"/><Relationship Id="rId3" Type="http://schemas.openxmlformats.org/officeDocument/2006/relationships/image" Target="../media/image58.png"/><Relationship Id="rId2" Type="http://schemas.microsoft.com/office/2007/relationships/media" Target="../media/media1.mp4"/><Relationship Id="rId1" Type="http://schemas.openxmlformats.org/officeDocument/2006/relationships/video" Target="../media/media1.mp4"/></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1.xml"/><Relationship Id="rId2" Type="http://schemas.openxmlformats.org/officeDocument/2006/relationships/image" Target="../media/image14.png"/><Relationship Id="rId1" Type="http://schemas.openxmlformats.org/officeDocument/2006/relationships/image" Target="../media/image5.jpe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2.xml"/><Relationship Id="rId2" Type="http://schemas.openxmlformats.org/officeDocument/2006/relationships/tags" Target="../tags/tag89.xml"/><Relationship Id="rId1" Type="http://schemas.openxmlformats.org/officeDocument/2006/relationships/tags" Target="../tags/tag8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1.xml"/><Relationship Id="rId2" Type="http://schemas.openxmlformats.org/officeDocument/2006/relationships/image" Target="../media/image14.pn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0" Type="http://schemas.openxmlformats.org/officeDocument/2006/relationships/slideLayout" Target="../slideLayouts/slideLayout32.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99776"/>
            <a:ext cx="9144000" cy="2387600"/>
          </a:xfrm>
        </p:spPr>
        <p:txBody>
          <a:bodyPr/>
          <a:lstStyle/>
          <a:p>
            <a:pPr>
              <a:lnSpc>
                <a:spcPct val="125000"/>
              </a:lnSpc>
            </a:pPr>
            <a:r>
              <a:rPr lang="zh-CN" altLang="en-US" sz="5400" dirty="0">
                <a:solidFill>
                  <a:schemeClr val="bg1"/>
                </a:solidFill>
                <a:latin typeface="微软雅黑" pitchFamily="34" charset="-122"/>
                <a:ea typeface="微软雅黑" pitchFamily="34" charset="-122"/>
              </a:rPr>
              <a:t>深入把握“六个必须坚持”</a:t>
            </a:r>
            <a:br>
              <a:rPr lang="en-US" altLang="zh-CN" sz="5400" dirty="0">
                <a:solidFill>
                  <a:schemeClr val="bg1"/>
                </a:solidFill>
                <a:latin typeface="微软雅黑" pitchFamily="34" charset="-122"/>
                <a:ea typeface="微软雅黑" pitchFamily="34" charset="-122"/>
              </a:rPr>
            </a:br>
            <a:r>
              <a:rPr lang="zh-CN" altLang="en-US" sz="5400" dirty="0">
                <a:solidFill>
                  <a:schemeClr val="bg1"/>
                </a:solidFill>
                <a:latin typeface="微软雅黑" pitchFamily="34" charset="-122"/>
                <a:ea typeface="微软雅黑" pitchFamily="34" charset="-122"/>
              </a:rPr>
              <a:t>的内涵要义</a:t>
            </a:r>
            <a:endParaRPr lang="zh-CN" altLang="en-US" sz="5400" dirty="0">
              <a:solidFill>
                <a:schemeClr val="bg1"/>
              </a:solidFill>
              <a:latin typeface="微软雅黑" pitchFamily="34" charset="-122"/>
              <a:ea typeface="微软雅黑" pitchFamily="34" charset="-122"/>
            </a:endParaRPr>
          </a:p>
        </p:txBody>
      </p:sp>
      <p:sp>
        <p:nvSpPr>
          <p:cNvPr id="3" name="副标题 2"/>
          <p:cNvSpPr>
            <a:spLocks noGrp="1"/>
          </p:cNvSpPr>
          <p:nvPr>
            <p:ph type="subTitle" idx="1"/>
          </p:nvPr>
        </p:nvSpPr>
        <p:spPr>
          <a:xfrm>
            <a:off x="1524000" y="4002462"/>
            <a:ext cx="9144000" cy="1655762"/>
          </a:xfrm>
        </p:spPr>
        <p:txBody>
          <a:bodyPr/>
          <a:lstStyle/>
          <a:p>
            <a:r>
              <a:rPr lang="zh-CN" altLang="en-US" b="1" dirty="0">
                <a:solidFill>
                  <a:schemeClr val="bg1"/>
                </a:solidFill>
                <a:latin typeface="华文楷体" panose="02010600040101010101" pitchFamily="2" charset="-122"/>
                <a:ea typeface="华文楷体" panose="02010600040101010101" pitchFamily="2" charset="-122"/>
              </a:rPr>
              <a:t>主讲人：    李晓平</a:t>
            </a:r>
            <a:endParaRPr lang="en-US" altLang="zh-CN" b="1" dirty="0">
              <a:solidFill>
                <a:schemeClr val="bg1"/>
              </a:solidFill>
              <a:latin typeface="华文楷体" panose="02010600040101010101" pitchFamily="2" charset="-122"/>
              <a:ea typeface="华文楷体" panose="02010600040101010101" pitchFamily="2" charset="-122"/>
            </a:endParaRPr>
          </a:p>
          <a:p>
            <a:r>
              <a:rPr lang="zh-CN" altLang="en-US" b="1" dirty="0">
                <a:solidFill>
                  <a:schemeClr val="bg1"/>
                </a:solidFill>
                <a:latin typeface="华文楷体" panose="02010600040101010101" pitchFamily="2" charset="-122"/>
                <a:ea typeface="华文楷体" panose="02010600040101010101" pitchFamily="2" charset="-122"/>
              </a:rPr>
              <a:t>        单位：北京工业大学  马克思主义学院</a:t>
            </a:r>
            <a:endParaRPr lang="en-US" altLang="zh-CN" b="1" dirty="0">
              <a:solidFill>
                <a:schemeClr val="bg1"/>
              </a:solidFill>
              <a:latin typeface="华文楷体" panose="02010600040101010101" pitchFamily="2" charset="-122"/>
              <a:ea typeface="华文楷体" panose="02010600040101010101" pitchFamily="2" charset="-122"/>
            </a:endParaRPr>
          </a:p>
          <a:p>
            <a:r>
              <a:rPr lang="en-US" altLang="zh-CN" b="1" dirty="0">
                <a:solidFill>
                  <a:schemeClr val="bg1"/>
                </a:solidFill>
                <a:latin typeface="华文楷体" panose="02010600040101010101" pitchFamily="2" charset="-122"/>
                <a:ea typeface="华文楷体" panose="02010600040101010101" pitchFamily="2" charset="-122"/>
              </a:rPr>
              <a:t>  2023</a:t>
            </a:r>
            <a:r>
              <a:rPr lang="zh-CN" altLang="en-US" b="1" dirty="0">
                <a:solidFill>
                  <a:schemeClr val="bg1"/>
                </a:solidFill>
                <a:latin typeface="华文楷体" panose="02010600040101010101" pitchFamily="2" charset="-122"/>
                <a:ea typeface="华文楷体" panose="02010600040101010101" pitchFamily="2" charset="-122"/>
              </a:rPr>
              <a:t>年</a:t>
            </a:r>
            <a:r>
              <a:rPr lang="en-US" altLang="zh-CN" b="1" dirty="0">
                <a:solidFill>
                  <a:schemeClr val="bg1"/>
                </a:solidFill>
                <a:latin typeface="华文楷体" panose="02010600040101010101" pitchFamily="2" charset="-122"/>
                <a:ea typeface="华文楷体" panose="02010600040101010101" pitchFamily="2" charset="-122"/>
              </a:rPr>
              <a:t>10</a:t>
            </a:r>
            <a:r>
              <a:rPr lang="zh-CN" altLang="en-US" b="1" dirty="0">
                <a:solidFill>
                  <a:schemeClr val="bg1"/>
                </a:solidFill>
                <a:latin typeface="华文楷体" panose="02010600040101010101" pitchFamily="2" charset="-122"/>
                <a:ea typeface="华文楷体" panose="02010600040101010101" pitchFamily="2" charset="-122"/>
              </a:rPr>
              <a:t>月</a:t>
            </a:r>
            <a:endParaRPr lang="zh-CN" altLang="en-US" b="1" dirty="0">
              <a:solidFill>
                <a:schemeClr val="bg1"/>
              </a:solidFill>
              <a:latin typeface="华文楷体" panose="02010600040101010101" pitchFamily="2" charset="-122"/>
              <a:ea typeface="华文楷体" panose="02010600040101010101" pitchFamily="2" charset="-122"/>
            </a:endParaRPr>
          </a:p>
        </p:txBody>
      </p:sp>
    </p:spTree>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5414" y="504249"/>
            <a:ext cx="612024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1.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必须坚持人民至上</a:t>
            </a:r>
            <a:endParaRPr lang="zh-CN" altLang="en-US" dirty="0"/>
          </a:p>
        </p:txBody>
      </p:sp>
      <p:sp>
        <p:nvSpPr>
          <p:cNvPr id="5" name="文本框 4"/>
          <p:cNvSpPr txBox="1"/>
          <p:nvPr/>
        </p:nvSpPr>
        <p:spPr>
          <a:xfrm>
            <a:off x="1123159" y="1824872"/>
            <a:ext cx="6725440" cy="523220"/>
          </a:xfrm>
          <a:prstGeom prst="rect">
            <a:avLst/>
          </a:prstGeom>
          <a:noFill/>
        </p:spPr>
        <p:txBody>
          <a:bodyPr wrap="square">
            <a:spAutoFit/>
          </a:bodyPr>
          <a:lstStyle/>
          <a:p>
            <a:r>
              <a:rPr lang="zh-CN" altLang="en-US" sz="2800" b="1" dirty="0">
                <a:solidFill>
                  <a:srgbClr val="002060"/>
                </a:solidFill>
                <a:latin typeface="微软雅黑" pitchFamily="34" charset="-122"/>
                <a:ea typeface="微软雅黑" pitchFamily="34" charset="-122"/>
              </a:rPr>
              <a:t>党的二十大报告中</a:t>
            </a:r>
            <a:r>
              <a:rPr lang="en-US" altLang="zh-CN" sz="2800" b="1" dirty="0">
                <a:solidFill>
                  <a:srgbClr val="C00000"/>
                </a:solidFill>
                <a:latin typeface="微软雅黑" pitchFamily="34" charset="-122"/>
                <a:ea typeface="微软雅黑" pitchFamily="34" charset="-122"/>
              </a:rPr>
              <a:t>177</a:t>
            </a:r>
            <a:r>
              <a:rPr lang="zh-CN" altLang="en-US" sz="2800" b="1" dirty="0">
                <a:solidFill>
                  <a:srgbClr val="C00000"/>
                </a:solidFill>
                <a:latin typeface="微软雅黑" pitchFamily="34" charset="-122"/>
                <a:ea typeface="微软雅黑" pitchFamily="34" charset="-122"/>
              </a:rPr>
              <a:t>次提到“人民”。</a:t>
            </a:r>
            <a:endParaRPr lang="zh-CN" altLang="en-US" sz="2800" b="1" dirty="0">
              <a:solidFill>
                <a:srgbClr val="C00000"/>
              </a:solidFill>
              <a:latin typeface="微软雅黑" pitchFamily="34" charset="-122"/>
              <a:ea typeface="微软雅黑" pitchFamily="34" charset="-122"/>
            </a:endParaRPr>
          </a:p>
        </p:txBody>
      </p:sp>
      <p:sp>
        <p:nvSpPr>
          <p:cNvPr id="7" name="文本框 6"/>
          <p:cNvSpPr txBox="1"/>
          <p:nvPr/>
        </p:nvSpPr>
        <p:spPr>
          <a:xfrm>
            <a:off x="5126182" y="3103195"/>
            <a:ext cx="6213763" cy="2243050"/>
          </a:xfrm>
          <a:prstGeom prst="rect">
            <a:avLst/>
          </a:prstGeom>
          <a:noFill/>
        </p:spPr>
        <p:txBody>
          <a:bodyPr wrap="square">
            <a:spAutoFit/>
          </a:bodyPr>
          <a:lstStyle/>
          <a:p>
            <a:pPr>
              <a:lnSpc>
                <a:spcPct val="150000"/>
              </a:lnSpc>
            </a:pPr>
            <a:r>
              <a:rPr lang="zh-CN" altLang="en-US" sz="2400" dirty="0">
                <a:solidFill>
                  <a:srgbClr val="C00000"/>
                </a:solidFill>
                <a:latin typeface="微软雅黑" pitchFamily="34" charset="-122"/>
                <a:ea typeface="微软雅黑" pitchFamily="34" charset="-122"/>
              </a:rPr>
              <a:t>“人民至上”、“以人民为中心”、“人民立场”、“人民主体地位”</a:t>
            </a:r>
            <a:endParaRPr lang="en-US" altLang="zh-CN" sz="2400" dirty="0">
              <a:solidFill>
                <a:srgbClr val="C00000"/>
              </a:solidFill>
              <a:latin typeface="微软雅黑" pitchFamily="34" charset="-122"/>
              <a:ea typeface="微软雅黑" pitchFamily="34" charset="-122"/>
            </a:endParaRPr>
          </a:p>
          <a:p>
            <a:pPr>
              <a:lnSpc>
                <a:spcPct val="150000"/>
              </a:lnSpc>
            </a:pPr>
            <a:r>
              <a:rPr lang="zh-CN" altLang="en-US" sz="2400" dirty="0">
                <a:solidFill>
                  <a:srgbClr val="002060"/>
                </a:solidFill>
                <a:latin typeface="微软雅黑" pitchFamily="34" charset="-122"/>
                <a:ea typeface="微软雅黑" pitchFamily="34" charset="-122"/>
              </a:rPr>
              <a:t>等热词，饱含着对人民的尊崇与热爱，深刻体现了新时代中国共产党人的人民观。</a:t>
            </a:r>
            <a:endParaRPr lang="zh-CN" altLang="en-US" sz="2400" dirty="0">
              <a:solidFill>
                <a:srgbClr val="002060"/>
              </a:solidFill>
              <a:latin typeface="微软雅黑" pitchFamily="34" charset="-122"/>
              <a:ea typeface="微软雅黑" pitchFamily="34" charset="-122"/>
            </a:endParaRPr>
          </a:p>
        </p:txBody>
      </p:sp>
      <p:pic>
        <p:nvPicPr>
          <p:cNvPr id="8" name="图片 7"/>
          <p:cNvPicPr>
            <a:picLocks noChangeAspect="1"/>
          </p:cNvPicPr>
          <p:nvPr/>
        </p:nvPicPr>
        <p:blipFill>
          <a:blip r:embed="rId1"/>
          <a:stretch>
            <a:fillRect/>
          </a:stretch>
        </p:blipFill>
        <p:spPr>
          <a:xfrm>
            <a:off x="1019249" y="2997982"/>
            <a:ext cx="3684369" cy="25596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1. </a:t>
            </a:r>
            <a:r>
              <a:rPr lang="zh-CN" altLang="en-US" sz="3200" dirty="0">
                <a:solidFill>
                  <a:schemeClr val="bg1"/>
                </a:solidFill>
              </a:rPr>
              <a:t>必须坚持人民至上</a:t>
            </a:r>
            <a:endParaRPr lang="zh-CN" altLang="en-US" dirty="0"/>
          </a:p>
        </p:txBody>
      </p:sp>
      <p:grpSp>
        <p:nvGrpSpPr>
          <p:cNvPr id="3" name="组合 2"/>
          <p:cNvGrpSpPr/>
          <p:nvPr/>
        </p:nvGrpSpPr>
        <p:grpSpPr>
          <a:xfrm>
            <a:off x="984762" y="2707869"/>
            <a:ext cx="482854" cy="3130701"/>
            <a:chOff x="921587" y="1951698"/>
            <a:chExt cx="482854" cy="3130701"/>
          </a:xfrm>
        </p:grpSpPr>
        <p:sp>
          <p:nvSpPr>
            <p:cNvPr id="4" name="矩形 3"/>
            <p:cNvSpPr/>
            <p:nvPr/>
          </p:nvSpPr>
          <p:spPr>
            <a:xfrm>
              <a:off x="921587" y="1951698"/>
              <a:ext cx="482854" cy="461480"/>
            </a:xfrm>
            <a:prstGeom prst="rect">
              <a:avLst/>
            </a:prstGeom>
            <a:solidFill>
              <a:srgbClr val="FEFFF7"/>
            </a:solidFill>
            <a:ln>
              <a:solidFill>
                <a:srgbClr val="9E04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97186" y="2017023"/>
              <a:ext cx="338958" cy="317891"/>
            </a:xfrm>
            <a:custGeom>
              <a:avLst/>
              <a:gdLst/>
              <a:ahLst/>
              <a:cxnLst/>
              <a:rect l="l" t="t" r="r" b="b"/>
              <a:pathLst>
                <a:path w="246627" h="246375">
                  <a:moveTo>
                    <a:pt x="211969" y="0"/>
                  </a:moveTo>
                  <a:cubicBezTo>
                    <a:pt x="220675" y="1340"/>
                    <a:pt x="232061" y="9376"/>
                    <a:pt x="246125" y="24110"/>
                  </a:cubicBezTo>
                  <a:cubicBezTo>
                    <a:pt x="247464" y="28798"/>
                    <a:pt x="246125" y="31812"/>
                    <a:pt x="242106" y="33152"/>
                  </a:cubicBezTo>
                  <a:cubicBezTo>
                    <a:pt x="222015" y="31812"/>
                    <a:pt x="199579" y="31143"/>
                    <a:pt x="174799" y="31143"/>
                  </a:cubicBezTo>
                  <a:lnTo>
                    <a:pt x="77354" y="31143"/>
                  </a:lnTo>
                  <a:cubicBezTo>
                    <a:pt x="77354" y="31143"/>
                    <a:pt x="77354" y="31477"/>
                    <a:pt x="77354" y="32147"/>
                  </a:cubicBezTo>
                  <a:cubicBezTo>
                    <a:pt x="76684" y="32147"/>
                    <a:pt x="76349" y="32482"/>
                    <a:pt x="76349" y="33152"/>
                  </a:cubicBezTo>
                  <a:cubicBezTo>
                    <a:pt x="75010" y="33821"/>
                    <a:pt x="74340" y="36500"/>
                    <a:pt x="74340" y="41188"/>
                  </a:cubicBezTo>
                  <a:lnTo>
                    <a:pt x="74340" y="73335"/>
                  </a:lnTo>
                  <a:cubicBezTo>
                    <a:pt x="74340" y="76684"/>
                    <a:pt x="74005" y="81372"/>
                    <a:pt x="73335" y="87400"/>
                  </a:cubicBezTo>
                  <a:cubicBezTo>
                    <a:pt x="73335" y="92757"/>
                    <a:pt x="73335" y="96776"/>
                    <a:pt x="73335" y="99455"/>
                  </a:cubicBezTo>
                  <a:cubicBezTo>
                    <a:pt x="82042" y="100124"/>
                    <a:pt x="91418" y="100459"/>
                    <a:pt x="101464" y="100459"/>
                  </a:cubicBezTo>
                  <a:lnTo>
                    <a:pt x="111510" y="100459"/>
                  </a:lnTo>
                  <a:cubicBezTo>
                    <a:pt x="111510" y="96441"/>
                    <a:pt x="111510" y="92757"/>
                    <a:pt x="111510" y="89409"/>
                  </a:cubicBezTo>
                  <a:cubicBezTo>
                    <a:pt x="112180" y="72666"/>
                    <a:pt x="111510" y="58266"/>
                    <a:pt x="109501" y="46211"/>
                  </a:cubicBezTo>
                  <a:cubicBezTo>
                    <a:pt x="108161" y="42193"/>
                    <a:pt x="108161" y="39849"/>
                    <a:pt x="109501" y="39179"/>
                  </a:cubicBezTo>
                  <a:cubicBezTo>
                    <a:pt x="110170" y="37840"/>
                    <a:pt x="112849" y="37170"/>
                    <a:pt x="117537" y="37170"/>
                  </a:cubicBezTo>
                  <a:cubicBezTo>
                    <a:pt x="130262" y="37170"/>
                    <a:pt x="142987" y="38175"/>
                    <a:pt x="155712" y="40184"/>
                  </a:cubicBezTo>
                  <a:cubicBezTo>
                    <a:pt x="162409" y="42193"/>
                    <a:pt x="163414" y="46211"/>
                    <a:pt x="158726" y="52239"/>
                  </a:cubicBezTo>
                  <a:cubicBezTo>
                    <a:pt x="154707" y="53578"/>
                    <a:pt x="153033" y="56257"/>
                    <a:pt x="153703" y="60276"/>
                  </a:cubicBezTo>
                  <a:cubicBezTo>
                    <a:pt x="153703" y="74340"/>
                    <a:pt x="153703" y="87734"/>
                    <a:pt x="153703" y="100459"/>
                  </a:cubicBezTo>
                  <a:lnTo>
                    <a:pt x="182836" y="100459"/>
                  </a:lnTo>
                  <a:cubicBezTo>
                    <a:pt x="189533" y="89744"/>
                    <a:pt x="195560" y="84051"/>
                    <a:pt x="200918" y="83381"/>
                  </a:cubicBezTo>
                  <a:cubicBezTo>
                    <a:pt x="212973" y="86060"/>
                    <a:pt x="225028" y="92757"/>
                    <a:pt x="237084" y="103473"/>
                  </a:cubicBezTo>
                  <a:cubicBezTo>
                    <a:pt x="241102" y="108161"/>
                    <a:pt x="240432" y="111845"/>
                    <a:pt x="235074" y="114523"/>
                  </a:cubicBezTo>
                  <a:cubicBezTo>
                    <a:pt x="231726" y="115863"/>
                    <a:pt x="230051" y="118542"/>
                    <a:pt x="230051" y="122560"/>
                  </a:cubicBezTo>
                  <a:cubicBezTo>
                    <a:pt x="227373" y="159395"/>
                    <a:pt x="224359" y="188528"/>
                    <a:pt x="221010" y="209960"/>
                  </a:cubicBezTo>
                  <a:cubicBezTo>
                    <a:pt x="219671" y="227372"/>
                    <a:pt x="205941" y="239093"/>
                    <a:pt x="179822" y="245120"/>
                  </a:cubicBezTo>
                  <a:cubicBezTo>
                    <a:pt x="171115" y="247799"/>
                    <a:pt x="166093" y="245790"/>
                    <a:pt x="164753" y="239093"/>
                  </a:cubicBezTo>
                  <a:cubicBezTo>
                    <a:pt x="162744" y="227707"/>
                    <a:pt x="153703" y="220005"/>
                    <a:pt x="137629" y="215987"/>
                  </a:cubicBezTo>
                  <a:cubicBezTo>
                    <a:pt x="134281" y="215987"/>
                    <a:pt x="132606" y="214982"/>
                    <a:pt x="132606" y="212973"/>
                  </a:cubicBezTo>
                  <a:cubicBezTo>
                    <a:pt x="132606" y="210964"/>
                    <a:pt x="134950" y="209960"/>
                    <a:pt x="139638" y="209960"/>
                  </a:cubicBezTo>
                  <a:cubicBezTo>
                    <a:pt x="165088" y="212638"/>
                    <a:pt x="178148" y="207281"/>
                    <a:pt x="178817" y="193886"/>
                  </a:cubicBezTo>
                  <a:cubicBezTo>
                    <a:pt x="182836" y="167767"/>
                    <a:pt x="185515" y="138969"/>
                    <a:pt x="186854" y="107491"/>
                  </a:cubicBezTo>
                  <a:lnTo>
                    <a:pt x="152698" y="107491"/>
                  </a:lnTo>
                  <a:cubicBezTo>
                    <a:pt x="153368" y="179822"/>
                    <a:pt x="115528" y="225363"/>
                    <a:pt x="39179" y="244116"/>
                  </a:cubicBezTo>
                  <a:cubicBezTo>
                    <a:pt x="35831" y="244785"/>
                    <a:pt x="33822" y="244450"/>
                    <a:pt x="33152" y="243111"/>
                  </a:cubicBezTo>
                  <a:cubicBezTo>
                    <a:pt x="31812" y="241772"/>
                    <a:pt x="32482" y="240097"/>
                    <a:pt x="35161" y="238088"/>
                  </a:cubicBezTo>
                  <a:cubicBezTo>
                    <a:pt x="85390" y="205271"/>
                    <a:pt x="110505" y="161739"/>
                    <a:pt x="110505" y="107491"/>
                  </a:cubicBezTo>
                  <a:lnTo>
                    <a:pt x="93427" y="107491"/>
                  </a:lnTo>
                  <a:cubicBezTo>
                    <a:pt x="86060" y="107491"/>
                    <a:pt x="79363" y="108161"/>
                    <a:pt x="73335" y="109501"/>
                  </a:cubicBezTo>
                  <a:cubicBezTo>
                    <a:pt x="71996" y="172455"/>
                    <a:pt x="49895" y="217327"/>
                    <a:pt x="7032" y="244116"/>
                  </a:cubicBezTo>
                  <a:cubicBezTo>
                    <a:pt x="4354" y="246125"/>
                    <a:pt x="2344" y="246794"/>
                    <a:pt x="1005" y="246125"/>
                  </a:cubicBezTo>
                  <a:cubicBezTo>
                    <a:pt x="-335" y="244785"/>
                    <a:pt x="-335" y="242441"/>
                    <a:pt x="1005" y="239093"/>
                  </a:cubicBezTo>
                  <a:cubicBezTo>
                    <a:pt x="22436" y="200918"/>
                    <a:pt x="33152" y="156716"/>
                    <a:pt x="33152" y="106487"/>
                  </a:cubicBezTo>
                  <a:lnTo>
                    <a:pt x="33152" y="63289"/>
                  </a:lnTo>
                  <a:cubicBezTo>
                    <a:pt x="33152" y="51904"/>
                    <a:pt x="32147" y="37170"/>
                    <a:pt x="30138" y="19087"/>
                  </a:cubicBezTo>
                  <a:cubicBezTo>
                    <a:pt x="28799" y="15069"/>
                    <a:pt x="28799" y="12390"/>
                    <a:pt x="30138" y="11051"/>
                  </a:cubicBezTo>
                  <a:cubicBezTo>
                    <a:pt x="31477" y="9711"/>
                    <a:pt x="33822" y="9376"/>
                    <a:pt x="37170" y="10046"/>
                  </a:cubicBezTo>
                  <a:cubicBezTo>
                    <a:pt x="48556" y="12055"/>
                    <a:pt x="60945" y="15404"/>
                    <a:pt x="74340" y="20092"/>
                  </a:cubicBezTo>
                  <a:cubicBezTo>
                    <a:pt x="74340" y="20092"/>
                    <a:pt x="74675" y="20427"/>
                    <a:pt x="75345" y="21097"/>
                  </a:cubicBezTo>
                  <a:cubicBezTo>
                    <a:pt x="76014" y="21097"/>
                    <a:pt x="77019" y="22101"/>
                    <a:pt x="78358" y="24110"/>
                  </a:cubicBezTo>
                  <a:lnTo>
                    <a:pt x="190872" y="24110"/>
                  </a:lnTo>
                  <a:cubicBezTo>
                    <a:pt x="200249" y="8037"/>
                    <a:pt x="207281" y="0"/>
                    <a:pt x="211969" y="0"/>
                  </a:cubicBezTo>
                  <a:close/>
                </a:path>
              </a:pathLst>
            </a:custGeom>
            <a:solidFill>
              <a:srgbClr val="9E040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000" spc="600" dirty="0">
                <a:solidFill>
                  <a:srgbClr val="9E0406"/>
                </a:solidFill>
                <a:latin typeface="方正粗宋简体" panose="03000509000000000000" pitchFamily="65" charset="-122"/>
                <a:ea typeface="方正粗宋简体" panose="03000509000000000000" pitchFamily="65" charset="-122"/>
              </a:endParaRPr>
            </a:p>
          </p:txBody>
        </p:sp>
        <p:sp>
          <p:nvSpPr>
            <p:cNvPr id="6" name="矩形 5"/>
            <p:cNvSpPr/>
            <p:nvPr/>
          </p:nvSpPr>
          <p:spPr>
            <a:xfrm>
              <a:off x="921587" y="2485542"/>
              <a:ext cx="482854" cy="461480"/>
            </a:xfrm>
            <a:prstGeom prst="rect">
              <a:avLst/>
            </a:prstGeom>
            <a:solidFill>
              <a:srgbClr val="FEFFF7"/>
            </a:solidFill>
            <a:ln>
              <a:solidFill>
                <a:srgbClr val="9E04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05472" y="2552164"/>
              <a:ext cx="338542" cy="321779"/>
            </a:xfrm>
            <a:custGeom>
              <a:avLst/>
              <a:gdLst/>
              <a:ahLst/>
              <a:cxnLst/>
              <a:rect l="l" t="t" r="r" b="b"/>
              <a:pathLst>
                <a:path w="246325" h="249389">
                  <a:moveTo>
                    <a:pt x="67307" y="129592"/>
                  </a:moveTo>
                  <a:lnTo>
                    <a:pt x="67307" y="131601"/>
                  </a:lnTo>
                  <a:cubicBezTo>
                    <a:pt x="67977" y="136289"/>
                    <a:pt x="66303" y="139638"/>
                    <a:pt x="62284" y="141647"/>
                  </a:cubicBezTo>
                  <a:cubicBezTo>
                    <a:pt x="73000" y="151693"/>
                    <a:pt x="83381" y="160064"/>
                    <a:pt x="93427" y="166762"/>
                  </a:cubicBezTo>
                  <a:cubicBezTo>
                    <a:pt x="97445" y="156046"/>
                    <a:pt x="99789" y="143656"/>
                    <a:pt x="100459" y="129592"/>
                  </a:cubicBezTo>
                  <a:close/>
                  <a:moveTo>
                    <a:pt x="143656" y="64294"/>
                  </a:moveTo>
                  <a:cubicBezTo>
                    <a:pt x="143656" y="85055"/>
                    <a:pt x="143321" y="100124"/>
                    <a:pt x="142652" y="109500"/>
                  </a:cubicBezTo>
                  <a:cubicBezTo>
                    <a:pt x="142652" y="113518"/>
                    <a:pt x="142652" y="117537"/>
                    <a:pt x="142652" y="121555"/>
                  </a:cubicBezTo>
                  <a:lnTo>
                    <a:pt x="179821" y="121555"/>
                  </a:lnTo>
                  <a:lnTo>
                    <a:pt x="179821" y="64294"/>
                  </a:lnTo>
                  <a:close/>
                  <a:moveTo>
                    <a:pt x="69317" y="64294"/>
                  </a:moveTo>
                  <a:cubicBezTo>
                    <a:pt x="67977" y="64963"/>
                    <a:pt x="67307" y="66972"/>
                    <a:pt x="67307" y="70321"/>
                  </a:cubicBezTo>
                  <a:lnTo>
                    <a:pt x="67307" y="121555"/>
                  </a:lnTo>
                  <a:lnTo>
                    <a:pt x="101463" y="121555"/>
                  </a:lnTo>
                  <a:cubicBezTo>
                    <a:pt x="101463" y="118207"/>
                    <a:pt x="101463" y="115193"/>
                    <a:pt x="101463" y="112514"/>
                  </a:cubicBezTo>
                  <a:cubicBezTo>
                    <a:pt x="102133" y="103807"/>
                    <a:pt x="102468" y="87734"/>
                    <a:pt x="102468" y="64294"/>
                  </a:cubicBezTo>
                  <a:close/>
                  <a:moveTo>
                    <a:pt x="104477" y="0"/>
                  </a:moveTo>
                  <a:cubicBezTo>
                    <a:pt x="105817" y="0"/>
                    <a:pt x="108161" y="335"/>
                    <a:pt x="111509" y="1004"/>
                  </a:cubicBezTo>
                  <a:cubicBezTo>
                    <a:pt x="129592" y="3014"/>
                    <a:pt x="142317" y="5023"/>
                    <a:pt x="149684" y="7032"/>
                  </a:cubicBezTo>
                  <a:cubicBezTo>
                    <a:pt x="153032" y="7702"/>
                    <a:pt x="155042" y="9376"/>
                    <a:pt x="155711" y="12055"/>
                  </a:cubicBezTo>
                  <a:cubicBezTo>
                    <a:pt x="155711" y="14734"/>
                    <a:pt x="154037" y="16743"/>
                    <a:pt x="150688" y="18082"/>
                  </a:cubicBezTo>
                  <a:cubicBezTo>
                    <a:pt x="146000" y="20092"/>
                    <a:pt x="143656" y="24445"/>
                    <a:pt x="143656" y="31142"/>
                  </a:cubicBezTo>
                  <a:lnTo>
                    <a:pt x="143656" y="56257"/>
                  </a:lnTo>
                  <a:lnTo>
                    <a:pt x="175803" y="56257"/>
                  </a:lnTo>
                  <a:cubicBezTo>
                    <a:pt x="184510" y="44202"/>
                    <a:pt x="189867" y="38174"/>
                    <a:pt x="191877" y="38174"/>
                  </a:cubicBezTo>
                  <a:cubicBezTo>
                    <a:pt x="205941" y="43532"/>
                    <a:pt x="217996" y="51904"/>
                    <a:pt x="228042" y="63289"/>
                  </a:cubicBezTo>
                  <a:cubicBezTo>
                    <a:pt x="228711" y="65968"/>
                    <a:pt x="227037" y="68647"/>
                    <a:pt x="223019" y="71326"/>
                  </a:cubicBezTo>
                  <a:cubicBezTo>
                    <a:pt x="219670" y="71995"/>
                    <a:pt x="218331" y="74674"/>
                    <a:pt x="219000" y="79362"/>
                  </a:cubicBezTo>
                  <a:cubicBezTo>
                    <a:pt x="219000" y="104812"/>
                    <a:pt x="219335" y="119881"/>
                    <a:pt x="220005" y="124569"/>
                  </a:cubicBezTo>
                  <a:cubicBezTo>
                    <a:pt x="221345" y="132606"/>
                    <a:pt x="219000" y="137964"/>
                    <a:pt x="212973" y="140642"/>
                  </a:cubicBezTo>
                  <a:cubicBezTo>
                    <a:pt x="206276" y="142652"/>
                    <a:pt x="198909" y="144326"/>
                    <a:pt x="190872" y="145665"/>
                  </a:cubicBezTo>
                  <a:cubicBezTo>
                    <a:pt x="182835" y="146335"/>
                    <a:pt x="179152" y="143656"/>
                    <a:pt x="179821" y="137629"/>
                  </a:cubicBezTo>
                  <a:lnTo>
                    <a:pt x="179821" y="129592"/>
                  </a:lnTo>
                  <a:lnTo>
                    <a:pt x="141647" y="129592"/>
                  </a:lnTo>
                  <a:cubicBezTo>
                    <a:pt x="139638" y="152363"/>
                    <a:pt x="135620" y="171115"/>
                    <a:pt x="129592" y="185849"/>
                  </a:cubicBezTo>
                  <a:cubicBezTo>
                    <a:pt x="161739" y="199243"/>
                    <a:pt x="198574" y="203932"/>
                    <a:pt x="240097" y="199913"/>
                  </a:cubicBezTo>
                  <a:cubicBezTo>
                    <a:pt x="243445" y="199913"/>
                    <a:pt x="245455" y="201253"/>
                    <a:pt x="246124" y="203932"/>
                  </a:cubicBezTo>
                  <a:cubicBezTo>
                    <a:pt x="246794" y="205941"/>
                    <a:pt x="245790" y="207950"/>
                    <a:pt x="243111" y="209959"/>
                  </a:cubicBezTo>
                  <a:cubicBezTo>
                    <a:pt x="231056" y="217996"/>
                    <a:pt x="224023" y="228042"/>
                    <a:pt x="222014" y="240097"/>
                  </a:cubicBezTo>
                  <a:cubicBezTo>
                    <a:pt x="222014" y="246124"/>
                    <a:pt x="217996" y="248468"/>
                    <a:pt x="209959" y="247129"/>
                  </a:cubicBezTo>
                  <a:cubicBezTo>
                    <a:pt x="163748" y="243780"/>
                    <a:pt x="129592" y="233065"/>
                    <a:pt x="107491" y="214982"/>
                  </a:cubicBezTo>
                  <a:cubicBezTo>
                    <a:pt x="90078" y="229716"/>
                    <a:pt x="56592" y="241101"/>
                    <a:pt x="7032" y="249138"/>
                  </a:cubicBezTo>
                  <a:cubicBezTo>
                    <a:pt x="3014" y="249808"/>
                    <a:pt x="670" y="249138"/>
                    <a:pt x="0" y="247129"/>
                  </a:cubicBezTo>
                  <a:cubicBezTo>
                    <a:pt x="0" y="245120"/>
                    <a:pt x="1674" y="243445"/>
                    <a:pt x="5023" y="242106"/>
                  </a:cubicBezTo>
                  <a:cubicBezTo>
                    <a:pt x="45206" y="226033"/>
                    <a:pt x="71326" y="208955"/>
                    <a:pt x="83381" y="190872"/>
                  </a:cubicBezTo>
                  <a:cubicBezTo>
                    <a:pt x="73335" y="178147"/>
                    <a:pt x="64294" y="162409"/>
                    <a:pt x="56257" y="143656"/>
                  </a:cubicBezTo>
                  <a:cubicBezTo>
                    <a:pt x="49560" y="145665"/>
                    <a:pt x="42528" y="146670"/>
                    <a:pt x="35161" y="146670"/>
                  </a:cubicBezTo>
                  <a:cubicBezTo>
                    <a:pt x="26454" y="146670"/>
                    <a:pt x="23105" y="142986"/>
                    <a:pt x="25115" y="135619"/>
                  </a:cubicBezTo>
                  <a:cubicBezTo>
                    <a:pt x="27124" y="124234"/>
                    <a:pt x="28128" y="108830"/>
                    <a:pt x="28128" y="89408"/>
                  </a:cubicBezTo>
                  <a:cubicBezTo>
                    <a:pt x="28128" y="74674"/>
                    <a:pt x="27459" y="61615"/>
                    <a:pt x="26119" y="50229"/>
                  </a:cubicBezTo>
                  <a:cubicBezTo>
                    <a:pt x="25450" y="46881"/>
                    <a:pt x="25784" y="44872"/>
                    <a:pt x="27124" y="44202"/>
                  </a:cubicBezTo>
                  <a:cubicBezTo>
                    <a:pt x="27794" y="43532"/>
                    <a:pt x="30138" y="43532"/>
                    <a:pt x="34156" y="44202"/>
                  </a:cubicBezTo>
                  <a:cubicBezTo>
                    <a:pt x="38174" y="44872"/>
                    <a:pt x="47216" y="47216"/>
                    <a:pt x="61280" y="51234"/>
                  </a:cubicBezTo>
                  <a:cubicBezTo>
                    <a:pt x="65968" y="51904"/>
                    <a:pt x="68982" y="52573"/>
                    <a:pt x="70321" y="53243"/>
                  </a:cubicBezTo>
                  <a:cubicBezTo>
                    <a:pt x="71661" y="53913"/>
                    <a:pt x="72330" y="54917"/>
                    <a:pt x="72330" y="56257"/>
                  </a:cubicBezTo>
                  <a:lnTo>
                    <a:pt x="102468" y="56257"/>
                  </a:lnTo>
                  <a:cubicBezTo>
                    <a:pt x="102468" y="50229"/>
                    <a:pt x="102468" y="43867"/>
                    <a:pt x="102468" y="37170"/>
                  </a:cubicBezTo>
                  <a:cubicBezTo>
                    <a:pt x="102468" y="35160"/>
                    <a:pt x="102133" y="30138"/>
                    <a:pt x="101463" y="22101"/>
                  </a:cubicBezTo>
                  <a:cubicBezTo>
                    <a:pt x="100794" y="14734"/>
                    <a:pt x="100124" y="10046"/>
                    <a:pt x="99454" y="8037"/>
                  </a:cubicBezTo>
                  <a:cubicBezTo>
                    <a:pt x="98115" y="4688"/>
                    <a:pt x="97780" y="2344"/>
                    <a:pt x="98450" y="1004"/>
                  </a:cubicBezTo>
                  <a:cubicBezTo>
                    <a:pt x="99119" y="335"/>
                    <a:pt x="101129" y="0"/>
                    <a:pt x="104477" y="0"/>
                  </a:cubicBezTo>
                  <a:close/>
                </a:path>
              </a:pathLst>
            </a:custGeom>
            <a:solidFill>
              <a:srgbClr val="9E040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000" spc="600" dirty="0">
                <a:solidFill>
                  <a:srgbClr val="9E0406"/>
                </a:solidFill>
                <a:latin typeface="方正粗宋简体" panose="03000509000000000000" pitchFamily="65" charset="-122"/>
                <a:ea typeface="方正粗宋简体" panose="03000509000000000000" pitchFamily="65" charset="-122"/>
              </a:endParaRPr>
            </a:p>
          </p:txBody>
        </p:sp>
        <p:sp>
          <p:nvSpPr>
            <p:cNvPr id="8" name="矩形 7"/>
            <p:cNvSpPr/>
            <p:nvPr/>
          </p:nvSpPr>
          <p:spPr>
            <a:xfrm>
              <a:off x="921587" y="3019387"/>
              <a:ext cx="482854" cy="461480"/>
            </a:xfrm>
            <a:prstGeom prst="rect">
              <a:avLst/>
            </a:prstGeom>
            <a:solidFill>
              <a:srgbClr val="FEFFF7"/>
            </a:solidFill>
            <a:ln>
              <a:solidFill>
                <a:srgbClr val="9E04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1981" y="3084240"/>
              <a:ext cx="339624" cy="324779"/>
            </a:xfrm>
            <a:custGeom>
              <a:avLst/>
              <a:gdLst/>
              <a:ahLst/>
              <a:cxnLst/>
              <a:rect l="l" t="t" r="r" b="b"/>
              <a:pathLst>
                <a:path w="247112" h="251714">
                  <a:moveTo>
                    <a:pt x="138161" y="170142"/>
                  </a:moveTo>
                  <a:lnTo>
                    <a:pt x="138161" y="216353"/>
                  </a:lnTo>
                  <a:lnTo>
                    <a:pt x="156243" y="216353"/>
                  </a:lnTo>
                  <a:lnTo>
                    <a:pt x="156243" y="170142"/>
                  </a:lnTo>
                  <a:close/>
                  <a:moveTo>
                    <a:pt x="138161" y="119913"/>
                  </a:moveTo>
                  <a:lnTo>
                    <a:pt x="138161" y="162105"/>
                  </a:lnTo>
                  <a:lnTo>
                    <a:pt x="156243" y="162105"/>
                  </a:lnTo>
                  <a:lnTo>
                    <a:pt x="156243" y="119913"/>
                  </a:lnTo>
                  <a:close/>
                  <a:moveTo>
                    <a:pt x="139165" y="69683"/>
                  </a:moveTo>
                  <a:cubicBezTo>
                    <a:pt x="138495" y="71692"/>
                    <a:pt x="138161" y="74706"/>
                    <a:pt x="138161" y="78724"/>
                  </a:cubicBezTo>
                  <a:lnTo>
                    <a:pt x="138161" y="111876"/>
                  </a:lnTo>
                  <a:lnTo>
                    <a:pt x="156243" y="111876"/>
                  </a:lnTo>
                  <a:lnTo>
                    <a:pt x="156243" y="69683"/>
                  </a:lnTo>
                  <a:close/>
                  <a:moveTo>
                    <a:pt x="39711" y="54614"/>
                  </a:moveTo>
                  <a:lnTo>
                    <a:pt x="39711" y="156078"/>
                  </a:lnTo>
                  <a:lnTo>
                    <a:pt x="51766" y="156078"/>
                  </a:lnTo>
                  <a:lnTo>
                    <a:pt x="51766" y="54614"/>
                  </a:lnTo>
                  <a:close/>
                  <a:moveTo>
                    <a:pt x="119073" y="366"/>
                  </a:moveTo>
                  <a:cubicBezTo>
                    <a:pt x="123092" y="1706"/>
                    <a:pt x="131128" y="4050"/>
                    <a:pt x="143183" y="7398"/>
                  </a:cubicBezTo>
                  <a:cubicBezTo>
                    <a:pt x="149211" y="8738"/>
                    <a:pt x="153229" y="9742"/>
                    <a:pt x="155239" y="10412"/>
                  </a:cubicBezTo>
                  <a:cubicBezTo>
                    <a:pt x="160596" y="13761"/>
                    <a:pt x="160261" y="17444"/>
                    <a:pt x="154234" y="21463"/>
                  </a:cubicBezTo>
                  <a:cubicBezTo>
                    <a:pt x="149546" y="22802"/>
                    <a:pt x="146532" y="25146"/>
                    <a:pt x="145193" y="28495"/>
                  </a:cubicBezTo>
                  <a:cubicBezTo>
                    <a:pt x="144523" y="30504"/>
                    <a:pt x="143518" y="33183"/>
                    <a:pt x="142179" y="36531"/>
                  </a:cubicBezTo>
                  <a:cubicBezTo>
                    <a:pt x="137491" y="47917"/>
                    <a:pt x="133472" y="56623"/>
                    <a:pt x="130124" y="62651"/>
                  </a:cubicBezTo>
                  <a:lnTo>
                    <a:pt x="171312" y="62651"/>
                  </a:lnTo>
                  <a:cubicBezTo>
                    <a:pt x="167294" y="58632"/>
                    <a:pt x="165284" y="53610"/>
                    <a:pt x="165284" y="47582"/>
                  </a:cubicBezTo>
                  <a:cubicBezTo>
                    <a:pt x="163945" y="40215"/>
                    <a:pt x="161601" y="34187"/>
                    <a:pt x="158252" y="29499"/>
                  </a:cubicBezTo>
                  <a:cubicBezTo>
                    <a:pt x="156243" y="27490"/>
                    <a:pt x="155573" y="25816"/>
                    <a:pt x="156243" y="24476"/>
                  </a:cubicBezTo>
                  <a:cubicBezTo>
                    <a:pt x="156913" y="23137"/>
                    <a:pt x="158587" y="22467"/>
                    <a:pt x="161266" y="22467"/>
                  </a:cubicBezTo>
                  <a:cubicBezTo>
                    <a:pt x="180018" y="23137"/>
                    <a:pt x="192743" y="28830"/>
                    <a:pt x="199440" y="39545"/>
                  </a:cubicBezTo>
                  <a:cubicBezTo>
                    <a:pt x="201450" y="49591"/>
                    <a:pt x="197766" y="57293"/>
                    <a:pt x="188390" y="62651"/>
                  </a:cubicBezTo>
                  <a:lnTo>
                    <a:pt x="199440" y="62651"/>
                  </a:lnTo>
                  <a:cubicBezTo>
                    <a:pt x="206807" y="49256"/>
                    <a:pt x="211830" y="42559"/>
                    <a:pt x="214509" y="42559"/>
                  </a:cubicBezTo>
                  <a:cubicBezTo>
                    <a:pt x="221207" y="43898"/>
                    <a:pt x="229913" y="50261"/>
                    <a:pt x="240629" y="61646"/>
                  </a:cubicBezTo>
                  <a:cubicBezTo>
                    <a:pt x="243308" y="66334"/>
                    <a:pt x="242303" y="69013"/>
                    <a:pt x="237615" y="69683"/>
                  </a:cubicBezTo>
                  <a:lnTo>
                    <a:pt x="199440" y="69683"/>
                  </a:lnTo>
                  <a:cubicBezTo>
                    <a:pt x="199440" y="71692"/>
                    <a:pt x="198436" y="73366"/>
                    <a:pt x="196427" y="74706"/>
                  </a:cubicBezTo>
                  <a:cubicBezTo>
                    <a:pt x="193748" y="75376"/>
                    <a:pt x="192408" y="77385"/>
                    <a:pt x="192408" y="80734"/>
                  </a:cubicBezTo>
                  <a:lnTo>
                    <a:pt x="192408" y="111876"/>
                  </a:lnTo>
                  <a:lnTo>
                    <a:pt x="196427" y="111876"/>
                  </a:lnTo>
                  <a:cubicBezTo>
                    <a:pt x="203124" y="99151"/>
                    <a:pt x="207477" y="93458"/>
                    <a:pt x="209486" y="94798"/>
                  </a:cubicBezTo>
                  <a:cubicBezTo>
                    <a:pt x="219532" y="97477"/>
                    <a:pt x="228239" y="103169"/>
                    <a:pt x="235606" y="111876"/>
                  </a:cubicBezTo>
                  <a:cubicBezTo>
                    <a:pt x="237615" y="113885"/>
                    <a:pt x="238285" y="115559"/>
                    <a:pt x="237615" y="116899"/>
                  </a:cubicBezTo>
                  <a:cubicBezTo>
                    <a:pt x="236945" y="118908"/>
                    <a:pt x="235271" y="119913"/>
                    <a:pt x="232592" y="119913"/>
                  </a:cubicBezTo>
                  <a:lnTo>
                    <a:pt x="192408" y="119913"/>
                  </a:lnTo>
                  <a:lnTo>
                    <a:pt x="192408" y="162105"/>
                  </a:lnTo>
                  <a:lnTo>
                    <a:pt x="197431" y="162105"/>
                  </a:lnTo>
                  <a:cubicBezTo>
                    <a:pt x="204129" y="150050"/>
                    <a:pt x="208482" y="144023"/>
                    <a:pt x="210491" y="144023"/>
                  </a:cubicBezTo>
                  <a:cubicBezTo>
                    <a:pt x="217188" y="145362"/>
                    <a:pt x="225560" y="151390"/>
                    <a:pt x="235606" y="162105"/>
                  </a:cubicBezTo>
                  <a:cubicBezTo>
                    <a:pt x="238285" y="166793"/>
                    <a:pt x="237280" y="169472"/>
                    <a:pt x="232592" y="170142"/>
                  </a:cubicBezTo>
                  <a:lnTo>
                    <a:pt x="192408" y="170142"/>
                  </a:lnTo>
                  <a:lnTo>
                    <a:pt x="192408" y="216353"/>
                  </a:lnTo>
                  <a:lnTo>
                    <a:pt x="200445" y="216353"/>
                  </a:lnTo>
                  <a:cubicBezTo>
                    <a:pt x="207812" y="202959"/>
                    <a:pt x="212835" y="196261"/>
                    <a:pt x="215514" y="196261"/>
                  </a:cubicBezTo>
                  <a:cubicBezTo>
                    <a:pt x="222211" y="197601"/>
                    <a:pt x="232257" y="204298"/>
                    <a:pt x="245652" y="216353"/>
                  </a:cubicBezTo>
                  <a:cubicBezTo>
                    <a:pt x="246991" y="218027"/>
                    <a:pt x="247410" y="219367"/>
                    <a:pt x="246907" y="220371"/>
                  </a:cubicBezTo>
                  <a:cubicBezTo>
                    <a:pt x="246405" y="221376"/>
                    <a:pt x="244982" y="222046"/>
                    <a:pt x="242638" y="222381"/>
                  </a:cubicBezTo>
                  <a:lnTo>
                    <a:pt x="138161" y="222381"/>
                  </a:lnTo>
                  <a:cubicBezTo>
                    <a:pt x="138161" y="228408"/>
                    <a:pt x="138161" y="233096"/>
                    <a:pt x="138161" y="236445"/>
                  </a:cubicBezTo>
                  <a:cubicBezTo>
                    <a:pt x="139500" y="241133"/>
                    <a:pt x="136486" y="244482"/>
                    <a:pt x="129119" y="246491"/>
                  </a:cubicBezTo>
                  <a:cubicBezTo>
                    <a:pt x="121752" y="248500"/>
                    <a:pt x="114720" y="250174"/>
                    <a:pt x="108023" y="251514"/>
                  </a:cubicBezTo>
                  <a:cubicBezTo>
                    <a:pt x="99316" y="252853"/>
                    <a:pt x="95968" y="247495"/>
                    <a:pt x="97977" y="235440"/>
                  </a:cubicBezTo>
                  <a:cubicBezTo>
                    <a:pt x="99986" y="210660"/>
                    <a:pt x="100991" y="189564"/>
                    <a:pt x="100991" y="172151"/>
                  </a:cubicBezTo>
                  <a:lnTo>
                    <a:pt x="100991" y="106853"/>
                  </a:lnTo>
                  <a:cubicBezTo>
                    <a:pt x="99651" y="108192"/>
                    <a:pt x="97977" y="109867"/>
                    <a:pt x="95968" y="111876"/>
                  </a:cubicBezTo>
                  <a:cubicBezTo>
                    <a:pt x="92619" y="115224"/>
                    <a:pt x="89940" y="117903"/>
                    <a:pt x="87931" y="119913"/>
                  </a:cubicBezTo>
                  <a:cubicBezTo>
                    <a:pt x="87931" y="120582"/>
                    <a:pt x="87261" y="120917"/>
                    <a:pt x="85922" y="120917"/>
                  </a:cubicBezTo>
                  <a:lnTo>
                    <a:pt x="85922" y="123931"/>
                  </a:lnTo>
                  <a:cubicBezTo>
                    <a:pt x="85922" y="137995"/>
                    <a:pt x="86592" y="152729"/>
                    <a:pt x="87931" y="168133"/>
                  </a:cubicBezTo>
                  <a:cubicBezTo>
                    <a:pt x="89270" y="174830"/>
                    <a:pt x="87261" y="178514"/>
                    <a:pt x="81903" y="179183"/>
                  </a:cubicBezTo>
                  <a:cubicBezTo>
                    <a:pt x="75876" y="181192"/>
                    <a:pt x="69514" y="182532"/>
                    <a:pt x="62816" y="183202"/>
                  </a:cubicBezTo>
                  <a:cubicBezTo>
                    <a:pt x="54780" y="184541"/>
                    <a:pt x="51096" y="182532"/>
                    <a:pt x="51766" y="177174"/>
                  </a:cubicBezTo>
                  <a:lnTo>
                    <a:pt x="51766" y="164114"/>
                  </a:lnTo>
                  <a:lnTo>
                    <a:pt x="39711" y="164114"/>
                  </a:lnTo>
                  <a:lnTo>
                    <a:pt x="39711" y="172151"/>
                  </a:lnTo>
                  <a:cubicBezTo>
                    <a:pt x="40380" y="184206"/>
                    <a:pt x="37367" y="190234"/>
                    <a:pt x="30669" y="190234"/>
                  </a:cubicBezTo>
                  <a:cubicBezTo>
                    <a:pt x="24642" y="192243"/>
                    <a:pt x="18279" y="193248"/>
                    <a:pt x="11582" y="193248"/>
                  </a:cubicBezTo>
                  <a:cubicBezTo>
                    <a:pt x="2206" y="195257"/>
                    <a:pt x="-1477" y="190904"/>
                    <a:pt x="532" y="180188"/>
                  </a:cubicBezTo>
                  <a:cubicBezTo>
                    <a:pt x="2541" y="166124"/>
                    <a:pt x="3545" y="148041"/>
                    <a:pt x="3545" y="125940"/>
                  </a:cubicBezTo>
                  <a:lnTo>
                    <a:pt x="3545" y="92789"/>
                  </a:lnTo>
                  <a:cubicBezTo>
                    <a:pt x="3545" y="73366"/>
                    <a:pt x="2876" y="55954"/>
                    <a:pt x="1536" y="40550"/>
                  </a:cubicBezTo>
                  <a:cubicBezTo>
                    <a:pt x="197" y="33853"/>
                    <a:pt x="2876" y="31174"/>
                    <a:pt x="9573" y="32513"/>
                  </a:cubicBezTo>
                  <a:cubicBezTo>
                    <a:pt x="11582" y="33183"/>
                    <a:pt x="15266" y="34522"/>
                    <a:pt x="20624" y="36531"/>
                  </a:cubicBezTo>
                  <a:cubicBezTo>
                    <a:pt x="29330" y="39210"/>
                    <a:pt x="35023" y="41220"/>
                    <a:pt x="37702" y="42559"/>
                  </a:cubicBezTo>
                  <a:cubicBezTo>
                    <a:pt x="39711" y="43229"/>
                    <a:pt x="40715" y="44568"/>
                    <a:pt x="40715" y="46577"/>
                  </a:cubicBezTo>
                  <a:lnTo>
                    <a:pt x="48752" y="46577"/>
                  </a:lnTo>
                  <a:cubicBezTo>
                    <a:pt x="48752" y="46577"/>
                    <a:pt x="49087" y="46243"/>
                    <a:pt x="49757" y="45573"/>
                  </a:cubicBezTo>
                  <a:cubicBezTo>
                    <a:pt x="55114" y="36866"/>
                    <a:pt x="59133" y="32848"/>
                    <a:pt x="61812" y="33518"/>
                  </a:cubicBezTo>
                  <a:cubicBezTo>
                    <a:pt x="76546" y="38876"/>
                    <a:pt x="87596" y="45573"/>
                    <a:pt x="94963" y="53610"/>
                  </a:cubicBezTo>
                  <a:cubicBezTo>
                    <a:pt x="95633" y="56958"/>
                    <a:pt x="93959" y="59637"/>
                    <a:pt x="89940" y="61646"/>
                  </a:cubicBezTo>
                  <a:cubicBezTo>
                    <a:pt x="87261" y="63655"/>
                    <a:pt x="85922" y="67339"/>
                    <a:pt x="85922" y="72697"/>
                  </a:cubicBezTo>
                  <a:lnTo>
                    <a:pt x="85922" y="108862"/>
                  </a:lnTo>
                  <a:cubicBezTo>
                    <a:pt x="97977" y="78055"/>
                    <a:pt x="106014" y="44233"/>
                    <a:pt x="110032" y="7398"/>
                  </a:cubicBezTo>
                  <a:cubicBezTo>
                    <a:pt x="111371" y="1371"/>
                    <a:pt x="114385" y="-973"/>
                    <a:pt x="119073" y="366"/>
                  </a:cubicBezTo>
                  <a:close/>
                </a:path>
              </a:pathLst>
            </a:custGeom>
            <a:solidFill>
              <a:srgbClr val="9E040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000" spc="600" dirty="0">
                <a:solidFill>
                  <a:srgbClr val="9E0406"/>
                </a:solidFill>
                <a:latin typeface="方正粗宋简体" panose="03000509000000000000" pitchFamily="65" charset="-122"/>
                <a:ea typeface="方正粗宋简体" panose="03000509000000000000" pitchFamily="65" charset="-122"/>
              </a:endParaRPr>
            </a:p>
          </p:txBody>
        </p:sp>
        <p:sp>
          <p:nvSpPr>
            <p:cNvPr id="10" name="矩形 9"/>
            <p:cNvSpPr/>
            <p:nvPr/>
          </p:nvSpPr>
          <p:spPr>
            <a:xfrm>
              <a:off x="921587" y="3553231"/>
              <a:ext cx="482854" cy="461480"/>
            </a:xfrm>
            <a:prstGeom prst="rect">
              <a:avLst/>
            </a:prstGeom>
            <a:solidFill>
              <a:srgbClr val="FEFFF7"/>
            </a:solidFill>
            <a:ln>
              <a:solidFill>
                <a:srgbClr val="9E04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93390" y="3621796"/>
              <a:ext cx="346897" cy="319189"/>
            </a:xfrm>
            <a:custGeom>
              <a:avLst/>
              <a:gdLst/>
              <a:ahLst/>
              <a:cxnLst/>
              <a:rect l="l" t="t" r="r" b="b"/>
              <a:pathLst>
                <a:path w="252404" h="247381">
                  <a:moveTo>
                    <a:pt x="49979" y="45710"/>
                  </a:moveTo>
                  <a:cubicBezTo>
                    <a:pt x="48640" y="47049"/>
                    <a:pt x="47300" y="49728"/>
                    <a:pt x="45961" y="53746"/>
                  </a:cubicBezTo>
                  <a:cubicBezTo>
                    <a:pt x="45291" y="60444"/>
                    <a:pt x="43282" y="67811"/>
                    <a:pt x="39933" y="75847"/>
                  </a:cubicBezTo>
                  <a:lnTo>
                    <a:pt x="50984" y="75847"/>
                  </a:lnTo>
                  <a:lnTo>
                    <a:pt x="50984" y="53746"/>
                  </a:lnTo>
                  <a:cubicBezTo>
                    <a:pt x="50984" y="50398"/>
                    <a:pt x="50649" y="47719"/>
                    <a:pt x="49979" y="45710"/>
                  </a:cubicBezTo>
                  <a:close/>
                  <a:moveTo>
                    <a:pt x="138383" y="503"/>
                  </a:moveTo>
                  <a:cubicBezTo>
                    <a:pt x="140392" y="1173"/>
                    <a:pt x="143071" y="1843"/>
                    <a:pt x="146420" y="2512"/>
                  </a:cubicBezTo>
                  <a:cubicBezTo>
                    <a:pt x="159814" y="5861"/>
                    <a:pt x="169525" y="8540"/>
                    <a:pt x="175553" y="10549"/>
                  </a:cubicBezTo>
                  <a:cubicBezTo>
                    <a:pt x="178232" y="11219"/>
                    <a:pt x="179571" y="12893"/>
                    <a:pt x="179571" y="15572"/>
                  </a:cubicBezTo>
                  <a:cubicBezTo>
                    <a:pt x="178901" y="18251"/>
                    <a:pt x="177227" y="19925"/>
                    <a:pt x="174548" y="20595"/>
                  </a:cubicBezTo>
                  <a:cubicBezTo>
                    <a:pt x="169190" y="22604"/>
                    <a:pt x="164837" y="27962"/>
                    <a:pt x="161489" y="36668"/>
                  </a:cubicBezTo>
                  <a:cubicBezTo>
                    <a:pt x="157470" y="46044"/>
                    <a:pt x="153117" y="54751"/>
                    <a:pt x="148429" y="62788"/>
                  </a:cubicBezTo>
                  <a:lnTo>
                    <a:pt x="202677" y="62788"/>
                  </a:lnTo>
                  <a:cubicBezTo>
                    <a:pt x="207365" y="54751"/>
                    <a:pt x="211718" y="49728"/>
                    <a:pt x="215736" y="47719"/>
                  </a:cubicBezTo>
                  <a:cubicBezTo>
                    <a:pt x="228461" y="51737"/>
                    <a:pt x="240516" y="59439"/>
                    <a:pt x="251902" y="70824"/>
                  </a:cubicBezTo>
                  <a:cubicBezTo>
                    <a:pt x="253241" y="72834"/>
                    <a:pt x="251902" y="75512"/>
                    <a:pt x="247883" y="78861"/>
                  </a:cubicBezTo>
                  <a:cubicBezTo>
                    <a:pt x="245874" y="79531"/>
                    <a:pt x="244535" y="81875"/>
                    <a:pt x="243865" y="85893"/>
                  </a:cubicBezTo>
                  <a:cubicBezTo>
                    <a:pt x="239847" y="138132"/>
                    <a:pt x="235493" y="180660"/>
                    <a:pt x="230805" y="213476"/>
                  </a:cubicBezTo>
                  <a:cubicBezTo>
                    <a:pt x="230136" y="225531"/>
                    <a:pt x="224108" y="234238"/>
                    <a:pt x="212723" y="239595"/>
                  </a:cubicBezTo>
                  <a:cubicBezTo>
                    <a:pt x="204686" y="242944"/>
                    <a:pt x="196984" y="245288"/>
                    <a:pt x="189617" y="246628"/>
                  </a:cubicBezTo>
                  <a:cubicBezTo>
                    <a:pt x="182920" y="248637"/>
                    <a:pt x="178901" y="246628"/>
                    <a:pt x="177562" y="240600"/>
                  </a:cubicBezTo>
                  <a:cubicBezTo>
                    <a:pt x="174213" y="230554"/>
                    <a:pt x="165842" y="222852"/>
                    <a:pt x="152447" y="217494"/>
                  </a:cubicBezTo>
                  <a:cubicBezTo>
                    <a:pt x="148429" y="216825"/>
                    <a:pt x="146755" y="215485"/>
                    <a:pt x="147424" y="213476"/>
                  </a:cubicBezTo>
                  <a:cubicBezTo>
                    <a:pt x="147424" y="212806"/>
                    <a:pt x="149433" y="212472"/>
                    <a:pt x="153452" y="212472"/>
                  </a:cubicBezTo>
                  <a:cubicBezTo>
                    <a:pt x="156800" y="213141"/>
                    <a:pt x="165842" y="213476"/>
                    <a:pt x="180576" y="213476"/>
                  </a:cubicBezTo>
                  <a:cubicBezTo>
                    <a:pt x="189952" y="214146"/>
                    <a:pt x="194975" y="209123"/>
                    <a:pt x="195645" y="198407"/>
                  </a:cubicBezTo>
                  <a:cubicBezTo>
                    <a:pt x="201002" y="157554"/>
                    <a:pt x="205021" y="114691"/>
                    <a:pt x="207700" y="69820"/>
                  </a:cubicBezTo>
                  <a:lnTo>
                    <a:pt x="205690" y="69820"/>
                  </a:lnTo>
                  <a:cubicBezTo>
                    <a:pt x="184929" y="166260"/>
                    <a:pt x="152112" y="220843"/>
                    <a:pt x="107241" y="233568"/>
                  </a:cubicBezTo>
                  <a:cubicBezTo>
                    <a:pt x="103892" y="234907"/>
                    <a:pt x="101883" y="234907"/>
                    <a:pt x="101213" y="233568"/>
                  </a:cubicBezTo>
                  <a:cubicBezTo>
                    <a:pt x="100543" y="232898"/>
                    <a:pt x="101213" y="231559"/>
                    <a:pt x="103222" y="229550"/>
                  </a:cubicBezTo>
                  <a:cubicBezTo>
                    <a:pt x="103892" y="228210"/>
                    <a:pt x="104562" y="227206"/>
                    <a:pt x="105232" y="226536"/>
                  </a:cubicBezTo>
                  <a:cubicBezTo>
                    <a:pt x="128672" y="207114"/>
                    <a:pt x="151777" y="154875"/>
                    <a:pt x="174548" y="69820"/>
                  </a:cubicBezTo>
                  <a:lnTo>
                    <a:pt x="170530" y="69820"/>
                  </a:lnTo>
                  <a:cubicBezTo>
                    <a:pt x="154456" y="132774"/>
                    <a:pt x="129677" y="172288"/>
                    <a:pt x="96190" y="188361"/>
                  </a:cubicBezTo>
                  <a:cubicBezTo>
                    <a:pt x="93511" y="190371"/>
                    <a:pt x="91502" y="190705"/>
                    <a:pt x="90163" y="189366"/>
                  </a:cubicBezTo>
                  <a:cubicBezTo>
                    <a:pt x="90163" y="186687"/>
                    <a:pt x="91502" y="184008"/>
                    <a:pt x="94181" y="181329"/>
                  </a:cubicBezTo>
                  <a:cubicBezTo>
                    <a:pt x="111594" y="156549"/>
                    <a:pt x="125993" y="122393"/>
                    <a:pt x="137378" y="78861"/>
                  </a:cubicBezTo>
                  <a:cubicBezTo>
                    <a:pt x="128672" y="90916"/>
                    <a:pt x="117621" y="101297"/>
                    <a:pt x="104227" y="110003"/>
                  </a:cubicBezTo>
                  <a:cubicBezTo>
                    <a:pt x="102218" y="111343"/>
                    <a:pt x="100543" y="111678"/>
                    <a:pt x="99204" y="111008"/>
                  </a:cubicBezTo>
                  <a:cubicBezTo>
                    <a:pt x="98534" y="109669"/>
                    <a:pt x="98869" y="107659"/>
                    <a:pt x="100209" y="104980"/>
                  </a:cubicBezTo>
                  <a:cubicBezTo>
                    <a:pt x="103557" y="98283"/>
                    <a:pt x="106906" y="90916"/>
                    <a:pt x="110254" y="82879"/>
                  </a:cubicBezTo>
                  <a:lnTo>
                    <a:pt x="88153" y="82879"/>
                  </a:lnTo>
                  <a:lnTo>
                    <a:pt x="88153" y="120049"/>
                  </a:lnTo>
                  <a:cubicBezTo>
                    <a:pt x="94181" y="118040"/>
                    <a:pt x="99874" y="116366"/>
                    <a:pt x="105232" y="115026"/>
                  </a:cubicBezTo>
                  <a:cubicBezTo>
                    <a:pt x="109250" y="113687"/>
                    <a:pt x="111594" y="113687"/>
                    <a:pt x="112264" y="115026"/>
                  </a:cubicBezTo>
                  <a:cubicBezTo>
                    <a:pt x="113603" y="117036"/>
                    <a:pt x="112599" y="119380"/>
                    <a:pt x="109250" y="122058"/>
                  </a:cubicBezTo>
                  <a:cubicBezTo>
                    <a:pt x="107241" y="123398"/>
                    <a:pt x="103892" y="125742"/>
                    <a:pt x="99204" y="129091"/>
                  </a:cubicBezTo>
                  <a:cubicBezTo>
                    <a:pt x="94516" y="132439"/>
                    <a:pt x="90832" y="135118"/>
                    <a:pt x="88153" y="137127"/>
                  </a:cubicBezTo>
                  <a:lnTo>
                    <a:pt x="88153" y="144159"/>
                  </a:lnTo>
                  <a:cubicBezTo>
                    <a:pt x="88153" y="174297"/>
                    <a:pt x="88823" y="200751"/>
                    <a:pt x="90163" y="223522"/>
                  </a:cubicBezTo>
                  <a:cubicBezTo>
                    <a:pt x="92172" y="232898"/>
                    <a:pt x="88823" y="238591"/>
                    <a:pt x="80117" y="240600"/>
                  </a:cubicBezTo>
                  <a:cubicBezTo>
                    <a:pt x="74759" y="242609"/>
                    <a:pt x="68062" y="244284"/>
                    <a:pt x="60025" y="245623"/>
                  </a:cubicBezTo>
                  <a:cubicBezTo>
                    <a:pt x="49309" y="248972"/>
                    <a:pt x="44956" y="242944"/>
                    <a:pt x="46965" y="227540"/>
                  </a:cubicBezTo>
                  <a:cubicBezTo>
                    <a:pt x="48974" y="212137"/>
                    <a:pt x="49979" y="190705"/>
                    <a:pt x="49979" y="163247"/>
                  </a:cubicBezTo>
                  <a:cubicBezTo>
                    <a:pt x="47300" y="165256"/>
                    <a:pt x="43282" y="167600"/>
                    <a:pt x="37924" y="170279"/>
                  </a:cubicBezTo>
                  <a:cubicBezTo>
                    <a:pt x="35245" y="172288"/>
                    <a:pt x="33236" y="173627"/>
                    <a:pt x="31896" y="174297"/>
                  </a:cubicBezTo>
                  <a:cubicBezTo>
                    <a:pt x="28548" y="176306"/>
                    <a:pt x="26204" y="178315"/>
                    <a:pt x="24864" y="180325"/>
                  </a:cubicBezTo>
                  <a:cubicBezTo>
                    <a:pt x="22855" y="183673"/>
                    <a:pt x="20846" y="185013"/>
                    <a:pt x="18837" y="184343"/>
                  </a:cubicBezTo>
                  <a:cubicBezTo>
                    <a:pt x="16828" y="184343"/>
                    <a:pt x="15153" y="182669"/>
                    <a:pt x="13814" y="179320"/>
                  </a:cubicBezTo>
                  <a:cubicBezTo>
                    <a:pt x="12474" y="176641"/>
                    <a:pt x="9795" y="171283"/>
                    <a:pt x="5777" y="163247"/>
                  </a:cubicBezTo>
                  <a:cubicBezTo>
                    <a:pt x="3768" y="157219"/>
                    <a:pt x="2094" y="153201"/>
                    <a:pt x="754" y="151192"/>
                  </a:cubicBezTo>
                  <a:cubicBezTo>
                    <a:pt x="-1255" y="147173"/>
                    <a:pt x="754" y="144494"/>
                    <a:pt x="6782" y="143155"/>
                  </a:cubicBezTo>
                  <a:cubicBezTo>
                    <a:pt x="11470" y="142485"/>
                    <a:pt x="21516" y="139806"/>
                    <a:pt x="36919" y="135118"/>
                  </a:cubicBezTo>
                  <a:cubicBezTo>
                    <a:pt x="42947" y="133109"/>
                    <a:pt x="47635" y="131769"/>
                    <a:pt x="50984" y="131100"/>
                  </a:cubicBezTo>
                  <a:lnTo>
                    <a:pt x="50984" y="82879"/>
                  </a:lnTo>
                  <a:lnTo>
                    <a:pt x="37924" y="82879"/>
                  </a:lnTo>
                  <a:cubicBezTo>
                    <a:pt x="29887" y="104980"/>
                    <a:pt x="20511" y="122058"/>
                    <a:pt x="9795" y="134114"/>
                  </a:cubicBezTo>
                  <a:cubicBezTo>
                    <a:pt x="8456" y="136123"/>
                    <a:pt x="6782" y="136792"/>
                    <a:pt x="4773" y="136123"/>
                  </a:cubicBezTo>
                  <a:cubicBezTo>
                    <a:pt x="3433" y="135453"/>
                    <a:pt x="3098" y="133779"/>
                    <a:pt x="3768" y="131100"/>
                  </a:cubicBezTo>
                  <a:cubicBezTo>
                    <a:pt x="12474" y="101632"/>
                    <a:pt x="16493" y="68815"/>
                    <a:pt x="15823" y="32650"/>
                  </a:cubicBezTo>
                  <a:cubicBezTo>
                    <a:pt x="15823" y="27962"/>
                    <a:pt x="17832" y="26288"/>
                    <a:pt x="21851" y="27627"/>
                  </a:cubicBezTo>
                  <a:cubicBezTo>
                    <a:pt x="24529" y="28297"/>
                    <a:pt x="28883" y="28966"/>
                    <a:pt x="34910" y="29636"/>
                  </a:cubicBezTo>
                  <a:cubicBezTo>
                    <a:pt x="41608" y="30976"/>
                    <a:pt x="46630" y="31980"/>
                    <a:pt x="49979" y="32650"/>
                  </a:cubicBezTo>
                  <a:cubicBezTo>
                    <a:pt x="49979" y="29971"/>
                    <a:pt x="49644" y="26288"/>
                    <a:pt x="48974" y="21599"/>
                  </a:cubicBezTo>
                  <a:cubicBezTo>
                    <a:pt x="48974" y="16242"/>
                    <a:pt x="48640" y="12893"/>
                    <a:pt x="47970" y="11554"/>
                  </a:cubicBezTo>
                  <a:cubicBezTo>
                    <a:pt x="46630" y="4187"/>
                    <a:pt x="49309" y="1173"/>
                    <a:pt x="56007" y="2512"/>
                  </a:cubicBezTo>
                  <a:cubicBezTo>
                    <a:pt x="58016" y="3182"/>
                    <a:pt x="61699" y="3852"/>
                    <a:pt x="67057" y="4521"/>
                  </a:cubicBezTo>
                  <a:cubicBezTo>
                    <a:pt x="79112" y="7200"/>
                    <a:pt x="87149" y="8875"/>
                    <a:pt x="91167" y="9544"/>
                  </a:cubicBezTo>
                  <a:cubicBezTo>
                    <a:pt x="94516" y="10884"/>
                    <a:pt x="96525" y="12893"/>
                    <a:pt x="97195" y="15572"/>
                  </a:cubicBezTo>
                  <a:cubicBezTo>
                    <a:pt x="97195" y="18251"/>
                    <a:pt x="95855" y="20260"/>
                    <a:pt x="93176" y="21599"/>
                  </a:cubicBezTo>
                  <a:cubicBezTo>
                    <a:pt x="89828" y="22939"/>
                    <a:pt x="88153" y="25953"/>
                    <a:pt x="88153" y="30641"/>
                  </a:cubicBezTo>
                  <a:lnTo>
                    <a:pt x="88153" y="63792"/>
                  </a:lnTo>
                  <a:cubicBezTo>
                    <a:pt x="90163" y="61113"/>
                    <a:pt x="92172" y="59774"/>
                    <a:pt x="94181" y="59774"/>
                  </a:cubicBezTo>
                  <a:cubicBezTo>
                    <a:pt x="96190" y="59774"/>
                    <a:pt x="102887" y="63792"/>
                    <a:pt x="114273" y="71829"/>
                  </a:cubicBezTo>
                  <a:cubicBezTo>
                    <a:pt x="118291" y="61113"/>
                    <a:pt x="121640" y="49728"/>
                    <a:pt x="124319" y="37673"/>
                  </a:cubicBezTo>
                  <a:cubicBezTo>
                    <a:pt x="124319" y="36333"/>
                    <a:pt x="124654" y="34659"/>
                    <a:pt x="125323" y="32650"/>
                  </a:cubicBezTo>
                  <a:cubicBezTo>
                    <a:pt x="128002" y="17916"/>
                    <a:pt x="129342" y="8540"/>
                    <a:pt x="129342" y="4521"/>
                  </a:cubicBezTo>
                  <a:cubicBezTo>
                    <a:pt x="129342" y="503"/>
                    <a:pt x="132355" y="-836"/>
                    <a:pt x="138383" y="503"/>
                  </a:cubicBezTo>
                  <a:close/>
                </a:path>
              </a:pathLst>
            </a:custGeom>
            <a:solidFill>
              <a:srgbClr val="9E040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000" spc="600" dirty="0">
                <a:solidFill>
                  <a:srgbClr val="9E0406"/>
                </a:solidFill>
                <a:latin typeface="方正粗宋简体" panose="03000509000000000000" pitchFamily="65" charset="-122"/>
                <a:ea typeface="方正粗宋简体" panose="03000509000000000000" pitchFamily="65" charset="-122"/>
              </a:endParaRPr>
            </a:p>
          </p:txBody>
        </p:sp>
        <p:sp>
          <p:nvSpPr>
            <p:cNvPr id="12" name="矩形 11"/>
            <p:cNvSpPr/>
            <p:nvPr/>
          </p:nvSpPr>
          <p:spPr>
            <a:xfrm>
              <a:off x="921587" y="4087076"/>
              <a:ext cx="482854" cy="461480"/>
            </a:xfrm>
            <a:prstGeom prst="rect">
              <a:avLst/>
            </a:prstGeom>
            <a:solidFill>
              <a:srgbClr val="FEFFF7"/>
            </a:solidFill>
            <a:ln>
              <a:solidFill>
                <a:srgbClr val="9E04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93736" y="4156231"/>
              <a:ext cx="347587" cy="297211"/>
            </a:xfrm>
            <a:custGeom>
              <a:avLst/>
              <a:gdLst/>
              <a:ahLst/>
              <a:cxnLst/>
              <a:rect l="l" t="t" r="r" b="b"/>
              <a:pathLst>
                <a:path w="252906" h="230348">
                  <a:moveTo>
                    <a:pt x="205439" y="37216"/>
                  </a:moveTo>
                  <a:cubicBezTo>
                    <a:pt x="214816" y="39225"/>
                    <a:pt x="226536" y="47262"/>
                    <a:pt x="240600" y="61326"/>
                  </a:cubicBezTo>
                  <a:cubicBezTo>
                    <a:pt x="242609" y="64005"/>
                    <a:pt x="243279" y="66349"/>
                    <a:pt x="242609" y="68358"/>
                  </a:cubicBezTo>
                  <a:cubicBezTo>
                    <a:pt x="241270" y="70367"/>
                    <a:pt x="239261" y="71037"/>
                    <a:pt x="236582" y="70367"/>
                  </a:cubicBezTo>
                  <a:cubicBezTo>
                    <a:pt x="231894" y="70367"/>
                    <a:pt x="222518" y="70367"/>
                    <a:pt x="208453" y="70367"/>
                  </a:cubicBezTo>
                  <a:cubicBezTo>
                    <a:pt x="192380" y="69698"/>
                    <a:pt x="181329" y="69363"/>
                    <a:pt x="175302" y="69363"/>
                  </a:cubicBezTo>
                  <a:lnTo>
                    <a:pt x="155210" y="69363"/>
                  </a:lnTo>
                  <a:cubicBezTo>
                    <a:pt x="155210" y="72711"/>
                    <a:pt x="153871" y="75055"/>
                    <a:pt x="151192" y="76395"/>
                  </a:cubicBezTo>
                  <a:cubicBezTo>
                    <a:pt x="148513" y="79074"/>
                    <a:pt x="147173" y="82088"/>
                    <a:pt x="147173" y="85436"/>
                  </a:cubicBezTo>
                  <a:lnTo>
                    <a:pt x="147173" y="135666"/>
                  </a:lnTo>
                  <a:lnTo>
                    <a:pt x="177311" y="135666"/>
                  </a:lnTo>
                  <a:cubicBezTo>
                    <a:pt x="186687" y="121601"/>
                    <a:pt x="193384" y="114234"/>
                    <a:pt x="197403" y="113565"/>
                  </a:cubicBezTo>
                  <a:cubicBezTo>
                    <a:pt x="206779" y="116244"/>
                    <a:pt x="217160" y="123945"/>
                    <a:pt x="228545" y="136670"/>
                  </a:cubicBezTo>
                  <a:cubicBezTo>
                    <a:pt x="231224" y="141358"/>
                    <a:pt x="230219" y="144037"/>
                    <a:pt x="225531" y="144707"/>
                  </a:cubicBezTo>
                  <a:cubicBezTo>
                    <a:pt x="220843" y="144707"/>
                    <a:pt x="211467" y="144707"/>
                    <a:pt x="197403" y="144707"/>
                  </a:cubicBezTo>
                  <a:cubicBezTo>
                    <a:pt x="183339" y="144037"/>
                    <a:pt x="173627" y="143702"/>
                    <a:pt x="168270" y="143702"/>
                  </a:cubicBezTo>
                  <a:lnTo>
                    <a:pt x="147173" y="143702"/>
                  </a:lnTo>
                  <a:lnTo>
                    <a:pt x="147173" y="221056"/>
                  </a:lnTo>
                  <a:lnTo>
                    <a:pt x="194389" y="221056"/>
                  </a:lnTo>
                  <a:cubicBezTo>
                    <a:pt x="205105" y="204982"/>
                    <a:pt x="212137" y="197281"/>
                    <a:pt x="215485" y="197950"/>
                  </a:cubicBezTo>
                  <a:cubicBezTo>
                    <a:pt x="223522" y="198620"/>
                    <a:pt x="235242" y="205987"/>
                    <a:pt x="250646" y="220051"/>
                  </a:cubicBezTo>
                  <a:cubicBezTo>
                    <a:pt x="251651" y="221391"/>
                    <a:pt x="252320" y="222646"/>
                    <a:pt x="252655" y="223818"/>
                  </a:cubicBezTo>
                  <a:cubicBezTo>
                    <a:pt x="252990" y="224990"/>
                    <a:pt x="252990" y="226079"/>
                    <a:pt x="252655" y="227083"/>
                  </a:cubicBezTo>
                  <a:cubicBezTo>
                    <a:pt x="251985" y="229093"/>
                    <a:pt x="249976" y="229762"/>
                    <a:pt x="246628" y="229093"/>
                  </a:cubicBezTo>
                  <a:cubicBezTo>
                    <a:pt x="241940" y="229093"/>
                    <a:pt x="231224" y="228758"/>
                    <a:pt x="214481" y="228088"/>
                  </a:cubicBezTo>
                  <a:cubicBezTo>
                    <a:pt x="199077" y="228088"/>
                    <a:pt x="189366" y="228088"/>
                    <a:pt x="185348" y="228088"/>
                  </a:cubicBezTo>
                  <a:lnTo>
                    <a:pt x="35664" y="228088"/>
                  </a:lnTo>
                  <a:cubicBezTo>
                    <a:pt x="25618" y="228088"/>
                    <a:pt x="17581" y="228758"/>
                    <a:pt x="11554" y="230097"/>
                  </a:cubicBezTo>
                  <a:cubicBezTo>
                    <a:pt x="10214" y="230767"/>
                    <a:pt x="8540" y="230097"/>
                    <a:pt x="6531" y="228088"/>
                  </a:cubicBezTo>
                  <a:cubicBezTo>
                    <a:pt x="6531" y="228088"/>
                    <a:pt x="5861" y="227418"/>
                    <a:pt x="4522" y="226079"/>
                  </a:cubicBezTo>
                  <a:cubicBezTo>
                    <a:pt x="2512" y="223400"/>
                    <a:pt x="1173" y="221726"/>
                    <a:pt x="503" y="221056"/>
                  </a:cubicBezTo>
                  <a:cubicBezTo>
                    <a:pt x="-167" y="219716"/>
                    <a:pt x="-167" y="219047"/>
                    <a:pt x="503" y="219047"/>
                  </a:cubicBezTo>
                  <a:cubicBezTo>
                    <a:pt x="503" y="218377"/>
                    <a:pt x="1173" y="218042"/>
                    <a:pt x="2512" y="218042"/>
                  </a:cubicBezTo>
                  <a:cubicBezTo>
                    <a:pt x="20595" y="220051"/>
                    <a:pt x="33655" y="221056"/>
                    <a:pt x="41691" y="221056"/>
                  </a:cubicBezTo>
                  <a:lnTo>
                    <a:pt x="105985" y="221056"/>
                  </a:lnTo>
                  <a:lnTo>
                    <a:pt x="105985" y="143702"/>
                  </a:lnTo>
                  <a:lnTo>
                    <a:pt x="59774" y="143702"/>
                  </a:lnTo>
                  <a:cubicBezTo>
                    <a:pt x="56425" y="143702"/>
                    <a:pt x="50733" y="144037"/>
                    <a:pt x="42696" y="144707"/>
                  </a:cubicBezTo>
                  <a:cubicBezTo>
                    <a:pt x="38678" y="144707"/>
                    <a:pt x="35999" y="144707"/>
                    <a:pt x="34659" y="144707"/>
                  </a:cubicBezTo>
                  <a:cubicBezTo>
                    <a:pt x="32650" y="144707"/>
                    <a:pt x="31311" y="144372"/>
                    <a:pt x="30641" y="143702"/>
                  </a:cubicBezTo>
                  <a:cubicBezTo>
                    <a:pt x="28632" y="141693"/>
                    <a:pt x="26957" y="139014"/>
                    <a:pt x="25618" y="135666"/>
                  </a:cubicBezTo>
                  <a:cubicBezTo>
                    <a:pt x="24948" y="134326"/>
                    <a:pt x="25618" y="133657"/>
                    <a:pt x="27627" y="133657"/>
                  </a:cubicBezTo>
                  <a:cubicBezTo>
                    <a:pt x="36334" y="134326"/>
                    <a:pt x="48389" y="134996"/>
                    <a:pt x="63792" y="135666"/>
                  </a:cubicBezTo>
                  <a:lnTo>
                    <a:pt x="105985" y="135666"/>
                  </a:lnTo>
                  <a:lnTo>
                    <a:pt x="105985" y="69363"/>
                  </a:lnTo>
                  <a:lnTo>
                    <a:pt x="39682" y="69363"/>
                  </a:lnTo>
                  <a:cubicBezTo>
                    <a:pt x="34324" y="69363"/>
                    <a:pt x="28967" y="70033"/>
                    <a:pt x="23609" y="71372"/>
                  </a:cubicBezTo>
                  <a:cubicBezTo>
                    <a:pt x="22269" y="71372"/>
                    <a:pt x="20595" y="70702"/>
                    <a:pt x="18586" y="69363"/>
                  </a:cubicBezTo>
                  <a:cubicBezTo>
                    <a:pt x="18586" y="69363"/>
                    <a:pt x="17916" y="68693"/>
                    <a:pt x="16577" y="67354"/>
                  </a:cubicBezTo>
                  <a:cubicBezTo>
                    <a:pt x="14567" y="64675"/>
                    <a:pt x="13228" y="63000"/>
                    <a:pt x="12558" y="62331"/>
                  </a:cubicBezTo>
                  <a:cubicBezTo>
                    <a:pt x="11219" y="60321"/>
                    <a:pt x="11889" y="59652"/>
                    <a:pt x="14567" y="60321"/>
                  </a:cubicBezTo>
                  <a:cubicBezTo>
                    <a:pt x="25283" y="61661"/>
                    <a:pt x="35329" y="62331"/>
                    <a:pt x="44705" y="62331"/>
                  </a:cubicBezTo>
                  <a:lnTo>
                    <a:pt x="184343" y="62331"/>
                  </a:lnTo>
                  <a:cubicBezTo>
                    <a:pt x="193719" y="45587"/>
                    <a:pt x="200751" y="37216"/>
                    <a:pt x="205439" y="37216"/>
                  </a:cubicBezTo>
                  <a:close/>
                  <a:moveTo>
                    <a:pt x="96944" y="46"/>
                  </a:moveTo>
                  <a:cubicBezTo>
                    <a:pt x="125072" y="-624"/>
                    <a:pt x="142485" y="6074"/>
                    <a:pt x="149182" y="20138"/>
                  </a:cubicBezTo>
                  <a:cubicBezTo>
                    <a:pt x="150689" y="24156"/>
                    <a:pt x="151506" y="27903"/>
                    <a:pt x="151631" y="31377"/>
                  </a:cubicBezTo>
                  <a:cubicBezTo>
                    <a:pt x="152008" y="41799"/>
                    <a:pt x="146169" y="49773"/>
                    <a:pt x="134114" y="55299"/>
                  </a:cubicBezTo>
                  <a:cubicBezTo>
                    <a:pt x="121389" y="57977"/>
                    <a:pt x="113017" y="52620"/>
                    <a:pt x="108999" y="39225"/>
                  </a:cubicBezTo>
                  <a:cubicBezTo>
                    <a:pt x="106320" y="25161"/>
                    <a:pt x="100962" y="14445"/>
                    <a:pt x="92925" y="7078"/>
                  </a:cubicBezTo>
                  <a:cubicBezTo>
                    <a:pt x="90916" y="5069"/>
                    <a:pt x="90247" y="3395"/>
                    <a:pt x="90916" y="2055"/>
                  </a:cubicBezTo>
                  <a:cubicBezTo>
                    <a:pt x="91586" y="716"/>
                    <a:pt x="93595" y="46"/>
                    <a:pt x="96944" y="46"/>
                  </a:cubicBezTo>
                  <a:close/>
                </a:path>
              </a:pathLst>
            </a:custGeom>
            <a:solidFill>
              <a:srgbClr val="9E040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000" spc="600" dirty="0">
                <a:solidFill>
                  <a:srgbClr val="9E0406"/>
                </a:solidFill>
                <a:latin typeface="方正粗宋简体" panose="03000509000000000000" pitchFamily="65" charset="-122"/>
                <a:ea typeface="方正粗宋简体" panose="03000509000000000000" pitchFamily="65" charset="-122"/>
              </a:endParaRPr>
            </a:p>
          </p:txBody>
        </p:sp>
        <p:sp>
          <p:nvSpPr>
            <p:cNvPr id="14" name="矩形 13"/>
            <p:cNvSpPr/>
            <p:nvPr/>
          </p:nvSpPr>
          <p:spPr>
            <a:xfrm>
              <a:off x="921587" y="4620919"/>
              <a:ext cx="482854" cy="461480"/>
            </a:xfrm>
            <a:prstGeom prst="rect">
              <a:avLst/>
            </a:prstGeom>
            <a:solidFill>
              <a:srgbClr val="FEFFF7"/>
            </a:solidFill>
            <a:ln>
              <a:solidFill>
                <a:srgbClr val="9E04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003863" y="4694885"/>
              <a:ext cx="335909" cy="308648"/>
            </a:xfrm>
            <a:custGeom>
              <a:avLst/>
              <a:gdLst/>
              <a:ahLst/>
              <a:cxnLst/>
              <a:rect l="l" t="t" r="r" b="b"/>
              <a:pathLst>
                <a:path w="244409" h="239212">
                  <a:moveTo>
                    <a:pt x="171953" y="11386"/>
                  </a:moveTo>
                  <a:cubicBezTo>
                    <a:pt x="179990" y="13395"/>
                    <a:pt x="191710" y="17413"/>
                    <a:pt x="207114" y="23441"/>
                  </a:cubicBezTo>
                  <a:cubicBezTo>
                    <a:pt x="213811" y="28129"/>
                    <a:pt x="214146" y="32482"/>
                    <a:pt x="208118" y="36501"/>
                  </a:cubicBezTo>
                  <a:cubicBezTo>
                    <a:pt x="203430" y="37840"/>
                    <a:pt x="200751" y="40854"/>
                    <a:pt x="200082" y="45542"/>
                  </a:cubicBezTo>
                  <a:cubicBezTo>
                    <a:pt x="188696" y="89744"/>
                    <a:pt x="170949" y="126914"/>
                    <a:pt x="146838" y="157051"/>
                  </a:cubicBezTo>
                  <a:cubicBezTo>
                    <a:pt x="171618" y="175134"/>
                    <a:pt x="202091" y="189198"/>
                    <a:pt x="238256" y="199244"/>
                  </a:cubicBezTo>
                  <a:cubicBezTo>
                    <a:pt x="242944" y="200584"/>
                    <a:pt x="244953" y="202258"/>
                    <a:pt x="244284" y="204267"/>
                  </a:cubicBezTo>
                  <a:cubicBezTo>
                    <a:pt x="244953" y="206276"/>
                    <a:pt x="242944" y="207951"/>
                    <a:pt x="238256" y="209290"/>
                  </a:cubicBezTo>
                  <a:cubicBezTo>
                    <a:pt x="222852" y="211969"/>
                    <a:pt x="212137" y="220006"/>
                    <a:pt x="206109" y="233400"/>
                  </a:cubicBezTo>
                  <a:cubicBezTo>
                    <a:pt x="203430" y="239428"/>
                    <a:pt x="199077" y="240767"/>
                    <a:pt x="193050" y="237419"/>
                  </a:cubicBezTo>
                  <a:cubicBezTo>
                    <a:pt x="162912" y="223354"/>
                    <a:pt x="137797" y="206276"/>
                    <a:pt x="117705" y="186185"/>
                  </a:cubicBezTo>
                  <a:cubicBezTo>
                    <a:pt x="88237" y="208286"/>
                    <a:pt x="51402" y="224694"/>
                    <a:pt x="7200" y="235409"/>
                  </a:cubicBezTo>
                  <a:cubicBezTo>
                    <a:pt x="3182" y="236079"/>
                    <a:pt x="838" y="235744"/>
                    <a:pt x="168" y="234405"/>
                  </a:cubicBezTo>
                  <a:cubicBezTo>
                    <a:pt x="-501" y="233065"/>
                    <a:pt x="838" y="231391"/>
                    <a:pt x="4187" y="229382"/>
                  </a:cubicBezTo>
                  <a:cubicBezTo>
                    <a:pt x="44370" y="206611"/>
                    <a:pt x="74843" y="183171"/>
                    <a:pt x="95604" y="159061"/>
                  </a:cubicBezTo>
                  <a:cubicBezTo>
                    <a:pt x="72834" y="123565"/>
                    <a:pt x="59774" y="82042"/>
                    <a:pt x="56425" y="34491"/>
                  </a:cubicBezTo>
                  <a:cubicBezTo>
                    <a:pt x="55756" y="31143"/>
                    <a:pt x="56760" y="29134"/>
                    <a:pt x="59439" y="28464"/>
                  </a:cubicBezTo>
                  <a:cubicBezTo>
                    <a:pt x="60779" y="28464"/>
                    <a:pt x="62118" y="30808"/>
                    <a:pt x="63457" y="35496"/>
                  </a:cubicBezTo>
                  <a:cubicBezTo>
                    <a:pt x="76852" y="75680"/>
                    <a:pt x="94935" y="107492"/>
                    <a:pt x="117705" y="130932"/>
                  </a:cubicBezTo>
                  <a:cubicBezTo>
                    <a:pt x="129760" y="112850"/>
                    <a:pt x="140141" y="92423"/>
                    <a:pt x="148848" y="69652"/>
                  </a:cubicBezTo>
                  <a:cubicBezTo>
                    <a:pt x="154205" y="54248"/>
                    <a:pt x="158224" y="37505"/>
                    <a:pt x="160903" y="19423"/>
                  </a:cubicBezTo>
                  <a:cubicBezTo>
                    <a:pt x="161572" y="11386"/>
                    <a:pt x="165256" y="8707"/>
                    <a:pt x="171953" y="11386"/>
                  </a:cubicBezTo>
                  <a:close/>
                  <a:moveTo>
                    <a:pt x="90581" y="335"/>
                  </a:moveTo>
                  <a:cubicBezTo>
                    <a:pt x="110003" y="1675"/>
                    <a:pt x="124737" y="9377"/>
                    <a:pt x="134783" y="23441"/>
                  </a:cubicBezTo>
                  <a:cubicBezTo>
                    <a:pt x="136960" y="27627"/>
                    <a:pt x="138383" y="31541"/>
                    <a:pt x="139053" y="35182"/>
                  </a:cubicBezTo>
                  <a:cubicBezTo>
                    <a:pt x="141062" y="46107"/>
                    <a:pt x="136290" y="54583"/>
                    <a:pt x="124737" y="60611"/>
                  </a:cubicBezTo>
                  <a:cubicBezTo>
                    <a:pt x="109334" y="63959"/>
                    <a:pt x="100292" y="56592"/>
                    <a:pt x="97614" y="38510"/>
                  </a:cubicBezTo>
                  <a:cubicBezTo>
                    <a:pt x="95604" y="25785"/>
                    <a:pt x="91586" y="15069"/>
                    <a:pt x="85558" y="6363"/>
                  </a:cubicBezTo>
                  <a:cubicBezTo>
                    <a:pt x="84219" y="3684"/>
                    <a:pt x="83884" y="2010"/>
                    <a:pt x="84554" y="1340"/>
                  </a:cubicBezTo>
                  <a:cubicBezTo>
                    <a:pt x="85224" y="1"/>
                    <a:pt x="87233" y="-334"/>
                    <a:pt x="90581" y="335"/>
                  </a:cubicBezTo>
                  <a:close/>
                </a:path>
              </a:pathLst>
            </a:custGeom>
            <a:solidFill>
              <a:srgbClr val="9E040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000" spc="600" dirty="0">
                <a:solidFill>
                  <a:srgbClr val="9E0406"/>
                </a:solidFill>
                <a:latin typeface="方正粗宋简体" panose="03000509000000000000" pitchFamily="65" charset="-122"/>
                <a:ea typeface="方正粗宋简体" panose="03000509000000000000" pitchFamily="65" charset="-122"/>
              </a:endParaRPr>
            </a:p>
          </p:txBody>
        </p:sp>
      </p:grpSp>
      <p:grpSp>
        <p:nvGrpSpPr>
          <p:cNvPr id="16" name="组合 15"/>
          <p:cNvGrpSpPr/>
          <p:nvPr/>
        </p:nvGrpSpPr>
        <p:grpSpPr>
          <a:xfrm>
            <a:off x="1737992" y="2083851"/>
            <a:ext cx="9201628" cy="1399287"/>
            <a:chOff x="1532170" y="1386714"/>
            <a:chExt cx="9201794" cy="1572836"/>
          </a:xfrm>
        </p:grpSpPr>
        <p:sp>
          <p:nvSpPr>
            <p:cNvPr id="17" name="矩形 16"/>
            <p:cNvSpPr/>
            <p:nvPr/>
          </p:nvSpPr>
          <p:spPr>
            <a:xfrm>
              <a:off x="1532170" y="1519550"/>
              <a:ext cx="9201785" cy="1440000"/>
            </a:xfrm>
            <a:prstGeom prst="rect">
              <a:avLst/>
            </a:prstGeom>
            <a:solidFill>
              <a:schemeClr val="bg1"/>
            </a:solidFill>
            <a:ln>
              <a:noFill/>
            </a:ln>
            <a:effectLst>
              <a:outerShdw blurRad="381000" algn="ctr"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8" name="矩形 17"/>
            <p:cNvSpPr/>
            <p:nvPr/>
          </p:nvSpPr>
          <p:spPr>
            <a:xfrm>
              <a:off x="1532170" y="1517868"/>
              <a:ext cx="1953895" cy="1439819"/>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9" name="矩形 18"/>
            <p:cNvSpPr/>
            <p:nvPr/>
          </p:nvSpPr>
          <p:spPr>
            <a:xfrm>
              <a:off x="1814649" y="2037723"/>
              <a:ext cx="1388937" cy="449734"/>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ts val="0"/>
                </a:spcAft>
                <a:buClr>
                  <a:srgbClr val="C00000"/>
                </a:buClr>
                <a:buSzTx/>
                <a:buFontTx/>
                <a:buNone/>
                <a:defRPr/>
              </a:pP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华文中宋" panose="02010600040101010101" pitchFamily="2" charset="-122"/>
                <a:ea typeface="华文中宋" panose="02010600040101010101" pitchFamily="2" charset="-122"/>
                <a:cs typeface="+mn-cs"/>
                <a:sym typeface="+mn-lt"/>
              </a:endParaRPr>
            </a:p>
          </p:txBody>
        </p:sp>
        <p:sp>
          <p:nvSpPr>
            <p:cNvPr id="20" name="矩形 19"/>
            <p:cNvSpPr/>
            <p:nvPr/>
          </p:nvSpPr>
          <p:spPr>
            <a:xfrm>
              <a:off x="3678785" y="1386714"/>
              <a:ext cx="7055179" cy="1289744"/>
            </a:xfrm>
            <a:prstGeom prst="rect">
              <a:avLst/>
            </a:prstGeom>
          </p:spPr>
          <p:txBody>
            <a:bodyPr wrap="square">
              <a:spAutoFit/>
            </a:bodyPr>
            <a:lstStyle/>
            <a:p>
              <a:pPr marR="0" lvl="0" indent="0" algn="just" fontAlgn="auto">
                <a:lnSpc>
                  <a:spcPct val="150000"/>
                </a:lnSpc>
                <a:spcBef>
                  <a:spcPts val="0"/>
                </a:spcBef>
                <a:spcAft>
                  <a:spcPts val="0"/>
                </a:spcAft>
                <a:buClrTx/>
                <a:buSzTx/>
                <a:buFontTx/>
                <a:buNone/>
                <a:defRPr/>
              </a:pPr>
              <a:r>
                <a:rPr lang="zh-CN" altLang="en-US" b="1" dirty="0">
                  <a:solidFill>
                    <a:prstClr val="black">
                      <a:lumMod val="85000"/>
                      <a:lumOff val="15000"/>
                    </a:prstClr>
                  </a:solidFill>
                  <a:latin typeface="微软雅黑" pitchFamily="34" charset="-122"/>
                  <a:ea typeface="微软雅黑" pitchFamily="34" charset="-122"/>
                  <a:sym typeface="+mn-lt"/>
                </a:rPr>
                <a:t>       </a:t>
              </a:r>
              <a:r>
                <a:rPr lang="zh-CN" altLang="en-US" b="1" dirty="0">
                  <a:solidFill>
                    <a:srgbClr val="002060"/>
                  </a:solidFill>
                  <a:latin typeface="微软雅黑" pitchFamily="34" charset="-122"/>
                  <a:ea typeface="微软雅黑" pitchFamily="34" charset="-122"/>
                  <a:sym typeface="+mn-lt"/>
                </a:rPr>
                <a:t>人们自己创造自己的历史，但是他们并不是随心所欲地创造， 并不是在他们自己选定的条件下创造，而是在直接碰到的、既定的、从过去承继下来的条件下创造。</a:t>
              </a:r>
              <a:endParaRPr lang="zh-CN" altLang="en-US" b="1" dirty="0">
                <a:solidFill>
                  <a:srgbClr val="002060"/>
                </a:solidFill>
                <a:latin typeface="微软雅黑" pitchFamily="34" charset="-122"/>
                <a:ea typeface="微软雅黑" pitchFamily="34" charset="-122"/>
                <a:sym typeface="+mn-lt"/>
              </a:endParaRPr>
            </a:p>
          </p:txBody>
        </p:sp>
      </p:grpSp>
      <p:grpSp>
        <p:nvGrpSpPr>
          <p:cNvPr id="21" name="组合 20"/>
          <p:cNvGrpSpPr/>
          <p:nvPr/>
        </p:nvGrpSpPr>
        <p:grpSpPr>
          <a:xfrm>
            <a:off x="1737992" y="3443712"/>
            <a:ext cx="9201785" cy="1264992"/>
            <a:chOff x="1541910" y="2487286"/>
            <a:chExt cx="9201793" cy="1565490"/>
          </a:xfrm>
        </p:grpSpPr>
        <p:sp>
          <p:nvSpPr>
            <p:cNvPr id="22" name="矩形 21"/>
            <p:cNvSpPr/>
            <p:nvPr/>
          </p:nvSpPr>
          <p:spPr>
            <a:xfrm>
              <a:off x="1541910" y="2590376"/>
              <a:ext cx="9201793" cy="1439943"/>
            </a:xfrm>
            <a:prstGeom prst="rect">
              <a:avLst/>
            </a:prstGeom>
            <a:solidFill>
              <a:schemeClr val="bg1"/>
            </a:solidFill>
            <a:ln>
              <a:noFill/>
            </a:ln>
            <a:effectLst>
              <a:outerShdw blurRad="381000" algn="ctr"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3" name="矩形 22"/>
            <p:cNvSpPr/>
            <p:nvPr/>
          </p:nvSpPr>
          <p:spPr>
            <a:xfrm>
              <a:off x="1554008" y="2612833"/>
              <a:ext cx="1944107" cy="1439943"/>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4" name="矩形 23"/>
            <p:cNvSpPr/>
            <p:nvPr/>
          </p:nvSpPr>
          <p:spPr>
            <a:xfrm>
              <a:off x="1675794" y="3113733"/>
              <a:ext cx="1676339" cy="495156"/>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ts val="0"/>
                </a:spcAft>
                <a:buClr>
                  <a:srgbClr val="C00000"/>
                </a:buClr>
                <a:buSzTx/>
                <a:buFontTx/>
                <a:buNone/>
                <a:defRPr/>
              </a:pP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华文中宋" panose="02010600040101010101" pitchFamily="2" charset="-122"/>
                <a:ea typeface="华文中宋" panose="02010600040101010101" pitchFamily="2" charset="-122"/>
                <a:cs typeface="+mn-cs"/>
                <a:sym typeface="+mn-lt"/>
              </a:endParaRPr>
            </a:p>
          </p:txBody>
        </p:sp>
        <p:sp>
          <p:nvSpPr>
            <p:cNvPr id="25" name="矩形 24"/>
            <p:cNvSpPr/>
            <p:nvPr/>
          </p:nvSpPr>
          <p:spPr>
            <a:xfrm>
              <a:off x="3623915" y="2487286"/>
              <a:ext cx="6781759" cy="1289854"/>
            </a:xfrm>
            <a:prstGeom prst="rect">
              <a:avLst/>
            </a:prstGeom>
          </p:spPr>
          <p:txBody>
            <a:bodyPr wrap="square">
              <a:spAutoFit/>
            </a:bodyPr>
            <a:lstStyle/>
            <a:p>
              <a:pPr algn="just">
                <a:lnSpc>
                  <a:spcPct val="150000"/>
                </a:lnSpc>
                <a:defRPr/>
              </a:pPr>
              <a:r>
                <a:rPr lang="zh-CN" altLang="en-US" b="1" dirty="0">
                  <a:solidFill>
                    <a:prstClr val="black">
                      <a:lumMod val="85000"/>
                      <a:lumOff val="15000"/>
                    </a:prstClr>
                  </a:solidFill>
                  <a:latin typeface="微软雅黑" pitchFamily="34" charset="-122"/>
                  <a:ea typeface="微软雅黑" pitchFamily="34" charset="-122"/>
                  <a:sym typeface="+mn-lt"/>
                </a:rPr>
                <a:t>       </a:t>
              </a:r>
              <a:r>
                <a:rPr lang="zh-CN" altLang="en-US" b="1" dirty="0">
                  <a:solidFill>
                    <a:srgbClr val="002060"/>
                  </a:solidFill>
                  <a:latin typeface="微软雅黑" pitchFamily="34" charset="-122"/>
                  <a:ea typeface="微软雅黑" pitchFamily="34" charset="-122"/>
                  <a:sym typeface="+mn-lt"/>
                </a:rPr>
                <a:t>无论历史的结局如何，人们总是通过每一个人追求他自己的、自觉预期的目的来创造他们的历史，而这许多按不同方向活动的愿望及其对外部世界的各种各样作用的合力，就是历史。</a:t>
              </a:r>
              <a:endParaRPr lang="zh-CN" altLang="en-US" b="1" dirty="0">
                <a:solidFill>
                  <a:srgbClr val="002060"/>
                </a:solidFill>
                <a:latin typeface="微软雅黑" pitchFamily="34" charset="-122"/>
                <a:ea typeface="微软雅黑" pitchFamily="34" charset="-122"/>
                <a:sym typeface="+mn-lt"/>
              </a:endParaRPr>
            </a:p>
          </p:txBody>
        </p:sp>
      </p:grpSp>
      <p:grpSp>
        <p:nvGrpSpPr>
          <p:cNvPr id="26" name="组合 25"/>
          <p:cNvGrpSpPr/>
          <p:nvPr/>
        </p:nvGrpSpPr>
        <p:grpSpPr>
          <a:xfrm>
            <a:off x="1750090" y="4740703"/>
            <a:ext cx="9201628" cy="982208"/>
            <a:chOff x="1541909" y="4492721"/>
            <a:chExt cx="9201794" cy="1079683"/>
          </a:xfrm>
        </p:grpSpPr>
        <p:sp>
          <p:nvSpPr>
            <p:cNvPr id="27" name="矩形 26"/>
            <p:cNvSpPr/>
            <p:nvPr/>
          </p:nvSpPr>
          <p:spPr>
            <a:xfrm>
              <a:off x="1541909" y="4492723"/>
              <a:ext cx="9201794" cy="1079681"/>
            </a:xfrm>
            <a:prstGeom prst="rect">
              <a:avLst/>
            </a:prstGeom>
            <a:solidFill>
              <a:schemeClr val="bg1"/>
            </a:solidFill>
            <a:ln>
              <a:noFill/>
            </a:ln>
            <a:effectLst>
              <a:outerShdw blurRad="381000" algn="ctr"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8" name="矩形 27"/>
            <p:cNvSpPr/>
            <p:nvPr/>
          </p:nvSpPr>
          <p:spPr>
            <a:xfrm>
              <a:off x="1541909" y="4492721"/>
              <a:ext cx="1953687" cy="1079681"/>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9" name="矩形 28"/>
            <p:cNvSpPr/>
            <p:nvPr/>
          </p:nvSpPr>
          <p:spPr>
            <a:xfrm>
              <a:off x="1985888" y="4832506"/>
              <a:ext cx="1065729" cy="439817"/>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ts val="0"/>
                </a:spcAft>
                <a:buClr>
                  <a:srgbClr val="C00000"/>
                </a:buClr>
                <a:buSzTx/>
                <a:buFontTx/>
                <a:buNone/>
                <a:defRPr/>
              </a:pP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华文中宋" panose="02010600040101010101" pitchFamily="2" charset="-122"/>
                <a:ea typeface="华文中宋" panose="02010600040101010101" pitchFamily="2" charset="-122"/>
                <a:cs typeface="+mn-cs"/>
                <a:sym typeface="+mn-lt"/>
              </a:endParaRPr>
            </a:p>
          </p:txBody>
        </p:sp>
        <p:sp>
          <p:nvSpPr>
            <p:cNvPr id="30" name="矩形 29"/>
            <p:cNvSpPr/>
            <p:nvPr/>
          </p:nvSpPr>
          <p:spPr>
            <a:xfrm>
              <a:off x="3688524" y="4576832"/>
              <a:ext cx="6793179" cy="874149"/>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sym typeface="+mn-lt"/>
                </a:rPr>
                <a:t>       </a:t>
              </a:r>
              <a:r>
                <a:rPr lang="zh-CN" altLang="en-US" b="1" dirty="0">
                  <a:solidFill>
                    <a:srgbClr val="002060"/>
                  </a:solidFill>
                  <a:latin typeface="微软雅黑" pitchFamily="34" charset="-122"/>
                  <a:ea typeface="微软雅黑" pitchFamily="34" charset="-122"/>
                  <a:sym typeface="+mn-lt"/>
                </a:rPr>
                <a:t>随着人们历史创造活动的扩大和深入，作为自觉的历史活动家的人民群众在数量上也必定增多起来。</a:t>
              </a:r>
              <a:endParaRPr lang="zh-CN" altLang="en-US" b="1" dirty="0">
                <a:solidFill>
                  <a:srgbClr val="002060"/>
                </a:solidFill>
                <a:latin typeface="微软雅黑" pitchFamily="34" charset="-122"/>
                <a:ea typeface="微软雅黑" pitchFamily="34" charset="-122"/>
                <a:sym typeface="+mn-lt"/>
              </a:endParaRPr>
            </a:p>
          </p:txBody>
        </p:sp>
      </p:grpSp>
      <p:grpSp>
        <p:nvGrpSpPr>
          <p:cNvPr id="31" name="组合 30"/>
          <p:cNvGrpSpPr/>
          <p:nvPr/>
        </p:nvGrpSpPr>
        <p:grpSpPr>
          <a:xfrm>
            <a:off x="1737983" y="5743133"/>
            <a:ext cx="9201628" cy="823363"/>
            <a:chOff x="1541909" y="5585588"/>
            <a:chExt cx="9201794" cy="845570"/>
          </a:xfrm>
        </p:grpSpPr>
        <p:sp>
          <p:nvSpPr>
            <p:cNvPr id="32" name="矩形 31"/>
            <p:cNvSpPr/>
            <p:nvPr/>
          </p:nvSpPr>
          <p:spPr>
            <a:xfrm>
              <a:off x="1541909" y="5586911"/>
              <a:ext cx="9201794" cy="842926"/>
            </a:xfrm>
            <a:prstGeom prst="rect">
              <a:avLst/>
            </a:prstGeom>
            <a:solidFill>
              <a:schemeClr val="bg1"/>
            </a:solidFill>
            <a:ln>
              <a:noFill/>
            </a:ln>
            <a:effectLst>
              <a:outerShdw blurRad="381000" algn="ctr"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33" name="矩形 32"/>
            <p:cNvSpPr/>
            <p:nvPr/>
          </p:nvSpPr>
          <p:spPr>
            <a:xfrm>
              <a:off x="1541909" y="5585588"/>
              <a:ext cx="1953687" cy="845570"/>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34" name="矩形 33"/>
            <p:cNvSpPr/>
            <p:nvPr/>
          </p:nvSpPr>
          <p:spPr>
            <a:xfrm>
              <a:off x="1832274" y="5808317"/>
              <a:ext cx="1372957" cy="410901"/>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ts val="0"/>
                </a:spcAft>
                <a:buClr>
                  <a:srgbClr val="C00000"/>
                </a:buClr>
                <a:buSzTx/>
                <a:buFontTx/>
                <a:buNone/>
                <a:defRPr/>
              </a:pP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华文中宋" panose="02010600040101010101" pitchFamily="2" charset="-122"/>
                <a:ea typeface="华文中宋" panose="02010600040101010101" pitchFamily="2" charset="-122"/>
                <a:cs typeface="+mn-cs"/>
                <a:sym typeface="+mn-lt"/>
              </a:endParaRPr>
            </a:p>
          </p:txBody>
        </p:sp>
        <p:sp>
          <p:nvSpPr>
            <p:cNvPr id="35" name="矩形 34"/>
            <p:cNvSpPr/>
            <p:nvPr/>
          </p:nvSpPr>
          <p:spPr>
            <a:xfrm>
              <a:off x="3676753" y="5823762"/>
              <a:ext cx="7055179" cy="369223"/>
            </a:xfrm>
            <a:prstGeom prst="rect">
              <a:avLst/>
            </a:prstGeom>
          </p:spPr>
          <p:txBody>
            <a:bodyPr wrap="square">
              <a:spAutoFit/>
            </a:bodyPr>
            <a:lstStyle/>
            <a:p>
              <a:pPr marL="0" marR="0" lvl="0" indent="0" algn="just" defTabSz="914400" rtl="0" eaLnBrk="1" fontAlgn="auto" latinLnBrk="0" hangingPunct="1">
                <a:spcBef>
                  <a:spcPts val="0"/>
                </a:spcBef>
                <a:spcAft>
                  <a:spcPts val="0"/>
                </a:spcAft>
                <a:buClrTx/>
                <a:buSzTx/>
                <a:buFontTx/>
                <a:buNone/>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sym typeface="+mn-lt"/>
                </a:rPr>
                <a:t>       </a:t>
              </a:r>
              <a:r>
                <a:rPr lang="zh-CN" altLang="en-US" b="1" dirty="0">
                  <a:solidFill>
                    <a:srgbClr val="002060"/>
                  </a:solidFill>
                  <a:latin typeface="微软雅黑" pitchFamily="34" charset="-122"/>
                  <a:ea typeface="微软雅黑" pitchFamily="34" charset="-122"/>
                  <a:sym typeface="+mn-lt"/>
                </a:rPr>
                <a:t>人民，只有人民，才是创造世界历史的动力。</a:t>
              </a:r>
              <a:endParaRPr lang="zh-CN" altLang="en-US" b="1" dirty="0">
                <a:solidFill>
                  <a:srgbClr val="002060"/>
                </a:solidFill>
                <a:latin typeface="微软雅黑" pitchFamily="34" charset="-122"/>
                <a:ea typeface="微软雅黑" pitchFamily="34" charset="-122"/>
                <a:sym typeface="+mn-lt"/>
              </a:endParaRPr>
            </a:p>
          </p:txBody>
        </p:sp>
      </p:grpSp>
      <p:sp>
        <p:nvSpPr>
          <p:cNvPr id="37" name="矩形 36"/>
          <p:cNvSpPr/>
          <p:nvPr/>
        </p:nvSpPr>
        <p:spPr>
          <a:xfrm>
            <a:off x="-88323" y="1366069"/>
            <a:ext cx="12192000" cy="584775"/>
          </a:xfrm>
          <a:prstGeom prst="rect">
            <a:avLst/>
          </a:prstGeom>
        </p:spPr>
        <p:txBody>
          <a:bodyPr wrap="square">
            <a:spAutoFit/>
          </a:bodyPr>
          <a:lstStyle/>
          <a:p>
            <a:pPr algn="ctr"/>
            <a:r>
              <a:rPr lang="zh-CN" altLang="en-US" sz="3200" b="1" dirty="0">
                <a:solidFill>
                  <a:srgbClr val="C00000"/>
                </a:solidFill>
                <a:latin typeface="思源黑体 CN Medium" panose="020B0600000000000000" charset="-122"/>
                <a:ea typeface="思源黑体 CN Medium" panose="020B0600000000000000" charset="-122"/>
                <a:sym typeface="字魂58号-创中黑-Regular" panose="00000500000000000000" pitchFamily="2" charset="-122"/>
              </a:rPr>
              <a:t>从思想源头看，人民至上是马克思主义的本质属性。</a:t>
            </a:r>
            <a:endParaRPr lang="zh-CN" altLang="en-US" sz="3200" b="1" dirty="0">
              <a:solidFill>
                <a:srgbClr val="C00000"/>
              </a:solidFill>
              <a:latin typeface="思源黑体 CN Medium" panose="020B0600000000000000" charset="-122"/>
              <a:ea typeface="思源黑体 CN Medium" panose="020B0600000000000000" charset="-122"/>
              <a:sym typeface="字魂58号-创中黑-Regular" panose="00000500000000000000" pitchFamily="2" charset="-122"/>
            </a:endParaRPr>
          </a:p>
        </p:txBody>
      </p:sp>
      <p:sp>
        <p:nvSpPr>
          <p:cNvPr id="38" name="对角圆角矩形 1"/>
          <p:cNvSpPr/>
          <p:nvPr/>
        </p:nvSpPr>
        <p:spPr>
          <a:xfrm flipH="1">
            <a:off x="9251748" y="6390000"/>
            <a:ext cx="2700000" cy="468000"/>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人民是真正的英雄</a:t>
            </a:r>
            <a:endParaRPr kumimoji="1"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p:txBody>
      </p:sp>
      <p:pic>
        <p:nvPicPr>
          <p:cNvPr id="36" name="图片 35"/>
          <p:cNvPicPr>
            <a:picLocks noChangeAspect="1"/>
          </p:cNvPicPr>
          <p:nvPr/>
        </p:nvPicPr>
        <p:blipFill>
          <a:blip r:embed="rId1"/>
          <a:stretch>
            <a:fillRect/>
          </a:stretch>
        </p:blipFill>
        <p:spPr>
          <a:xfrm>
            <a:off x="2225325" y="2299848"/>
            <a:ext cx="969440" cy="953049"/>
          </a:xfrm>
          <a:prstGeom prst="rect">
            <a:avLst/>
          </a:prstGeom>
        </p:spPr>
      </p:pic>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8317" y="3614017"/>
            <a:ext cx="924133" cy="983618"/>
          </a:xfrm>
          <a:prstGeom prst="rect">
            <a:avLst/>
          </a:prstGeom>
        </p:spPr>
      </p:pic>
      <p:pic>
        <p:nvPicPr>
          <p:cNvPr id="41" name="图片 40"/>
          <p:cNvPicPr>
            <a:picLocks noChangeAspect="1"/>
          </p:cNvPicPr>
          <p:nvPr/>
        </p:nvPicPr>
        <p:blipFill>
          <a:blip r:embed="rId3"/>
          <a:stretch>
            <a:fillRect/>
          </a:stretch>
        </p:blipFill>
        <p:spPr>
          <a:xfrm>
            <a:off x="2455015" y="5729746"/>
            <a:ext cx="625430" cy="835463"/>
          </a:xfrm>
          <a:prstGeom prst="rect">
            <a:avLst/>
          </a:prstGeom>
        </p:spPr>
      </p:pic>
      <p:pic>
        <p:nvPicPr>
          <p:cNvPr id="42" name="图片 41"/>
          <p:cNvPicPr>
            <a:picLocks noChangeAspect="1"/>
          </p:cNvPicPr>
          <p:nvPr/>
        </p:nvPicPr>
        <p:blipFill>
          <a:blip r:embed="rId4"/>
          <a:stretch>
            <a:fillRect/>
          </a:stretch>
        </p:blipFill>
        <p:spPr>
          <a:xfrm>
            <a:off x="2437494" y="4800503"/>
            <a:ext cx="670271" cy="89453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1. </a:t>
            </a:r>
            <a:r>
              <a:rPr lang="zh-CN" altLang="en-US" sz="3200" dirty="0">
                <a:solidFill>
                  <a:schemeClr val="bg1"/>
                </a:solidFill>
              </a:rPr>
              <a:t>必须坚持人民至上</a:t>
            </a:r>
            <a:endParaRPr lang="zh-CN" altLang="en-US" dirty="0"/>
          </a:p>
        </p:txBody>
      </p:sp>
      <p:sp>
        <p:nvSpPr>
          <p:cNvPr id="4" name="文本框 3"/>
          <p:cNvSpPr txBox="1"/>
          <p:nvPr/>
        </p:nvSpPr>
        <p:spPr>
          <a:xfrm>
            <a:off x="695331" y="5369685"/>
            <a:ext cx="10504221" cy="1172180"/>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2060"/>
                </a:solidFill>
                <a:effectLst/>
                <a:uLnTx/>
                <a:uFillTx/>
                <a:latin typeface="微软雅黑" pitchFamily="34" charset="-122"/>
                <a:ea typeface="微软雅黑" pitchFamily="34" charset="-122"/>
                <a:sym typeface="字魂58号-创中黑-Regular" panose="00000500000000000000" pitchFamily="2" charset="-122"/>
              </a:rPr>
              <a:t>马克思主义</a:t>
            </a:r>
            <a:endParaRPr kumimoji="0" lang="en-US" altLang="zh-CN" sz="2400" b="1" i="0" u="none" strike="noStrike" kern="1200" cap="none" spc="0" normalizeH="0" baseline="0" noProof="0" dirty="0">
              <a:ln>
                <a:noFill/>
              </a:ln>
              <a:solidFill>
                <a:srgbClr val="002060"/>
              </a:solidFill>
              <a:effectLst/>
              <a:uLnTx/>
              <a:uFillTx/>
              <a:latin typeface="微软雅黑" pitchFamily="34" charset="-122"/>
              <a:ea typeface="微软雅黑" pitchFamily="34" charset="-122"/>
              <a:sym typeface="字魂58号-创中黑-Regular" panose="00000500000000000000" pitchFamily="2" charset="-122"/>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C00000"/>
                </a:solidFill>
                <a:effectLst/>
                <a:uLnTx/>
                <a:uFillTx/>
                <a:latin typeface="微软雅黑" pitchFamily="34" charset="-122"/>
                <a:ea typeface="微软雅黑" pitchFamily="34" charset="-122"/>
                <a:sym typeface="字魂58号-创中黑-Regular" panose="00000500000000000000" pitchFamily="2" charset="-122"/>
              </a:rPr>
              <a:t>         始终坚持</a:t>
            </a:r>
            <a:r>
              <a:rPr kumimoji="0" lang="zh-CN" altLang="en-US" b="0" i="0" u="none" strike="noStrike" kern="1200" cap="none" spc="0" normalizeH="0" baseline="0" noProof="0" dirty="0">
                <a:ln>
                  <a:noFill/>
                </a:ln>
                <a:solidFill>
                  <a:srgbClr val="002060"/>
                </a:solidFill>
                <a:effectLst/>
                <a:uLnTx/>
                <a:uFillTx/>
                <a:latin typeface="微软雅黑" pitchFamily="34" charset="-122"/>
                <a:ea typeface="微软雅黑" pitchFamily="34" charset="-122"/>
                <a:sym typeface="字魂58号-创中黑-Regular" panose="00000500000000000000" pitchFamily="2" charset="-122"/>
              </a:rPr>
              <a:t>为人民大众谋利益、为全人类谋解放，</a:t>
            </a:r>
            <a:endParaRPr kumimoji="0" lang="en-US" altLang="zh-CN" b="0" i="0" u="none" strike="noStrike" kern="1200" cap="none" spc="0" normalizeH="0" baseline="0" noProof="0" dirty="0">
              <a:ln>
                <a:noFill/>
              </a:ln>
              <a:solidFill>
                <a:srgbClr val="002060"/>
              </a:solidFill>
              <a:effectLst/>
              <a:uLnTx/>
              <a:uFillTx/>
              <a:latin typeface="微软雅黑" pitchFamily="34" charset="-122"/>
              <a:ea typeface="微软雅黑" pitchFamily="34" charset="-122"/>
              <a:sym typeface="字魂58号-创中黑-Regular" panose="00000500000000000000" pitchFamily="2" charset="-122"/>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C00000"/>
                </a:solidFill>
                <a:effectLst/>
                <a:uLnTx/>
                <a:uFillTx/>
                <a:latin typeface="微软雅黑" pitchFamily="34" charset="-122"/>
                <a:ea typeface="微软雅黑" pitchFamily="34" charset="-122"/>
                <a:sym typeface="字魂58号-创中黑-Regular" panose="00000500000000000000" pitchFamily="2" charset="-122"/>
              </a:rPr>
              <a:t>        始终坚持</a:t>
            </a:r>
            <a:r>
              <a:rPr kumimoji="0" lang="zh-CN" altLang="en-US" b="0" i="0" u="none" strike="noStrike" kern="1200" cap="none" spc="0" normalizeH="0" baseline="0" noProof="0" dirty="0">
                <a:ln>
                  <a:noFill/>
                </a:ln>
                <a:solidFill>
                  <a:srgbClr val="002060"/>
                </a:solidFill>
                <a:effectLst/>
                <a:uLnTx/>
                <a:uFillTx/>
                <a:latin typeface="微软雅黑" pitchFamily="34" charset="-122"/>
                <a:ea typeface="微软雅黑" pitchFamily="34" charset="-122"/>
                <a:sym typeface="字魂58号-创中黑-Regular" panose="00000500000000000000" pitchFamily="2" charset="-122"/>
              </a:rPr>
              <a:t>人民群众是历史的创造者、是推动社会历史发展的决定性力量，具有鲜明的人民立场。</a:t>
            </a:r>
            <a:endParaRPr kumimoji="0" lang="en-US" altLang="zh-CN" b="0" i="0" u="none" strike="noStrike" kern="1200" cap="none" spc="0" normalizeH="0" baseline="0" noProof="0" dirty="0">
              <a:ln>
                <a:noFill/>
              </a:ln>
              <a:solidFill>
                <a:srgbClr val="002060"/>
              </a:solidFill>
              <a:effectLst/>
              <a:uLnTx/>
              <a:uFillTx/>
              <a:latin typeface="微软雅黑" pitchFamily="34" charset="-122"/>
              <a:ea typeface="微软雅黑" pitchFamily="34" charset="-122"/>
              <a:sym typeface="字魂58号-创中黑-Regular" panose="00000500000000000000" pitchFamily="2" charset="-122"/>
            </a:endParaRPr>
          </a:p>
        </p:txBody>
      </p:sp>
      <p:grpSp>
        <p:nvGrpSpPr>
          <p:cNvPr id="6" name="组合 5"/>
          <p:cNvGrpSpPr/>
          <p:nvPr/>
        </p:nvGrpSpPr>
        <p:grpSpPr>
          <a:xfrm>
            <a:off x="906529" y="1376775"/>
            <a:ext cx="10293024" cy="3998085"/>
            <a:chOff x="949488" y="1941754"/>
            <a:chExt cx="10293024" cy="3998085"/>
          </a:xfrm>
        </p:grpSpPr>
        <p:grpSp>
          <p:nvGrpSpPr>
            <p:cNvPr id="7" name="组合 6"/>
            <p:cNvGrpSpPr/>
            <p:nvPr/>
          </p:nvGrpSpPr>
          <p:grpSpPr>
            <a:xfrm>
              <a:off x="949488" y="1941754"/>
              <a:ext cx="10293024" cy="3998085"/>
              <a:chOff x="1064709" y="1638633"/>
              <a:chExt cx="10293024" cy="3998085"/>
            </a:xfrm>
          </p:grpSpPr>
          <p:sp>
            <p:nvSpPr>
              <p:cNvPr id="9" name="图文框 8"/>
              <p:cNvSpPr/>
              <p:nvPr/>
            </p:nvSpPr>
            <p:spPr>
              <a:xfrm>
                <a:off x="1064709" y="1638633"/>
                <a:ext cx="10080000" cy="3780000"/>
              </a:xfrm>
              <a:prstGeom prst="frame">
                <a:avLst>
                  <a:gd name="adj1" fmla="val 3465"/>
                </a:avLst>
              </a:prstGeom>
              <a:gradFill flip="none" rotWithShape="1">
                <a:gsLst>
                  <a:gs pos="0">
                    <a:srgbClr val="B00000"/>
                  </a:gs>
                  <a:gs pos="100000">
                    <a:srgbClr val="C00000"/>
                  </a:gs>
                </a:gsLst>
                <a:lin ang="1800000" scaled="0"/>
                <a:tileRect/>
              </a:gra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10" name="组合 9"/>
              <p:cNvGrpSpPr/>
              <p:nvPr/>
            </p:nvGrpSpPr>
            <p:grpSpPr>
              <a:xfrm>
                <a:off x="1277733" y="1856718"/>
                <a:ext cx="10080000" cy="3780000"/>
                <a:chOff x="1277733" y="1856718"/>
                <a:chExt cx="10080000" cy="3780000"/>
              </a:xfrm>
            </p:grpSpPr>
            <p:sp>
              <p:nvSpPr>
                <p:cNvPr id="11" name="矩形 10"/>
                <p:cNvSpPr/>
                <p:nvPr/>
              </p:nvSpPr>
              <p:spPr>
                <a:xfrm>
                  <a:off x="1277733" y="1856718"/>
                  <a:ext cx="10080000" cy="3780000"/>
                </a:xfrm>
                <a:prstGeom prst="rect">
                  <a:avLst/>
                </a:prstGeom>
                <a:solidFill>
                  <a:schemeClr val="bg1"/>
                </a:soli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pic>
              <p:nvPicPr>
                <p:cNvPr id="12" name="图片 11"/>
                <p:cNvPicPr>
                  <a:picLocks noChangeAspect="1"/>
                </p:cNvPicPr>
                <p:nvPr/>
              </p:nvPicPr>
              <p:blipFill rotWithShape="1">
                <a:blip r:embed="rId1" cstate="print">
                  <a:duotone>
                    <a:schemeClr val="accent2">
                      <a:shade val="45000"/>
                      <a:satMod val="135000"/>
                    </a:schemeClr>
                    <a:prstClr val="white"/>
                  </a:duotone>
                  <a:extLst>
                    <a:ext uri="{BEBA8EAE-BF5A-486C-A8C5-ECC9F3942E4B}">
                      <a14:imgProps xmlns:a14="http://schemas.microsoft.com/office/drawing/2010/main">
                        <a14:imgLayer r:embed="rId2">
                          <a14:imgEffect>
                            <a14:brightnessContrast contrast="40000"/>
                          </a14:imgEffect>
                          <a14:imgEffect>
                            <a14:sharpenSoften amount="25000"/>
                          </a14:imgEffect>
                        </a14:imgLayer>
                      </a14:imgProps>
                    </a:ext>
                    <a:ext uri="{28A0092B-C50C-407E-A947-70E740481C1C}">
                      <a14:useLocalDpi xmlns:a14="http://schemas.microsoft.com/office/drawing/2010/main" val="0"/>
                    </a:ext>
                  </a:extLst>
                </a:blip>
                <a:srcRect r="6647" b="50000"/>
                <a:stretch>
                  <a:fillRect/>
                </a:stretch>
              </p:blipFill>
              <p:spPr>
                <a:xfrm flipH="1">
                  <a:off x="3977733" y="4376718"/>
                  <a:ext cx="7380000" cy="1260000"/>
                </a:xfrm>
                <a:prstGeom prst="rect">
                  <a:avLst/>
                </a:prstGeom>
              </p:spPr>
            </p:pic>
          </p:grpSp>
        </p:grpSp>
        <p:sp>
          <p:nvSpPr>
            <p:cNvPr id="8" name="矩形 7"/>
            <p:cNvSpPr/>
            <p:nvPr/>
          </p:nvSpPr>
          <p:spPr>
            <a:xfrm>
              <a:off x="1956000" y="2383119"/>
              <a:ext cx="8280000" cy="3057247"/>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22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人民是真正的英雄。波澜壮阔的中华民族发展史是中国人民书写的</a:t>
              </a:r>
              <a:r>
                <a:rPr kumimoji="0" lang="en-US" altLang="zh-CN"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a:t>
              </a:r>
              <a:r>
                <a:rPr kumimoji="0" lang="zh-CN" altLang="en-US"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博大精深的中华文明是中国人民创造的</a:t>
              </a:r>
              <a:r>
                <a:rPr kumimoji="0" lang="en-US" altLang="zh-CN"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a:t>
              </a:r>
              <a:r>
                <a:rPr kumimoji="0" lang="zh-CN" altLang="en-US"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历久弥新的中华民族精神是中国人民培育的</a:t>
              </a:r>
              <a:r>
                <a:rPr kumimoji="0" lang="en-US" altLang="zh-CN"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a:t>
              </a:r>
              <a:r>
                <a:rPr kumimoji="0" lang="zh-CN" altLang="en-US"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中华民族迎来了从站起来、富起来到强起来的伟大飞跃是中国人民奋斗出来的</a:t>
              </a:r>
              <a:r>
                <a:rPr kumimoji="0" lang="en-US" altLang="zh-CN"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a:t>
              </a:r>
              <a:endParaRPr kumimoji="0" lang="en-US" altLang="zh-CN"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endParaRPr>
            </a:p>
            <a:p>
              <a:pPr marL="0" marR="0" lvl="0" indent="0" algn="r" defTabSz="914400" rtl="0" eaLnBrk="1" fontAlgn="auto" latinLnBrk="0" hangingPunct="1">
                <a:lnSpc>
                  <a:spcPct val="150000"/>
                </a:lnSpc>
                <a:spcBef>
                  <a:spcPts val="800"/>
                </a:spcBef>
                <a:spcAft>
                  <a:spcPts val="0"/>
                </a:spcAft>
                <a:buClrTx/>
                <a:buSzTx/>
                <a:buFontTx/>
                <a:buNone/>
                <a:defRPr/>
              </a:pPr>
              <a:r>
                <a:rPr kumimoji="0" lang="en-US" altLang="zh-CN"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a:t>
              </a: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习近平在第十三届全国人民代表大会第一次会议上的讲话</a:t>
              </a:r>
              <a:endPar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a:t>
              </a:r>
              <a:r>
                <a:rPr kumimoji="0" lang="en-US" altLang="zh-CN"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2018</a:t>
              </a: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年</a:t>
              </a:r>
              <a:r>
                <a:rPr kumimoji="0" lang="en-US" altLang="zh-CN"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3</a:t>
              </a: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月</a:t>
              </a:r>
              <a:r>
                <a:rPr kumimoji="0" lang="en-US" altLang="zh-CN"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20</a:t>
              </a: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日）</a:t>
              </a:r>
              <a:endPar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1. </a:t>
            </a:r>
            <a:r>
              <a:rPr lang="zh-CN" altLang="en-US" sz="3200" dirty="0">
                <a:solidFill>
                  <a:schemeClr val="bg1"/>
                </a:solidFill>
              </a:rPr>
              <a:t>必须坚持人民至上</a:t>
            </a:r>
            <a:endParaRPr lang="zh-CN" altLang="en-US" dirty="0"/>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95879" y="2458921"/>
            <a:ext cx="3659828" cy="2439168"/>
          </a:xfrm>
          <a:prstGeom prst="rect">
            <a:avLst/>
          </a:prstGeom>
          <a:noFill/>
          <a:ln w="9525">
            <a:noFill/>
          </a:ln>
          <a:effectLst>
            <a:outerShdw blurRad="63500" sx="102000" sy="102000" algn="ctr" rotWithShape="0">
              <a:prstClr val="black">
                <a:alpha val="10000"/>
              </a:prstClr>
            </a:outerShdw>
          </a:effectLst>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121" y="2458921"/>
            <a:ext cx="3671981" cy="2447267"/>
          </a:xfrm>
          <a:prstGeom prst="rect">
            <a:avLst/>
          </a:prstGeom>
          <a:noFill/>
          <a:ln w="9525">
            <a:noFill/>
          </a:ln>
          <a:effectLst>
            <a:outerShdw blurRad="63500" sx="102000" sy="102000" algn="ctr" rotWithShape="0">
              <a:prstClr val="black">
                <a:alpha val="10000"/>
              </a:prstClr>
            </a:outerShdw>
          </a:effectLst>
        </p:spPr>
      </p:pic>
      <p:sp>
        <p:nvSpPr>
          <p:cNvPr id="5" name="文本框 4"/>
          <p:cNvSpPr txBox="1"/>
          <p:nvPr/>
        </p:nvSpPr>
        <p:spPr>
          <a:xfrm>
            <a:off x="982569" y="5114906"/>
            <a:ext cx="10202956" cy="1476375"/>
          </a:xfrm>
          <a:prstGeom prst="rect">
            <a:avLst/>
          </a:prstGeom>
          <a:noFill/>
          <a:ln w="9525">
            <a:noFill/>
          </a:ln>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      </a:t>
            </a:r>
            <a:r>
              <a:rPr kumimoji="0" lang="en-US" altLang="zh-CN"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 </a:t>
            </a:r>
            <a:r>
              <a:rPr kumimoji="0" lang="zh-CN" altLang="en-US" sz="2000" b="0" i="0" u="none" strike="noStrike" kern="1200" cap="none" spc="0" normalizeH="0" baseline="0" noProof="0" dirty="0">
                <a:ln>
                  <a:noFill/>
                </a:ln>
                <a:solidFill>
                  <a:srgbClr val="002060"/>
                </a:solidFill>
                <a:effectLst/>
                <a:uLnTx/>
                <a:uFillTx/>
                <a:latin typeface="微软雅黑" pitchFamily="34" charset="-122"/>
                <a:ea typeface="微软雅黑" pitchFamily="34" charset="-122"/>
                <a:cs typeface="+mn-cs"/>
              </a:rPr>
              <a:t>延安红色政权是陕北人民用小米哺育出来的，淮海战役的胜利是人民用小车推出来的，农村改革是小岗村村民“冒死”摁红手印开启的，乡镇企业是苏南群众在改革大潮中摸索出来的，新时代数字经济、共享经济、网购经济的新业态新模式是亿万网民推动兴起的。</a:t>
            </a:r>
            <a:endParaRPr kumimoji="0" lang="zh-CN" altLang="en-US" sz="2000" b="0" i="0" u="none" strike="noStrike" kern="1200" cap="none" spc="0" normalizeH="0" baseline="0" noProof="0" dirty="0">
              <a:ln>
                <a:noFill/>
              </a:ln>
              <a:solidFill>
                <a:srgbClr val="002060"/>
              </a:solidFill>
              <a:effectLst/>
              <a:uLnTx/>
              <a:uFillTx/>
              <a:latin typeface="微软雅黑" pitchFamily="34" charset="-122"/>
              <a:ea typeface="微软雅黑" pitchFamily="34" charset="-122"/>
              <a:cs typeface="+mn-cs"/>
            </a:endParaRPr>
          </a:p>
        </p:txBody>
      </p:sp>
      <p:sp>
        <p:nvSpPr>
          <p:cNvPr id="6" name="对角圆角矩形 1"/>
          <p:cNvSpPr/>
          <p:nvPr/>
        </p:nvSpPr>
        <p:spPr>
          <a:xfrm flipH="1">
            <a:off x="4014587" y="1615728"/>
            <a:ext cx="3868954" cy="468000"/>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党的历史伟业是人民创造的</a:t>
            </a:r>
            <a:endParaRPr kumimoji="1"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p:txBody>
      </p:sp>
      <p:pic>
        <p:nvPicPr>
          <p:cNvPr id="7" name="图片 6"/>
          <p:cNvPicPr/>
          <p:nvPr/>
        </p:nvPicPr>
        <p:blipFill>
          <a:blip r:embed="rId3" cstate="print"/>
          <a:stretch>
            <a:fillRect/>
          </a:stretch>
        </p:blipFill>
        <p:spPr>
          <a:xfrm>
            <a:off x="4208676" y="2458921"/>
            <a:ext cx="4018628" cy="2439168"/>
          </a:xfrm>
          <a:prstGeom prst="rect">
            <a:avLst/>
          </a:prstGeom>
          <a:noFill/>
          <a:ln w="9525">
            <a:noFill/>
          </a:ln>
          <a:effectLst>
            <a:outerShdw blurRad="63500" sx="102000" sy="102000" algn="ctr" rotWithShape="0">
              <a:prstClr val="black">
                <a:alpha val="10000"/>
              </a:prst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1. </a:t>
            </a:r>
            <a:r>
              <a:rPr lang="zh-CN" altLang="en-US" sz="3200" dirty="0">
                <a:solidFill>
                  <a:schemeClr val="bg1"/>
                </a:solidFill>
              </a:rPr>
              <a:t>必须坚持人民至上</a:t>
            </a:r>
            <a:endParaRPr lang="zh-CN" altLang="en-US" dirty="0"/>
          </a:p>
        </p:txBody>
      </p:sp>
      <p:sp>
        <p:nvSpPr>
          <p:cNvPr id="3" name="矩形 2"/>
          <p:cNvSpPr/>
          <p:nvPr/>
        </p:nvSpPr>
        <p:spPr>
          <a:xfrm>
            <a:off x="1198743" y="1759586"/>
            <a:ext cx="8624880"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C00000"/>
              </a:buClr>
              <a:buSzPct val="80000"/>
              <a:buFontTx/>
              <a:buNone/>
              <a:defRPr/>
            </a:pPr>
            <a:r>
              <a:rPr kumimoji="0" lang="zh-CN" altLang="en-US" sz="2200" b="1" i="0" u="none" strike="noStrike" kern="1200" cap="none" spc="0" normalizeH="0" baseline="0" noProof="0" dirty="0">
                <a:ln>
                  <a:noFill/>
                </a:ln>
                <a:solidFill>
                  <a:srgbClr val="002060"/>
                </a:solidFill>
                <a:effectLst/>
                <a:uLnTx/>
                <a:uFillTx/>
                <a:latin typeface="微软雅黑" pitchFamily="34" charset="-122"/>
                <a:ea typeface="微软雅黑" pitchFamily="34" charset="-122"/>
                <a:cs typeface="+mn-cs"/>
              </a:rPr>
              <a:t>人民立场是中国共产党的根本政治立场</a:t>
            </a:r>
            <a:endParaRPr kumimoji="0" lang="zh-CN" altLang="en-US" sz="2200" b="1" i="0" u="none" strike="noStrike" kern="1200" cap="none" spc="0" normalizeH="0" baseline="0" noProof="0" dirty="0">
              <a:ln>
                <a:noFill/>
              </a:ln>
              <a:solidFill>
                <a:srgbClr val="002060"/>
              </a:solidFill>
              <a:effectLst/>
              <a:uLnTx/>
              <a:uFillTx/>
              <a:latin typeface="微软雅黑" pitchFamily="34" charset="-122"/>
              <a:ea typeface="微软雅黑" pitchFamily="34" charset="-122"/>
              <a:cs typeface="+mn-cs"/>
            </a:endParaRPr>
          </a:p>
        </p:txBody>
      </p:sp>
      <p:grpSp>
        <p:nvGrpSpPr>
          <p:cNvPr id="4" name="组合 3"/>
          <p:cNvGrpSpPr/>
          <p:nvPr/>
        </p:nvGrpSpPr>
        <p:grpSpPr>
          <a:xfrm>
            <a:off x="537111" y="2573284"/>
            <a:ext cx="10293024" cy="3818085"/>
            <a:chOff x="949488" y="1941754"/>
            <a:chExt cx="10293024" cy="3818085"/>
          </a:xfrm>
        </p:grpSpPr>
        <p:grpSp>
          <p:nvGrpSpPr>
            <p:cNvPr id="5" name="组合 4"/>
            <p:cNvGrpSpPr/>
            <p:nvPr/>
          </p:nvGrpSpPr>
          <p:grpSpPr>
            <a:xfrm>
              <a:off x="949488" y="1941754"/>
              <a:ext cx="10293024" cy="3818085"/>
              <a:chOff x="1064709" y="1638633"/>
              <a:chExt cx="10293024" cy="3818085"/>
            </a:xfrm>
          </p:grpSpPr>
          <p:sp>
            <p:nvSpPr>
              <p:cNvPr id="7" name="图文框 6"/>
              <p:cNvSpPr/>
              <p:nvPr/>
            </p:nvSpPr>
            <p:spPr>
              <a:xfrm>
                <a:off x="1064709" y="1638633"/>
                <a:ext cx="10080000" cy="3600000"/>
              </a:xfrm>
              <a:prstGeom prst="frame">
                <a:avLst>
                  <a:gd name="adj1" fmla="val 3956"/>
                </a:avLst>
              </a:prstGeom>
              <a:gradFill flip="none" rotWithShape="1">
                <a:gsLst>
                  <a:gs pos="0">
                    <a:srgbClr val="B00000"/>
                  </a:gs>
                  <a:gs pos="100000">
                    <a:srgbClr val="C00000"/>
                  </a:gs>
                </a:gsLst>
                <a:lin ang="1800000" scaled="0"/>
                <a:tileRect/>
              </a:gra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8" name="组合 7"/>
              <p:cNvGrpSpPr/>
              <p:nvPr/>
            </p:nvGrpSpPr>
            <p:grpSpPr>
              <a:xfrm>
                <a:off x="1277733" y="1856718"/>
                <a:ext cx="10080000" cy="3600000"/>
                <a:chOff x="1277733" y="1856718"/>
                <a:chExt cx="10080000" cy="3600000"/>
              </a:xfrm>
            </p:grpSpPr>
            <p:sp>
              <p:nvSpPr>
                <p:cNvPr id="9" name="矩形 8"/>
                <p:cNvSpPr/>
                <p:nvPr/>
              </p:nvSpPr>
              <p:spPr>
                <a:xfrm>
                  <a:off x="1277733" y="1856718"/>
                  <a:ext cx="10080000" cy="3600000"/>
                </a:xfrm>
                <a:prstGeom prst="rect">
                  <a:avLst/>
                </a:prstGeom>
                <a:solidFill>
                  <a:schemeClr val="bg1"/>
                </a:soli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pic>
              <p:nvPicPr>
                <p:cNvPr id="10" name="图片 9"/>
                <p:cNvPicPr>
                  <a:picLocks noChangeAspect="1"/>
                </p:cNvPicPr>
                <p:nvPr/>
              </p:nvPicPr>
              <p:blipFill rotWithShape="1">
                <a:blip r:embed="rId1" cstate="print">
                  <a:duotone>
                    <a:schemeClr val="accent2">
                      <a:shade val="45000"/>
                      <a:satMod val="135000"/>
                    </a:schemeClr>
                    <a:prstClr val="white"/>
                  </a:duotone>
                  <a:extLst>
                    <a:ext uri="{BEBA8EAE-BF5A-486C-A8C5-ECC9F3942E4B}">
                      <a14:imgProps xmlns:a14="http://schemas.microsoft.com/office/drawing/2010/main">
                        <a14:imgLayer r:embed="rId2">
                          <a14:imgEffect>
                            <a14:brightnessContrast contrast="40000"/>
                          </a14:imgEffect>
                          <a14:imgEffect>
                            <a14:sharpenSoften amount="25000"/>
                          </a14:imgEffect>
                        </a14:imgLayer>
                      </a14:imgProps>
                    </a:ext>
                    <a:ext uri="{28A0092B-C50C-407E-A947-70E740481C1C}">
                      <a14:useLocalDpi xmlns:a14="http://schemas.microsoft.com/office/drawing/2010/main" val="0"/>
                    </a:ext>
                  </a:extLst>
                </a:blip>
                <a:srcRect r="6647" b="50000"/>
                <a:stretch>
                  <a:fillRect/>
                </a:stretch>
              </p:blipFill>
              <p:spPr>
                <a:xfrm flipH="1">
                  <a:off x="3977733" y="4196718"/>
                  <a:ext cx="7380000" cy="1260000"/>
                </a:xfrm>
                <a:prstGeom prst="rect">
                  <a:avLst/>
                </a:prstGeom>
              </p:spPr>
            </p:pic>
          </p:grpSp>
        </p:grpSp>
        <p:sp>
          <p:nvSpPr>
            <p:cNvPr id="6" name="矩形 5"/>
            <p:cNvSpPr/>
            <p:nvPr/>
          </p:nvSpPr>
          <p:spPr>
            <a:xfrm>
              <a:off x="1559859" y="2383119"/>
              <a:ext cx="9060329" cy="3057247"/>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22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人民立场是中国共产党的根本政治立场，是马克思主义政党区别于其他政党的显著标志。党与人民风雨同舟、生死与共，始终保持血肉联系，是党战胜一切困难和风险的根本保证，正所谓“得众则得国，失众则失国”。</a:t>
              </a:r>
              <a:endParaRPr kumimoji="0" lang="en-US" altLang="zh-CN" sz="22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endParaRPr>
            </a:p>
            <a:p>
              <a:pPr marL="0" marR="0" lvl="0" indent="0" algn="r" defTabSz="914400" rtl="0" eaLnBrk="1" fontAlgn="auto" latinLnBrk="0" hangingPunct="1">
                <a:lnSpc>
                  <a:spcPct val="150000"/>
                </a:lnSpc>
                <a:spcBef>
                  <a:spcPts val="800"/>
                </a:spcBef>
                <a:spcAft>
                  <a:spcPts val="0"/>
                </a:spcAft>
                <a:buClrTx/>
                <a:buSzTx/>
                <a:buFontTx/>
                <a:buNone/>
                <a:defRPr/>
              </a:pPr>
              <a:r>
                <a:rPr kumimoji="0" lang="en-US" altLang="zh-CN"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a:t>
              </a: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习近平在庆祝中国共产党成立</a:t>
              </a:r>
              <a:r>
                <a:rPr kumimoji="0" lang="en-US" altLang="zh-CN"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95</a:t>
              </a: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周年大会上的讲话</a:t>
              </a:r>
              <a:endPar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a:t>
              </a:r>
              <a:r>
                <a:rPr kumimoji="0" lang="en-US" altLang="zh-CN"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2016</a:t>
              </a: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年</a:t>
              </a:r>
              <a:r>
                <a:rPr kumimoji="0" lang="en-US" altLang="zh-CN"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7</a:t>
              </a: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月</a:t>
              </a:r>
              <a:r>
                <a:rPr kumimoji="0" lang="en-US" altLang="zh-CN"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1</a:t>
              </a:r>
              <a:r>
                <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rPr>
                <a:t>日）</a:t>
              </a:r>
              <a:endParaRPr kumimoji="0" lang="zh-CN" altLang="en-US" sz="1800" b="1" i="0" u="none" strike="noStrike" kern="1200" cap="none" spc="0" normalizeH="0" baseline="0" noProof="0" dirty="0">
                <a:ln>
                  <a:noFill/>
                </a:ln>
                <a:solidFill>
                  <a:srgbClr val="002060"/>
                </a:solidFill>
                <a:effectLst/>
                <a:uLnTx/>
                <a:uFillTx/>
                <a:latin typeface="楷体" pitchFamily="49" charset="-122"/>
                <a:ea typeface="楷体" pitchFamily="49" charset="-122"/>
                <a:cs typeface="+mn-cs"/>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1. </a:t>
            </a:r>
            <a:r>
              <a:rPr lang="zh-CN" altLang="en-US" sz="3200" dirty="0">
                <a:solidFill>
                  <a:schemeClr val="bg1"/>
                </a:solidFill>
              </a:rPr>
              <a:t>必须坚持人民至上</a:t>
            </a:r>
            <a:endParaRPr lang="zh-CN" altLang="en-US" dirty="0"/>
          </a:p>
        </p:txBody>
      </p:sp>
      <p:sp>
        <p:nvSpPr>
          <p:cNvPr id="3" name="矩形 2"/>
          <p:cNvSpPr/>
          <p:nvPr/>
        </p:nvSpPr>
        <p:spPr>
          <a:xfrm>
            <a:off x="942000" y="2184400"/>
            <a:ext cx="10080000" cy="1152000"/>
          </a:xfrm>
          <a:prstGeom prst="rect">
            <a:avLst/>
          </a:prstGeom>
          <a:solidFill>
            <a:schemeClr val="bg1"/>
          </a:solidFill>
          <a:ln w="6350">
            <a:gradFill>
              <a:gsLst>
                <a:gs pos="0">
                  <a:srgbClr val="9E0406"/>
                </a:gs>
                <a:gs pos="100000">
                  <a:srgbClr val="9E0406">
                    <a:alpha val="0"/>
                  </a:srgbClr>
                </a:gs>
              </a:gsLst>
              <a:lin ang="5400000" scaled="1"/>
            </a:gra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4" name="对角圆角矩形 1"/>
          <p:cNvSpPr/>
          <p:nvPr/>
        </p:nvSpPr>
        <p:spPr>
          <a:xfrm flipH="1">
            <a:off x="3732000" y="1351290"/>
            <a:ext cx="4500000" cy="468000"/>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中国共产党是人民利益的忠实代表</a:t>
            </a:r>
            <a:endParaRPr kumimoji="1"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p:txBody>
      </p:sp>
      <p:grpSp>
        <p:nvGrpSpPr>
          <p:cNvPr id="5" name="组合 4"/>
          <p:cNvGrpSpPr/>
          <p:nvPr/>
        </p:nvGrpSpPr>
        <p:grpSpPr>
          <a:xfrm>
            <a:off x="1181400" y="2303731"/>
            <a:ext cx="9601200" cy="913338"/>
            <a:chOff x="1295400" y="1778000"/>
            <a:chExt cx="9601200" cy="913338"/>
          </a:xfrm>
        </p:grpSpPr>
        <p:sp>
          <p:nvSpPr>
            <p:cNvPr id="6" name="文本框 5"/>
            <p:cNvSpPr txBox="1"/>
            <p:nvPr/>
          </p:nvSpPr>
          <p:spPr>
            <a:xfrm>
              <a:off x="1295400" y="1778000"/>
              <a:ext cx="960120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中国共产党摆脱了以往一切政治力量追求自身特殊利益的局限，一经诞生就把</a:t>
              </a:r>
              <a:endPar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nvGrpSpPr>
            <p:cNvPr id="7" name="组合 6"/>
            <p:cNvGrpSpPr/>
            <p:nvPr/>
          </p:nvGrpSpPr>
          <p:grpSpPr>
            <a:xfrm>
              <a:off x="2070241" y="2291228"/>
              <a:ext cx="8051519" cy="400110"/>
              <a:chOff x="1940481" y="2281068"/>
              <a:chExt cx="8051519" cy="400110"/>
            </a:xfrm>
          </p:grpSpPr>
          <p:sp>
            <p:nvSpPr>
              <p:cNvPr id="8" name="文本框 7"/>
              <p:cNvSpPr txBox="1"/>
              <p:nvPr/>
            </p:nvSpPr>
            <p:spPr>
              <a:xfrm>
                <a:off x="1940481" y="2340034"/>
                <a:ext cx="5161359" cy="282178"/>
              </a:xfrm>
              <a:custGeom>
                <a:avLst/>
                <a:gdLst/>
                <a:ahLst/>
                <a:cxnLst/>
                <a:rect l="l" t="t" r="r" b="b"/>
                <a:pathLst>
                  <a:path w="5161359" h="282178">
                    <a:moveTo>
                      <a:pt x="2341960" y="209550"/>
                    </a:moveTo>
                    <a:lnTo>
                      <a:pt x="2341960" y="253603"/>
                    </a:lnTo>
                    <a:lnTo>
                      <a:pt x="2370535" y="253603"/>
                    </a:lnTo>
                    <a:lnTo>
                      <a:pt x="2370535" y="209550"/>
                    </a:lnTo>
                    <a:close/>
                    <a:moveTo>
                      <a:pt x="2280047" y="209550"/>
                    </a:moveTo>
                    <a:lnTo>
                      <a:pt x="2280047" y="253603"/>
                    </a:lnTo>
                    <a:lnTo>
                      <a:pt x="2308622" y="253603"/>
                    </a:lnTo>
                    <a:lnTo>
                      <a:pt x="2308622" y="209550"/>
                    </a:lnTo>
                    <a:close/>
                    <a:moveTo>
                      <a:pt x="2456260" y="184546"/>
                    </a:moveTo>
                    <a:cubicBezTo>
                      <a:pt x="2503885" y="194071"/>
                      <a:pt x="2532460" y="207168"/>
                      <a:pt x="2541985" y="223837"/>
                    </a:cubicBezTo>
                    <a:cubicBezTo>
                      <a:pt x="2545160" y="229393"/>
                      <a:pt x="2546747" y="235346"/>
                      <a:pt x="2546747" y="241696"/>
                    </a:cubicBezTo>
                    <a:cubicBezTo>
                      <a:pt x="2546747" y="250428"/>
                      <a:pt x="2543969" y="257968"/>
                      <a:pt x="2538413" y="264318"/>
                    </a:cubicBezTo>
                    <a:cubicBezTo>
                      <a:pt x="2531269" y="273050"/>
                      <a:pt x="2524522" y="273050"/>
                      <a:pt x="2518172" y="264318"/>
                    </a:cubicBezTo>
                    <a:cubicBezTo>
                      <a:pt x="2498328" y="230187"/>
                      <a:pt x="2477294" y="204787"/>
                      <a:pt x="2455069" y="188118"/>
                    </a:cubicBezTo>
                    <a:close/>
                    <a:moveTo>
                      <a:pt x="4687491" y="180975"/>
                    </a:moveTo>
                    <a:cubicBezTo>
                      <a:pt x="4685110" y="183356"/>
                      <a:pt x="4683125" y="186134"/>
                      <a:pt x="4681538" y="189309"/>
                    </a:cubicBezTo>
                    <a:cubicBezTo>
                      <a:pt x="4693444" y="201215"/>
                      <a:pt x="4706938" y="210740"/>
                      <a:pt x="4722019" y="217884"/>
                    </a:cubicBezTo>
                    <a:cubicBezTo>
                      <a:pt x="4735513" y="207565"/>
                      <a:pt x="4746228" y="195262"/>
                      <a:pt x="4754166" y="180975"/>
                    </a:cubicBezTo>
                    <a:close/>
                    <a:moveTo>
                      <a:pt x="5028009" y="170259"/>
                    </a:moveTo>
                    <a:cubicBezTo>
                      <a:pt x="5101828" y="188515"/>
                      <a:pt x="5140325" y="211534"/>
                      <a:pt x="5143500" y="239315"/>
                    </a:cubicBezTo>
                    <a:cubicBezTo>
                      <a:pt x="5142706" y="255984"/>
                      <a:pt x="5134769" y="265112"/>
                      <a:pt x="5119688" y="266700"/>
                    </a:cubicBezTo>
                    <a:cubicBezTo>
                      <a:pt x="5112544" y="266700"/>
                      <a:pt x="5106194" y="261937"/>
                      <a:pt x="5100638" y="252412"/>
                    </a:cubicBezTo>
                    <a:cubicBezTo>
                      <a:pt x="5080794" y="222250"/>
                      <a:pt x="5055791" y="196453"/>
                      <a:pt x="5025628" y="175021"/>
                    </a:cubicBezTo>
                    <a:close/>
                    <a:moveTo>
                      <a:pt x="3475435" y="165496"/>
                    </a:moveTo>
                    <a:lnTo>
                      <a:pt x="3521869" y="169068"/>
                    </a:lnTo>
                    <a:cubicBezTo>
                      <a:pt x="3525838" y="169068"/>
                      <a:pt x="3527822" y="170259"/>
                      <a:pt x="3527822" y="172640"/>
                    </a:cubicBezTo>
                    <a:cubicBezTo>
                      <a:pt x="3528616" y="177403"/>
                      <a:pt x="3524250" y="180975"/>
                      <a:pt x="3514725" y="183356"/>
                    </a:cubicBezTo>
                    <a:lnTo>
                      <a:pt x="3514725" y="207168"/>
                    </a:lnTo>
                    <a:lnTo>
                      <a:pt x="3586163" y="207168"/>
                    </a:lnTo>
                    <a:lnTo>
                      <a:pt x="3605213" y="180975"/>
                    </a:lnTo>
                    <a:lnTo>
                      <a:pt x="3640931" y="205978"/>
                    </a:lnTo>
                    <a:cubicBezTo>
                      <a:pt x="3642519" y="206771"/>
                      <a:pt x="3643313" y="207962"/>
                      <a:pt x="3643313" y="209550"/>
                    </a:cubicBezTo>
                    <a:cubicBezTo>
                      <a:pt x="3642519" y="211931"/>
                      <a:pt x="3639344" y="213518"/>
                      <a:pt x="3633788" y="214312"/>
                    </a:cubicBezTo>
                    <a:lnTo>
                      <a:pt x="3514725" y="214312"/>
                    </a:lnTo>
                    <a:lnTo>
                      <a:pt x="3514725" y="230981"/>
                    </a:lnTo>
                    <a:cubicBezTo>
                      <a:pt x="3514725" y="242887"/>
                      <a:pt x="3514725" y="254396"/>
                      <a:pt x="3514725" y="265509"/>
                    </a:cubicBezTo>
                    <a:cubicBezTo>
                      <a:pt x="3515519" y="271065"/>
                      <a:pt x="3513535" y="274240"/>
                      <a:pt x="3508772" y="275034"/>
                    </a:cubicBezTo>
                    <a:cubicBezTo>
                      <a:pt x="3496072" y="276621"/>
                      <a:pt x="3484960" y="277415"/>
                      <a:pt x="3475435" y="277415"/>
                    </a:cubicBezTo>
                    <a:cubicBezTo>
                      <a:pt x="3475435" y="275034"/>
                      <a:pt x="3475435" y="269081"/>
                      <a:pt x="3475435" y="259556"/>
                    </a:cubicBezTo>
                    <a:cubicBezTo>
                      <a:pt x="3476228" y="247650"/>
                      <a:pt x="3476625" y="239315"/>
                      <a:pt x="3476625" y="234553"/>
                    </a:cubicBezTo>
                    <a:lnTo>
                      <a:pt x="3476625" y="214312"/>
                    </a:lnTo>
                    <a:lnTo>
                      <a:pt x="3351610" y="214312"/>
                    </a:lnTo>
                    <a:lnTo>
                      <a:pt x="3351610" y="207168"/>
                    </a:lnTo>
                    <a:lnTo>
                      <a:pt x="3476625" y="207168"/>
                    </a:lnTo>
                    <a:lnTo>
                      <a:pt x="3476625" y="201215"/>
                    </a:lnTo>
                    <a:cubicBezTo>
                      <a:pt x="3476625" y="197246"/>
                      <a:pt x="3476228" y="190103"/>
                      <a:pt x="3475435" y="179784"/>
                    </a:cubicBezTo>
                    <a:cubicBezTo>
                      <a:pt x="3475435" y="172640"/>
                      <a:pt x="3475435" y="167878"/>
                      <a:pt x="3475435" y="165496"/>
                    </a:cubicBezTo>
                    <a:close/>
                    <a:moveTo>
                      <a:pt x="4960144" y="164306"/>
                    </a:moveTo>
                    <a:lnTo>
                      <a:pt x="5007769" y="189309"/>
                    </a:lnTo>
                    <a:cubicBezTo>
                      <a:pt x="5011738" y="191690"/>
                      <a:pt x="5012928" y="193675"/>
                      <a:pt x="5011341" y="195262"/>
                    </a:cubicBezTo>
                    <a:cubicBezTo>
                      <a:pt x="5011341" y="200025"/>
                      <a:pt x="5005785" y="202009"/>
                      <a:pt x="4994672" y="201215"/>
                    </a:cubicBezTo>
                    <a:cubicBezTo>
                      <a:pt x="4961334" y="232965"/>
                      <a:pt x="4922837" y="257175"/>
                      <a:pt x="4879181" y="273843"/>
                    </a:cubicBezTo>
                    <a:lnTo>
                      <a:pt x="4876800" y="270271"/>
                    </a:lnTo>
                    <a:cubicBezTo>
                      <a:pt x="4923631" y="229790"/>
                      <a:pt x="4951412" y="194468"/>
                      <a:pt x="4960144" y="164306"/>
                    </a:cubicBezTo>
                    <a:close/>
                    <a:moveTo>
                      <a:pt x="2341960" y="155971"/>
                    </a:moveTo>
                    <a:lnTo>
                      <a:pt x="2341960" y="202406"/>
                    </a:lnTo>
                    <a:lnTo>
                      <a:pt x="2370535" y="202406"/>
                    </a:lnTo>
                    <a:lnTo>
                      <a:pt x="2370535" y="155971"/>
                    </a:lnTo>
                    <a:close/>
                    <a:moveTo>
                      <a:pt x="2280047" y="155971"/>
                    </a:moveTo>
                    <a:lnTo>
                      <a:pt x="2280047" y="202406"/>
                    </a:lnTo>
                    <a:lnTo>
                      <a:pt x="2308622" y="202406"/>
                    </a:lnTo>
                    <a:lnTo>
                      <a:pt x="2308622" y="155971"/>
                    </a:lnTo>
                    <a:close/>
                    <a:moveTo>
                      <a:pt x="2376488" y="130968"/>
                    </a:moveTo>
                    <a:lnTo>
                      <a:pt x="2412206" y="145256"/>
                    </a:lnTo>
                    <a:cubicBezTo>
                      <a:pt x="2414588" y="146050"/>
                      <a:pt x="2415778" y="147637"/>
                      <a:pt x="2415778" y="150018"/>
                    </a:cubicBezTo>
                    <a:cubicBezTo>
                      <a:pt x="2416572" y="153193"/>
                      <a:pt x="2413397" y="157559"/>
                      <a:pt x="2406253" y="163115"/>
                    </a:cubicBezTo>
                    <a:lnTo>
                      <a:pt x="2406253" y="204787"/>
                    </a:lnTo>
                    <a:cubicBezTo>
                      <a:pt x="2406253" y="218281"/>
                      <a:pt x="2406650" y="238521"/>
                      <a:pt x="2407444" y="265509"/>
                    </a:cubicBezTo>
                    <a:cubicBezTo>
                      <a:pt x="2407444" y="271065"/>
                      <a:pt x="2405063" y="274240"/>
                      <a:pt x="2400300" y="275034"/>
                    </a:cubicBezTo>
                    <a:cubicBezTo>
                      <a:pt x="2391569" y="276621"/>
                      <a:pt x="2381647" y="277415"/>
                      <a:pt x="2370535" y="277415"/>
                    </a:cubicBezTo>
                    <a:lnTo>
                      <a:pt x="2370535" y="260746"/>
                    </a:lnTo>
                    <a:lnTo>
                      <a:pt x="2280047" y="260746"/>
                    </a:lnTo>
                    <a:lnTo>
                      <a:pt x="2280047" y="265509"/>
                    </a:lnTo>
                    <a:cubicBezTo>
                      <a:pt x="2280047" y="270271"/>
                      <a:pt x="2277666" y="273446"/>
                      <a:pt x="2272903" y="275034"/>
                    </a:cubicBezTo>
                    <a:cubicBezTo>
                      <a:pt x="2264966" y="275828"/>
                      <a:pt x="2255441" y="276225"/>
                      <a:pt x="2244328" y="276225"/>
                    </a:cubicBezTo>
                    <a:cubicBezTo>
                      <a:pt x="2245122" y="257968"/>
                      <a:pt x="2245519" y="238125"/>
                      <a:pt x="2245519" y="216693"/>
                    </a:cubicBezTo>
                    <a:lnTo>
                      <a:pt x="2245519" y="186928"/>
                    </a:lnTo>
                    <a:cubicBezTo>
                      <a:pt x="2245519" y="171053"/>
                      <a:pt x="2245122" y="155178"/>
                      <a:pt x="2244328" y="139303"/>
                    </a:cubicBezTo>
                    <a:lnTo>
                      <a:pt x="2287191" y="150018"/>
                    </a:lnTo>
                    <a:lnTo>
                      <a:pt x="2365772" y="150018"/>
                    </a:lnTo>
                    <a:close/>
                    <a:moveTo>
                      <a:pt x="4670822" y="110728"/>
                    </a:moveTo>
                    <a:lnTo>
                      <a:pt x="4670822" y="138112"/>
                    </a:lnTo>
                    <a:lnTo>
                      <a:pt x="4772025" y="138112"/>
                    </a:lnTo>
                    <a:lnTo>
                      <a:pt x="4772025" y="110728"/>
                    </a:lnTo>
                    <a:close/>
                    <a:moveTo>
                      <a:pt x="1896666" y="102393"/>
                    </a:moveTo>
                    <a:cubicBezTo>
                      <a:pt x="1929210" y="107156"/>
                      <a:pt x="1945482" y="117078"/>
                      <a:pt x="1945482" y="132159"/>
                    </a:cubicBezTo>
                    <a:cubicBezTo>
                      <a:pt x="1943894" y="145653"/>
                      <a:pt x="1936354" y="153193"/>
                      <a:pt x="1922860" y="154781"/>
                    </a:cubicBezTo>
                    <a:cubicBezTo>
                      <a:pt x="1915716" y="154781"/>
                      <a:pt x="1911350" y="150018"/>
                      <a:pt x="1909763" y="140493"/>
                    </a:cubicBezTo>
                    <a:cubicBezTo>
                      <a:pt x="1907382" y="128587"/>
                      <a:pt x="1902222" y="117078"/>
                      <a:pt x="1894285" y="105965"/>
                    </a:cubicBezTo>
                    <a:close/>
                    <a:moveTo>
                      <a:pt x="3726656" y="94059"/>
                    </a:moveTo>
                    <a:lnTo>
                      <a:pt x="3726656" y="144065"/>
                    </a:lnTo>
                    <a:lnTo>
                      <a:pt x="3792141" y="144065"/>
                    </a:lnTo>
                    <a:cubicBezTo>
                      <a:pt x="3789760" y="129778"/>
                      <a:pt x="3787775" y="113109"/>
                      <a:pt x="3786188" y="94059"/>
                    </a:cubicBezTo>
                    <a:close/>
                    <a:moveTo>
                      <a:pt x="1288256" y="94059"/>
                    </a:moveTo>
                    <a:lnTo>
                      <a:pt x="1288256" y="144065"/>
                    </a:lnTo>
                    <a:lnTo>
                      <a:pt x="1353741" y="144065"/>
                    </a:lnTo>
                    <a:cubicBezTo>
                      <a:pt x="1351360" y="129778"/>
                      <a:pt x="1349375" y="113109"/>
                      <a:pt x="1347788" y="94059"/>
                    </a:cubicBezTo>
                    <a:close/>
                    <a:moveTo>
                      <a:pt x="4424363" y="91678"/>
                    </a:moveTo>
                    <a:lnTo>
                      <a:pt x="4424363" y="127396"/>
                    </a:lnTo>
                    <a:lnTo>
                      <a:pt x="4477941" y="127396"/>
                    </a:lnTo>
                    <a:lnTo>
                      <a:pt x="4477941" y="91678"/>
                    </a:lnTo>
                    <a:close/>
                    <a:moveTo>
                      <a:pt x="1681163" y="91678"/>
                    </a:moveTo>
                    <a:lnTo>
                      <a:pt x="1681163" y="127396"/>
                    </a:lnTo>
                    <a:lnTo>
                      <a:pt x="1734741" y="127396"/>
                    </a:lnTo>
                    <a:lnTo>
                      <a:pt x="1734741" y="91678"/>
                    </a:lnTo>
                    <a:close/>
                    <a:moveTo>
                      <a:pt x="4308872" y="85725"/>
                    </a:moveTo>
                    <a:lnTo>
                      <a:pt x="4345782" y="101203"/>
                    </a:lnTo>
                    <a:cubicBezTo>
                      <a:pt x="4348957" y="101996"/>
                      <a:pt x="4350544" y="103584"/>
                      <a:pt x="4350544" y="105965"/>
                    </a:cubicBezTo>
                    <a:cubicBezTo>
                      <a:pt x="4350544" y="109934"/>
                      <a:pt x="4346575" y="114300"/>
                      <a:pt x="4338638" y="119062"/>
                    </a:cubicBezTo>
                    <a:lnTo>
                      <a:pt x="4338638" y="202406"/>
                    </a:lnTo>
                    <a:lnTo>
                      <a:pt x="4379119" y="185737"/>
                    </a:lnTo>
                    <a:lnTo>
                      <a:pt x="4381500" y="189309"/>
                    </a:lnTo>
                    <a:cubicBezTo>
                      <a:pt x="4364038" y="209946"/>
                      <a:pt x="4344194" y="229790"/>
                      <a:pt x="4321969" y="248840"/>
                    </a:cubicBezTo>
                    <a:cubicBezTo>
                      <a:pt x="4322763" y="257571"/>
                      <a:pt x="4320778" y="261937"/>
                      <a:pt x="4316016" y="261937"/>
                    </a:cubicBezTo>
                    <a:cubicBezTo>
                      <a:pt x="4313635" y="261937"/>
                      <a:pt x="4312047" y="260350"/>
                      <a:pt x="4311253" y="257175"/>
                    </a:cubicBezTo>
                    <a:lnTo>
                      <a:pt x="4288632" y="225028"/>
                    </a:lnTo>
                    <a:cubicBezTo>
                      <a:pt x="4298950" y="220265"/>
                      <a:pt x="4303713" y="212725"/>
                      <a:pt x="4302919" y="202406"/>
                    </a:cubicBezTo>
                    <a:lnTo>
                      <a:pt x="4302919" y="113109"/>
                    </a:lnTo>
                    <a:lnTo>
                      <a:pt x="4267200" y="113109"/>
                    </a:lnTo>
                    <a:lnTo>
                      <a:pt x="4267200" y="105965"/>
                    </a:lnTo>
                    <a:lnTo>
                      <a:pt x="4298157" y="105965"/>
                    </a:lnTo>
                    <a:close/>
                    <a:moveTo>
                      <a:pt x="1565672" y="85725"/>
                    </a:moveTo>
                    <a:lnTo>
                      <a:pt x="1602582" y="101203"/>
                    </a:lnTo>
                    <a:cubicBezTo>
                      <a:pt x="1605756" y="101996"/>
                      <a:pt x="1607344" y="103584"/>
                      <a:pt x="1607344" y="105965"/>
                    </a:cubicBezTo>
                    <a:cubicBezTo>
                      <a:pt x="1607344" y="109934"/>
                      <a:pt x="1603375" y="114300"/>
                      <a:pt x="1595438" y="119062"/>
                    </a:cubicBezTo>
                    <a:lnTo>
                      <a:pt x="1595438" y="202406"/>
                    </a:lnTo>
                    <a:lnTo>
                      <a:pt x="1635919" y="185737"/>
                    </a:lnTo>
                    <a:lnTo>
                      <a:pt x="1638300" y="189309"/>
                    </a:lnTo>
                    <a:cubicBezTo>
                      <a:pt x="1620838" y="209946"/>
                      <a:pt x="1600994" y="229790"/>
                      <a:pt x="1578769" y="248840"/>
                    </a:cubicBezTo>
                    <a:cubicBezTo>
                      <a:pt x="1579563" y="257571"/>
                      <a:pt x="1577578" y="261937"/>
                      <a:pt x="1572816" y="261937"/>
                    </a:cubicBezTo>
                    <a:cubicBezTo>
                      <a:pt x="1570435" y="261937"/>
                      <a:pt x="1568847" y="260350"/>
                      <a:pt x="1568054" y="257175"/>
                    </a:cubicBezTo>
                    <a:lnTo>
                      <a:pt x="1545431" y="225028"/>
                    </a:lnTo>
                    <a:cubicBezTo>
                      <a:pt x="1555750" y="220265"/>
                      <a:pt x="1560513" y="212725"/>
                      <a:pt x="1559719" y="202406"/>
                    </a:cubicBezTo>
                    <a:lnTo>
                      <a:pt x="1559719" y="113109"/>
                    </a:lnTo>
                    <a:lnTo>
                      <a:pt x="1524000" y="113109"/>
                    </a:lnTo>
                    <a:lnTo>
                      <a:pt x="1524000" y="105965"/>
                    </a:lnTo>
                    <a:lnTo>
                      <a:pt x="1554957" y="105965"/>
                    </a:lnTo>
                    <a:close/>
                    <a:moveTo>
                      <a:pt x="3209925" y="79771"/>
                    </a:moveTo>
                    <a:lnTo>
                      <a:pt x="3209925" y="165496"/>
                    </a:lnTo>
                    <a:lnTo>
                      <a:pt x="3275410" y="165496"/>
                    </a:lnTo>
                    <a:lnTo>
                      <a:pt x="3275410" y="79771"/>
                    </a:lnTo>
                    <a:close/>
                    <a:moveTo>
                      <a:pt x="3105150" y="79771"/>
                    </a:moveTo>
                    <a:lnTo>
                      <a:pt x="3105150" y="165496"/>
                    </a:lnTo>
                    <a:lnTo>
                      <a:pt x="3170635" y="165496"/>
                    </a:lnTo>
                    <a:lnTo>
                      <a:pt x="3170635" y="79771"/>
                    </a:lnTo>
                    <a:close/>
                    <a:moveTo>
                      <a:pt x="466725" y="79771"/>
                    </a:moveTo>
                    <a:lnTo>
                      <a:pt x="466725" y="165496"/>
                    </a:lnTo>
                    <a:lnTo>
                      <a:pt x="532210" y="165496"/>
                    </a:lnTo>
                    <a:lnTo>
                      <a:pt x="532210" y="79771"/>
                    </a:lnTo>
                    <a:close/>
                    <a:moveTo>
                      <a:pt x="361950" y="79771"/>
                    </a:moveTo>
                    <a:lnTo>
                      <a:pt x="361950" y="165496"/>
                    </a:lnTo>
                    <a:lnTo>
                      <a:pt x="427435" y="165496"/>
                    </a:lnTo>
                    <a:lnTo>
                      <a:pt x="427435" y="79771"/>
                    </a:lnTo>
                    <a:close/>
                    <a:moveTo>
                      <a:pt x="4670822" y="75009"/>
                    </a:moveTo>
                    <a:lnTo>
                      <a:pt x="4670822" y="102393"/>
                    </a:lnTo>
                    <a:lnTo>
                      <a:pt x="4772025" y="102393"/>
                    </a:lnTo>
                    <a:lnTo>
                      <a:pt x="4772025" y="75009"/>
                    </a:lnTo>
                    <a:close/>
                    <a:moveTo>
                      <a:pt x="2294335" y="67865"/>
                    </a:moveTo>
                    <a:lnTo>
                      <a:pt x="2294335" y="114300"/>
                    </a:lnTo>
                    <a:lnTo>
                      <a:pt x="2356247" y="114300"/>
                    </a:lnTo>
                    <a:lnTo>
                      <a:pt x="2356247" y="67865"/>
                    </a:lnTo>
                    <a:close/>
                    <a:moveTo>
                      <a:pt x="4118372" y="65484"/>
                    </a:moveTo>
                    <a:lnTo>
                      <a:pt x="4158853" y="76200"/>
                    </a:lnTo>
                    <a:cubicBezTo>
                      <a:pt x="4162029" y="76200"/>
                      <a:pt x="4163616" y="77390"/>
                      <a:pt x="4163616" y="79771"/>
                    </a:cubicBezTo>
                    <a:cubicBezTo>
                      <a:pt x="4163616" y="83740"/>
                      <a:pt x="4158853" y="86915"/>
                      <a:pt x="4149328" y="89296"/>
                    </a:cubicBezTo>
                    <a:cubicBezTo>
                      <a:pt x="4144566" y="95646"/>
                      <a:pt x="4140597" y="101203"/>
                      <a:pt x="4137422" y="105965"/>
                    </a:cubicBezTo>
                    <a:lnTo>
                      <a:pt x="4186238" y="105965"/>
                    </a:lnTo>
                    <a:lnTo>
                      <a:pt x="4204097" y="82153"/>
                    </a:lnTo>
                    <a:lnTo>
                      <a:pt x="4237435" y="104775"/>
                    </a:lnTo>
                    <a:cubicBezTo>
                      <a:pt x="4239022" y="105568"/>
                      <a:pt x="4239816" y="106759"/>
                      <a:pt x="4239816" y="108346"/>
                    </a:cubicBezTo>
                    <a:cubicBezTo>
                      <a:pt x="4239022" y="112315"/>
                      <a:pt x="4235450" y="114300"/>
                      <a:pt x="4229100" y="114300"/>
                    </a:cubicBezTo>
                    <a:lnTo>
                      <a:pt x="4175522" y="114300"/>
                    </a:lnTo>
                    <a:cubicBezTo>
                      <a:pt x="4175522" y="134143"/>
                      <a:pt x="4174332" y="152003"/>
                      <a:pt x="4171950" y="167878"/>
                    </a:cubicBezTo>
                    <a:lnTo>
                      <a:pt x="4194572" y="167878"/>
                    </a:lnTo>
                    <a:lnTo>
                      <a:pt x="4213622" y="142875"/>
                    </a:lnTo>
                    <a:lnTo>
                      <a:pt x="4245769" y="166687"/>
                    </a:lnTo>
                    <a:cubicBezTo>
                      <a:pt x="4248150" y="167481"/>
                      <a:pt x="4248944" y="168275"/>
                      <a:pt x="4248150" y="169068"/>
                    </a:cubicBezTo>
                    <a:cubicBezTo>
                      <a:pt x="4248150" y="173037"/>
                      <a:pt x="4244975" y="175021"/>
                      <a:pt x="4238625" y="175021"/>
                    </a:cubicBezTo>
                    <a:lnTo>
                      <a:pt x="4175522" y="175021"/>
                    </a:lnTo>
                    <a:cubicBezTo>
                      <a:pt x="4193778" y="206771"/>
                      <a:pt x="4218781" y="227409"/>
                      <a:pt x="4250532" y="236934"/>
                    </a:cubicBezTo>
                    <a:lnTo>
                      <a:pt x="4249341" y="240506"/>
                    </a:lnTo>
                    <a:cubicBezTo>
                      <a:pt x="4236641" y="243681"/>
                      <a:pt x="4226322" y="255984"/>
                      <a:pt x="4218385" y="277415"/>
                    </a:cubicBezTo>
                    <a:cubicBezTo>
                      <a:pt x="4189810" y="253603"/>
                      <a:pt x="4173538" y="220265"/>
                      <a:pt x="4169569" y="177403"/>
                    </a:cubicBezTo>
                    <a:cubicBezTo>
                      <a:pt x="4162425" y="226615"/>
                      <a:pt x="4125913" y="259953"/>
                      <a:pt x="4060031" y="277415"/>
                    </a:cubicBezTo>
                    <a:lnTo>
                      <a:pt x="4057650" y="273843"/>
                    </a:lnTo>
                    <a:cubicBezTo>
                      <a:pt x="4100513" y="248443"/>
                      <a:pt x="4125516" y="215503"/>
                      <a:pt x="4132660" y="175021"/>
                    </a:cubicBezTo>
                    <a:lnTo>
                      <a:pt x="4082653" y="175021"/>
                    </a:lnTo>
                    <a:lnTo>
                      <a:pt x="4082653" y="167878"/>
                    </a:lnTo>
                    <a:lnTo>
                      <a:pt x="4135041" y="167878"/>
                    </a:lnTo>
                    <a:cubicBezTo>
                      <a:pt x="4137422" y="152003"/>
                      <a:pt x="4138613" y="134143"/>
                      <a:pt x="4138613" y="114300"/>
                    </a:cubicBezTo>
                    <a:lnTo>
                      <a:pt x="4131469" y="114300"/>
                    </a:lnTo>
                    <a:cubicBezTo>
                      <a:pt x="4120357" y="127793"/>
                      <a:pt x="4105672" y="142081"/>
                      <a:pt x="4087416" y="157162"/>
                    </a:cubicBezTo>
                    <a:lnTo>
                      <a:pt x="4083844" y="152400"/>
                    </a:lnTo>
                    <a:cubicBezTo>
                      <a:pt x="4098925" y="127000"/>
                      <a:pt x="4108450" y="106362"/>
                      <a:pt x="4112419" y="90487"/>
                    </a:cubicBezTo>
                    <a:cubicBezTo>
                      <a:pt x="4114800" y="83343"/>
                      <a:pt x="4116785" y="75009"/>
                      <a:pt x="4118372" y="65484"/>
                    </a:cubicBezTo>
                    <a:close/>
                    <a:moveTo>
                      <a:pt x="803672" y="52387"/>
                    </a:moveTo>
                    <a:lnTo>
                      <a:pt x="829866" y="72628"/>
                    </a:lnTo>
                    <a:cubicBezTo>
                      <a:pt x="830660" y="72628"/>
                      <a:pt x="831056" y="73025"/>
                      <a:pt x="831056" y="73818"/>
                    </a:cubicBezTo>
                    <a:cubicBezTo>
                      <a:pt x="831056" y="76200"/>
                      <a:pt x="829072" y="77787"/>
                      <a:pt x="825103" y="78581"/>
                    </a:cubicBezTo>
                    <a:lnTo>
                      <a:pt x="767953" y="78581"/>
                    </a:lnTo>
                    <a:lnTo>
                      <a:pt x="767953" y="129778"/>
                    </a:lnTo>
                    <a:lnTo>
                      <a:pt x="783431" y="129778"/>
                    </a:lnTo>
                    <a:lnTo>
                      <a:pt x="797719" y="110728"/>
                    </a:lnTo>
                    <a:lnTo>
                      <a:pt x="821531" y="129778"/>
                    </a:lnTo>
                    <a:cubicBezTo>
                      <a:pt x="822325" y="131365"/>
                      <a:pt x="822722" y="132159"/>
                      <a:pt x="822722" y="132159"/>
                    </a:cubicBezTo>
                    <a:cubicBezTo>
                      <a:pt x="822722" y="134540"/>
                      <a:pt x="820738" y="135731"/>
                      <a:pt x="816769" y="135731"/>
                    </a:cubicBezTo>
                    <a:lnTo>
                      <a:pt x="767953" y="135731"/>
                    </a:lnTo>
                    <a:lnTo>
                      <a:pt x="767953" y="204787"/>
                    </a:lnTo>
                    <a:lnTo>
                      <a:pt x="789385" y="204787"/>
                    </a:lnTo>
                    <a:lnTo>
                      <a:pt x="800100" y="192881"/>
                    </a:lnTo>
                    <a:cubicBezTo>
                      <a:pt x="794544" y="192087"/>
                      <a:pt x="790972" y="187721"/>
                      <a:pt x="789385" y="179784"/>
                    </a:cubicBezTo>
                    <a:cubicBezTo>
                      <a:pt x="787797" y="170259"/>
                      <a:pt x="783828" y="160734"/>
                      <a:pt x="777478" y="151209"/>
                    </a:cubicBezTo>
                    <a:lnTo>
                      <a:pt x="779860" y="148828"/>
                    </a:lnTo>
                    <a:cubicBezTo>
                      <a:pt x="806847" y="152796"/>
                      <a:pt x="820341" y="161528"/>
                      <a:pt x="820341" y="175021"/>
                    </a:cubicBezTo>
                    <a:cubicBezTo>
                      <a:pt x="820341" y="182165"/>
                      <a:pt x="817563" y="187325"/>
                      <a:pt x="812006" y="190500"/>
                    </a:cubicBezTo>
                    <a:lnTo>
                      <a:pt x="833438" y="205978"/>
                    </a:lnTo>
                    <a:cubicBezTo>
                      <a:pt x="833438" y="205978"/>
                      <a:pt x="833835" y="206375"/>
                      <a:pt x="834628" y="207168"/>
                    </a:cubicBezTo>
                    <a:cubicBezTo>
                      <a:pt x="834628" y="207168"/>
                      <a:pt x="834628" y="207565"/>
                      <a:pt x="834628" y="208359"/>
                    </a:cubicBezTo>
                    <a:cubicBezTo>
                      <a:pt x="833835" y="209946"/>
                      <a:pt x="831850" y="211137"/>
                      <a:pt x="828675" y="211931"/>
                    </a:cubicBezTo>
                    <a:lnTo>
                      <a:pt x="670322" y="211931"/>
                    </a:lnTo>
                    <a:lnTo>
                      <a:pt x="670322" y="204787"/>
                    </a:lnTo>
                    <a:lnTo>
                      <a:pt x="732235" y="204787"/>
                    </a:lnTo>
                    <a:lnTo>
                      <a:pt x="732235" y="135731"/>
                    </a:lnTo>
                    <a:lnTo>
                      <a:pt x="683419" y="135731"/>
                    </a:lnTo>
                    <a:lnTo>
                      <a:pt x="683419" y="129778"/>
                    </a:lnTo>
                    <a:lnTo>
                      <a:pt x="732235" y="129778"/>
                    </a:lnTo>
                    <a:lnTo>
                      <a:pt x="732235" y="78581"/>
                    </a:lnTo>
                    <a:lnTo>
                      <a:pt x="677466" y="78581"/>
                    </a:lnTo>
                    <a:lnTo>
                      <a:pt x="677466" y="71437"/>
                    </a:lnTo>
                    <a:lnTo>
                      <a:pt x="788194" y="71437"/>
                    </a:lnTo>
                    <a:close/>
                    <a:moveTo>
                      <a:pt x="4424363" y="51196"/>
                    </a:moveTo>
                    <a:lnTo>
                      <a:pt x="4424363" y="84534"/>
                    </a:lnTo>
                    <a:lnTo>
                      <a:pt x="4477941" y="84534"/>
                    </a:lnTo>
                    <a:lnTo>
                      <a:pt x="4477941" y="51196"/>
                    </a:lnTo>
                    <a:close/>
                    <a:moveTo>
                      <a:pt x="1681163" y="51196"/>
                    </a:moveTo>
                    <a:lnTo>
                      <a:pt x="1681163" y="84534"/>
                    </a:lnTo>
                    <a:lnTo>
                      <a:pt x="1734741" y="84534"/>
                    </a:lnTo>
                    <a:lnTo>
                      <a:pt x="1734741" y="51196"/>
                    </a:lnTo>
                    <a:close/>
                    <a:moveTo>
                      <a:pt x="2209800" y="46434"/>
                    </a:moveTo>
                    <a:lnTo>
                      <a:pt x="2241947" y="65484"/>
                    </a:lnTo>
                    <a:cubicBezTo>
                      <a:pt x="2245122" y="67071"/>
                      <a:pt x="2246710" y="68659"/>
                      <a:pt x="2246710" y="70246"/>
                    </a:cubicBezTo>
                    <a:cubicBezTo>
                      <a:pt x="2247503" y="74215"/>
                      <a:pt x="2243138" y="77390"/>
                      <a:pt x="2233613" y="79771"/>
                    </a:cubicBezTo>
                    <a:cubicBezTo>
                      <a:pt x="2224882" y="98028"/>
                      <a:pt x="2214563" y="114300"/>
                      <a:pt x="2202656" y="128587"/>
                    </a:cubicBezTo>
                    <a:lnTo>
                      <a:pt x="2202656" y="133350"/>
                    </a:lnTo>
                    <a:cubicBezTo>
                      <a:pt x="2228850" y="142081"/>
                      <a:pt x="2241154" y="152796"/>
                      <a:pt x="2239566" y="165496"/>
                    </a:cubicBezTo>
                    <a:cubicBezTo>
                      <a:pt x="2238772" y="175021"/>
                      <a:pt x="2232819" y="180181"/>
                      <a:pt x="2221707" y="180975"/>
                    </a:cubicBezTo>
                    <a:cubicBezTo>
                      <a:pt x="2216944" y="180975"/>
                      <a:pt x="2213769" y="177800"/>
                      <a:pt x="2212182" y="171450"/>
                    </a:cubicBezTo>
                    <a:cubicBezTo>
                      <a:pt x="2209800" y="159543"/>
                      <a:pt x="2206625" y="149225"/>
                      <a:pt x="2202656" y="140493"/>
                    </a:cubicBezTo>
                    <a:lnTo>
                      <a:pt x="2202656" y="264318"/>
                    </a:lnTo>
                    <a:cubicBezTo>
                      <a:pt x="2202656" y="271462"/>
                      <a:pt x="2199482" y="275431"/>
                      <a:pt x="2193132" y="276225"/>
                    </a:cubicBezTo>
                    <a:cubicBezTo>
                      <a:pt x="2183607" y="277812"/>
                      <a:pt x="2174875" y="278606"/>
                      <a:pt x="2166938" y="278606"/>
                    </a:cubicBezTo>
                    <a:cubicBezTo>
                      <a:pt x="2167732" y="254793"/>
                      <a:pt x="2168128" y="223043"/>
                      <a:pt x="2168128" y="183356"/>
                    </a:cubicBezTo>
                    <a:lnTo>
                      <a:pt x="2168128" y="163115"/>
                    </a:lnTo>
                    <a:cubicBezTo>
                      <a:pt x="2157016" y="172640"/>
                      <a:pt x="2144316" y="181768"/>
                      <a:pt x="2130028" y="190500"/>
                    </a:cubicBezTo>
                    <a:lnTo>
                      <a:pt x="2126457" y="186928"/>
                    </a:lnTo>
                    <a:cubicBezTo>
                      <a:pt x="2160588" y="146446"/>
                      <a:pt x="2184400" y="107950"/>
                      <a:pt x="2197894" y="71437"/>
                    </a:cubicBezTo>
                    <a:lnTo>
                      <a:pt x="2133600" y="71437"/>
                    </a:lnTo>
                    <a:lnTo>
                      <a:pt x="2133600" y="64293"/>
                    </a:lnTo>
                    <a:lnTo>
                      <a:pt x="2195513" y="64293"/>
                    </a:lnTo>
                    <a:close/>
                    <a:moveTo>
                      <a:pt x="2362200" y="41671"/>
                    </a:moveTo>
                    <a:lnTo>
                      <a:pt x="2395538" y="55959"/>
                    </a:lnTo>
                    <a:cubicBezTo>
                      <a:pt x="2399507" y="57546"/>
                      <a:pt x="2401491" y="59531"/>
                      <a:pt x="2401491" y="61912"/>
                    </a:cubicBezTo>
                    <a:cubicBezTo>
                      <a:pt x="2401491" y="65087"/>
                      <a:pt x="2397919" y="69056"/>
                      <a:pt x="2390775" y="73818"/>
                    </a:cubicBezTo>
                    <a:lnTo>
                      <a:pt x="2390775" y="85725"/>
                    </a:lnTo>
                    <a:cubicBezTo>
                      <a:pt x="2390775" y="93662"/>
                      <a:pt x="2391172" y="105171"/>
                      <a:pt x="2391966" y="120253"/>
                    </a:cubicBezTo>
                    <a:cubicBezTo>
                      <a:pt x="2391966" y="125015"/>
                      <a:pt x="2389981" y="127793"/>
                      <a:pt x="2386013" y="128587"/>
                    </a:cubicBezTo>
                    <a:cubicBezTo>
                      <a:pt x="2385219" y="129381"/>
                      <a:pt x="2383631" y="129778"/>
                      <a:pt x="2381250" y="129778"/>
                    </a:cubicBezTo>
                    <a:cubicBezTo>
                      <a:pt x="2378869" y="130571"/>
                      <a:pt x="2377281" y="130968"/>
                      <a:pt x="2376488" y="130968"/>
                    </a:cubicBezTo>
                    <a:cubicBezTo>
                      <a:pt x="2370138" y="131762"/>
                      <a:pt x="2363391" y="132159"/>
                      <a:pt x="2356247" y="132159"/>
                    </a:cubicBezTo>
                    <a:lnTo>
                      <a:pt x="2356247" y="120253"/>
                    </a:lnTo>
                    <a:lnTo>
                      <a:pt x="2294335" y="120253"/>
                    </a:lnTo>
                    <a:lnTo>
                      <a:pt x="2294335" y="126206"/>
                    </a:lnTo>
                    <a:cubicBezTo>
                      <a:pt x="2295128" y="130175"/>
                      <a:pt x="2293144" y="132556"/>
                      <a:pt x="2288381" y="133350"/>
                    </a:cubicBezTo>
                    <a:cubicBezTo>
                      <a:pt x="2283619" y="134937"/>
                      <a:pt x="2276475" y="136128"/>
                      <a:pt x="2266950" y="136921"/>
                    </a:cubicBezTo>
                    <a:cubicBezTo>
                      <a:pt x="2263775" y="137715"/>
                      <a:pt x="2261394" y="138112"/>
                      <a:pt x="2259806" y="138112"/>
                    </a:cubicBezTo>
                    <a:cubicBezTo>
                      <a:pt x="2260600" y="128587"/>
                      <a:pt x="2260997" y="116284"/>
                      <a:pt x="2260997" y="101203"/>
                    </a:cubicBezTo>
                    <a:lnTo>
                      <a:pt x="2260997" y="78581"/>
                    </a:lnTo>
                    <a:cubicBezTo>
                      <a:pt x="2260997" y="65881"/>
                      <a:pt x="2260600" y="56753"/>
                      <a:pt x="2259806" y="51196"/>
                    </a:cubicBezTo>
                    <a:lnTo>
                      <a:pt x="2303860" y="60721"/>
                    </a:lnTo>
                    <a:lnTo>
                      <a:pt x="2351485" y="60721"/>
                    </a:lnTo>
                    <a:close/>
                    <a:moveTo>
                      <a:pt x="664369" y="36909"/>
                    </a:moveTo>
                    <a:lnTo>
                      <a:pt x="664369" y="247650"/>
                    </a:lnTo>
                    <a:lnTo>
                      <a:pt x="840581" y="247650"/>
                    </a:lnTo>
                    <a:lnTo>
                      <a:pt x="840581" y="36909"/>
                    </a:lnTo>
                    <a:close/>
                    <a:moveTo>
                      <a:pt x="3726656" y="35718"/>
                    </a:moveTo>
                    <a:lnTo>
                      <a:pt x="3726656" y="86915"/>
                    </a:lnTo>
                    <a:lnTo>
                      <a:pt x="3867150" y="86915"/>
                    </a:lnTo>
                    <a:lnTo>
                      <a:pt x="3867150" y="35718"/>
                    </a:lnTo>
                    <a:close/>
                    <a:moveTo>
                      <a:pt x="1288256" y="35718"/>
                    </a:moveTo>
                    <a:lnTo>
                      <a:pt x="1288256" y="86915"/>
                    </a:lnTo>
                    <a:lnTo>
                      <a:pt x="1428750" y="86915"/>
                    </a:lnTo>
                    <a:lnTo>
                      <a:pt x="1428750" y="35718"/>
                    </a:lnTo>
                    <a:close/>
                    <a:moveTo>
                      <a:pt x="4902994" y="33337"/>
                    </a:moveTo>
                    <a:cubicBezTo>
                      <a:pt x="4949825" y="55562"/>
                      <a:pt x="4974431" y="78184"/>
                      <a:pt x="4976813" y="101203"/>
                    </a:cubicBezTo>
                    <a:cubicBezTo>
                      <a:pt x="4976019" y="120253"/>
                      <a:pt x="4966890" y="130175"/>
                      <a:pt x="4949428" y="130968"/>
                    </a:cubicBezTo>
                    <a:cubicBezTo>
                      <a:pt x="4942284" y="130968"/>
                      <a:pt x="4937522" y="125809"/>
                      <a:pt x="4935141" y="115490"/>
                    </a:cubicBezTo>
                    <a:cubicBezTo>
                      <a:pt x="4929585" y="87709"/>
                      <a:pt x="4918075" y="61118"/>
                      <a:pt x="4900613" y="35718"/>
                    </a:cubicBezTo>
                    <a:close/>
                    <a:moveTo>
                      <a:pt x="2771775" y="13096"/>
                    </a:moveTo>
                    <a:cubicBezTo>
                      <a:pt x="2813050" y="15478"/>
                      <a:pt x="2833688" y="26987"/>
                      <a:pt x="2833688" y="47625"/>
                    </a:cubicBezTo>
                    <a:cubicBezTo>
                      <a:pt x="2832894" y="62706"/>
                      <a:pt x="2824559" y="71040"/>
                      <a:pt x="2808685" y="72628"/>
                    </a:cubicBezTo>
                    <a:cubicBezTo>
                      <a:pt x="2802335" y="72628"/>
                      <a:pt x="2797572" y="69056"/>
                      <a:pt x="2794397" y="61912"/>
                    </a:cubicBezTo>
                    <a:cubicBezTo>
                      <a:pt x="2789635" y="43656"/>
                      <a:pt x="2781300" y="28178"/>
                      <a:pt x="2769394" y="15478"/>
                    </a:cubicBezTo>
                    <a:close/>
                    <a:moveTo>
                      <a:pt x="28575" y="13096"/>
                    </a:moveTo>
                    <a:cubicBezTo>
                      <a:pt x="69850" y="15478"/>
                      <a:pt x="90488" y="26987"/>
                      <a:pt x="90488" y="47625"/>
                    </a:cubicBezTo>
                    <a:cubicBezTo>
                      <a:pt x="89694" y="62706"/>
                      <a:pt x="81360" y="71040"/>
                      <a:pt x="65485" y="72628"/>
                    </a:cubicBezTo>
                    <a:cubicBezTo>
                      <a:pt x="59135" y="72628"/>
                      <a:pt x="54372" y="69056"/>
                      <a:pt x="51197" y="61912"/>
                    </a:cubicBezTo>
                    <a:cubicBezTo>
                      <a:pt x="46435" y="43656"/>
                      <a:pt x="38100" y="28178"/>
                      <a:pt x="26194" y="15478"/>
                    </a:cubicBezTo>
                    <a:close/>
                    <a:moveTo>
                      <a:pt x="1020366" y="9525"/>
                    </a:moveTo>
                    <a:lnTo>
                      <a:pt x="1075135" y="15478"/>
                    </a:lnTo>
                    <a:cubicBezTo>
                      <a:pt x="1079103" y="15478"/>
                      <a:pt x="1081088" y="16668"/>
                      <a:pt x="1081088" y="19050"/>
                    </a:cubicBezTo>
                    <a:cubicBezTo>
                      <a:pt x="1081088" y="23812"/>
                      <a:pt x="1075928" y="28178"/>
                      <a:pt x="1065610" y="32146"/>
                    </a:cubicBezTo>
                    <a:cubicBezTo>
                      <a:pt x="1065610" y="35321"/>
                      <a:pt x="1065610" y="38496"/>
                      <a:pt x="1065610" y="41671"/>
                    </a:cubicBezTo>
                    <a:cubicBezTo>
                      <a:pt x="1086247" y="134540"/>
                      <a:pt x="1132285" y="197246"/>
                      <a:pt x="1203722" y="229790"/>
                    </a:cubicBezTo>
                    <a:lnTo>
                      <a:pt x="1200150" y="236934"/>
                    </a:lnTo>
                    <a:cubicBezTo>
                      <a:pt x="1183481" y="236934"/>
                      <a:pt x="1167607" y="249634"/>
                      <a:pt x="1152525" y="275034"/>
                    </a:cubicBezTo>
                    <a:cubicBezTo>
                      <a:pt x="1100932" y="235346"/>
                      <a:pt x="1070769" y="170656"/>
                      <a:pt x="1062038" y="80962"/>
                    </a:cubicBezTo>
                    <a:cubicBezTo>
                      <a:pt x="1058863" y="178593"/>
                      <a:pt x="1009650" y="244475"/>
                      <a:pt x="914400" y="278606"/>
                    </a:cubicBezTo>
                    <a:lnTo>
                      <a:pt x="912019" y="273843"/>
                    </a:lnTo>
                    <a:cubicBezTo>
                      <a:pt x="982663" y="220662"/>
                      <a:pt x="1019175" y="148034"/>
                      <a:pt x="1021556" y="55959"/>
                    </a:cubicBezTo>
                    <a:cubicBezTo>
                      <a:pt x="1021556" y="42465"/>
                      <a:pt x="1021160" y="26987"/>
                      <a:pt x="1020366" y="9525"/>
                    </a:cubicBezTo>
                    <a:close/>
                    <a:moveTo>
                      <a:pt x="4979194" y="8334"/>
                    </a:moveTo>
                    <a:cubicBezTo>
                      <a:pt x="5019675" y="30559"/>
                      <a:pt x="5040709" y="55959"/>
                      <a:pt x="5042297" y="84534"/>
                    </a:cubicBezTo>
                    <a:cubicBezTo>
                      <a:pt x="5041503" y="103584"/>
                      <a:pt x="5032375" y="113506"/>
                      <a:pt x="5014913" y="114300"/>
                    </a:cubicBezTo>
                    <a:cubicBezTo>
                      <a:pt x="5006975" y="113506"/>
                      <a:pt x="5002213" y="107950"/>
                      <a:pt x="5000625" y="97631"/>
                    </a:cubicBezTo>
                    <a:cubicBezTo>
                      <a:pt x="4999037" y="64293"/>
                      <a:pt x="4991100" y="35321"/>
                      <a:pt x="4976813" y="10715"/>
                    </a:cubicBezTo>
                    <a:close/>
                    <a:moveTo>
                      <a:pt x="846535" y="8334"/>
                    </a:moveTo>
                    <a:lnTo>
                      <a:pt x="884635" y="23812"/>
                    </a:lnTo>
                    <a:cubicBezTo>
                      <a:pt x="887810" y="25399"/>
                      <a:pt x="889397" y="27384"/>
                      <a:pt x="889397" y="29765"/>
                    </a:cubicBezTo>
                    <a:cubicBezTo>
                      <a:pt x="889397" y="34528"/>
                      <a:pt x="885428" y="39290"/>
                      <a:pt x="877491" y="44053"/>
                    </a:cubicBezTo>
                    <a:lnTo>
                      <a:pt x="877491" y="113109"/>
                    </a:lnTo>
                    <a:cubicBezTo>
                      <a:pt x="877491" y="171846"/>
                      <a:pt x="878285" y="221853"/>
                      <a:pt x="879872" y="263128"/>
                    </a:cubicBezTo>
                    <a:cubicBezTo>
                      <a:pt x="879872" y="270271"/>
                      <a:pt x="877491" y="273843"/>
                      <a:pt x="872728" y="273843"/>
                    </a:cubicBezTo>
                    <a:cubicBezTo>
                      <a:pt x="868760" y="274637"/>
                      <a:pt x="861616" y="275431"/>
                      <a:pt x="851297" y="276225"/>
                    </a:cubicBezTo>
                    <a:cubicBezTo>
                      <a:pt x="846535" y="277018"/>
                      <a:pt x="842963" y="277415"/>
                      <a:pt x="840581" y="277415"/>
                    </a:cubicBezTo>
                    <a:lnTo>
                      <a:pt x="840581" y="252412"/>
                    </a:lnTo>
                    <a:lnTo>
                      <a:pt x="664369" y="252412"/>
                    </a:lnTo>
                    <a:lnTo>
                      <a:pt x="664369" y="264318"/>
                    </a:lnTo>
                    <a:cubicBezTo>
                      <a:pt x="665163" y="271462"/>
                      <a:pt x="662385" y="275034"/>
                      <a:pt x="656035" y="275034"/>
                    </a:cubicBezTo>
                    <a:cubicBezTo>
                      <a:pt x="640953" y="276621"/>
                      <a:pt x="630635" y="277018"/>
                      <a:pt x="625078" y="276225"/>
                    </a:cubicBezTo>
                    <a:cubicBezTo>
                      <a:pt x="626666" y="239712"/>
                      <a:pt x="627460" y="202406"/>
                      <a:pt x="627460" y="164306"/>
                    </a:cubicBezTo>
                    <a:lnTo>
                      <a:pt x="627460" y="88106"/>
                    </a:lnTo>
                    <a:cubicBezTo>
                      <a:pt x="627460" y="55562"/>
                      <a:pt x="627063" y="31750"/>
                      <a:pt x="626269" y="16668"/>
                    </a:cubicBezTo>
                    <a:lnTo>
                      <a:pt x="672703" y="29765"/>
                    </a:lnTo>
                    <a:lnTo>
                      <a:pt x="834628" y="29765"/>
                    </a:lnTo>
                    <a:close/>
                    <a:moveTo>
                      <a:pt x="5080397" y="7143"/>
                    </a:moveTo>
                    <a:lnTo>
                      <a:pt x="5137547" y="26193"/>
                    </a:lnTo>
                    <a:cubicBezTo>
                      <a:pt x="5140722" y="26987"/>
                      <a:pt x="5142309" y="28575"/>
                      <a:pt x="5142309" y="30956"/>
                    </a:cubicBezTo>
                    <a:cubicBezTo>
                      <a:pt x="5142309" y="35718"/>
                      <a:pt x="5136356" y="39290"/>
                      <a:pt x="5124450" y="41671"/>
                    </a:cubicBezTo>
                    <a:cubicBezTo>
                      <a:pt x="5110163" y="75803"/>
                      <a:pt x="5087541" y="111521"/>
                      <a:pt x="5056584" y="148828"/>
                    </a:cubicBezTo>
                    <a:lnTo>
                      <a:pt x="5100638" y="148828"/>
                    </a:lnTo>
                    <a:lnTo>
                      <a:pt x="5122069" y="121443"/>
                    </a:lnTo>
                    <a:lnTo>
                      <a:pt x="5158978" y="146446"/>
                    </a:lnTo>
                    <a:cubicBezTo>
                      <a:pt x="5160566" y="148034"/>
                      <a:pt x="5161359" y="149621"/>
                      <a:pt x="5161359" y="151209"/>
                    </a:cubicBezTo>
                    <a:cubicBezTo>
                      <a:pt x="5161359" y="153590"/>
                      <a:pt x="5158185" y="155178"/>
                      <a:pt x="5151834" y="155971"/>
                    </a:cubicBezTo>
                    <a:lnTo>
                      <a:pt x="4877991" y="155971"/>
                    </a:lnTo>
                    <a:lnTo>
                      <a:pt x="4877991" y="148828"/>
                    </a:lnTo>
                    <a:lnTo>
                      <a:pt x="5043488" y="148828"/>
                    </a:lnTo>
                    <a:cubicBezTo>
                      <a:pt x="5056187" y="114696"/>
                      <a:pt x="5066109" y="84534"/>
                      <a:pt x="5073253" y="58340"/>
                    </a:cubicBezTo>
                    <a:cubicBezTo>
                      <a:pt x="5078016" y="35321"/>
                      <a:pt x="5080397" y="18256"/>
                      <a:pt x="5080397" y="7143"/>
                    </a:cubicBezTo>
                    <a:close/>
                    <a:moveTo>
                      <a:pt x="4293394" y="7143"/>
                    </a:moveTo>
                    <a:cubicBezTo>
                      <a:pt x="4332288" y="15081"/>
                      <a:pt x="4350941" y="27781"/>
                      <a:pt x="4349353" y="45243"/>
                    </a:cubicBezTo>
                    <a:cubicBezTo>
                      <a:pt x="4347766" y="58737"/>
                      <a:pt x="4340225" y="66278"/>
                      <a:pt x="4326732" y="67865"/>
                    </a:cubicBezTo>
                    <a:cubicBezTo>
                      <a:pt x="4319588" y="67865"/>
                      <a:pt x="4314825" y="63103"/>
                      <a:pt x="4312444" y="53578"/>
                    </a:cubicBezTo>
                    <a:cubicBezTo>
                      <a:pt x="4308475" y="36115"/>
                      <a:pt x="4301728" y="21828"/>
                      <a:pt x="4292203" y="10715"/>
                    </a:cubicBezTo>
                    <a:close/>
                    <a:moveTo>
                      <a:pt x="3873103" y="7143"/>
                    </a:moveTo>
                    <a:lnTo>
                      <a:pt x="3912394" y="23812"/>
                    </a:lnTo>
                    <a:cubicBezTo>
                      <a:pt x="3915569" y="24606"/>
                      <a:pt x="3917156" y="26193"/>
                      <a:pt x="3917156" y="28575"/>
                    </a:cubicBezTo>
                    <a:cubicBezTo>
                      <a:pt x="3917950" y="33337"/>
                      <a:pt x="3913981" y="38100"/>
                      <a:pt x="3905250" y="42862"/>
                    </a:cubicBezTo>
                    <a:lnTo>
                      <a:pt x="3905250" y="51196"/>
                    </a:lnTo>
                    <a:cubicBezTo>
                      <a:pt x="3905250" y="71040"/>
                      <a:pt x="3905647" y="87709"/>
                      <a:pt x="3906441" y="101203"/>
                    </a:cubicBezTo>
                    <a:cubicBezTo>
                      <a:pt x="3907235" y="105965"/>
                      <a:pt x="3905250" y="108743"/>
                      <a:pt x="3900488" y="109537"/>
                    </a:cubicBezTo>
                    <a:cubicBezTo>
                      <a:pt x="3889375" y="111918"/>
                      <a:pt x="3878263" y="113109"/>
                      <a:pt x="3867150" y="113109"/>
                    </a:cubicBezTo>
                    <a:lnTo>
                      <a:pt x="3867150" y="94059"/>
                    </a:lnTo>
                    <a:lnTo>
                      <a:pt x="3824288" y="94059"/>
                    </a:lnTo>
                    <a:cubicBezTo>
                      <a:pt x="3825875" y="113903"/>
                      <a:pt x="3828256" y="130571"/>
                      <a:pt x="3831431" y="144065"/>
                    </a:cubicBezTo>
                    <a:lnTo>
                      <a:pt x="3875485" y="144065"/>
                    </a:lnTo>
                    <a:lnTo>
                      <a:pt x="3896916" y="115490"/>
                    </a:lnTo>
                    <a:lnTo>
                      <a:pt x="3933825" y="142875"/>
                    </a:lnTo>
                    <a:cubicBezTo>
                      <a:pt x="3935413" y="143668"/>
                      <a:pt x="3936206" y="144859"/>
                      <a:pt x="3936206" y="146446"/>
                    </a:cubicBezTo>
                    <a:cubicBezTo>
                      <a:pt x="3936206" y="150415"/>
                      <a:pt x="3933031" y="152400"/>
                      <a:pt x="3926681" y="152400"/>
                    </a:cubicBezTo>
                    <a:lnTo>
                      <a:pt x="3832622" y="152400"/>
                    </a:lnTo>
                    <a:cubicBezTo>
                      <a:pt x="3840560" y="184150"/>
                      <a:pt x="3858419" y="208756"/>
                      <a:pt x="3886200" y="226218"/>
                    </a:cubicBezTo>
                    <a:cubicBezTo>
                      <a:pt x="3894931" y="230981"/>
                      <a:pt x="3900884" y="229393"/>
                      <a:pt x="3904060" y="221456"/>
                    </a:cubicBezTo>
                    <a:lnTo>
                      <a:pt x="3923110" y="178593"/>
                    </a:lnTo>
                    <a:lnTo>
                      <a:pt x="3927872" y="179784"/>
                    </a:lnTo>
                    <a:lnTo>
                      <a:pt x="3927872" y="226218"/>
                    </a:lnTo>
                    <a:cubicBezTo>
                      <a:pt x="3927872" y="233362"/>
                      <a:pt x="3929063" y="238918"/>
                      <a:pt x="3931444" y="242887"/>
                    </a:cubicBezTo>
                    <a:cubicBezTo>
                      <a:pt x="3935413" y="246856"/>
                      <a:pt x="3937397" y="251221"/>
                      <a:pt x="3937397" y="255984"/>
                    </a:cubicBezTo>
                    <a:cubicBezTo>
                      <a:pt x="3936603" y="267096"/>
                      <a:pt x="3928666" y="273050"/>
                      <a:pt x="3913585" y="273843"/>
                    </a:cubicBezTo>
                    <a:cubicBezTo>
                      <a:pt x="3891359" y="273843"/>
                      <a:pt x="3868341" y="264715"/>
                      <a:pt x="3844528" y="246459"/>
                    </a:cubicBezTo>
                    <a:cubicBezTo>
                      <a:pt x="3818335" y="224234"/>
                      <a:pt x="3801269" y="192881"/>
                      <a:pt x="3793331" y="152400"/>
                    </a:cubicBezTo>
                    <a:lnTo>
                      <a:pt x="3726656" y="152400"/>
                    </a:lnTo>
                    <a:lnTo>
                      <a:pt x="3726656" y="220265"/>
                    </a:lnTo>
                    <a:lnTo>
                      <a:pt x="3807619" y="209550"/>
                    </a:lnTo>
                    <a:lnTo>
                      <a:pt x="3810000" y="214312"/>
                    </a:lnTo>
                    <a:cubicBezTo>
                      <a:pt x="3785394" y="228600"/>
                      <a:pt x="3752056" y="244475"/>
                      <a:pt x="3709988" y="261937"/>
                    </a:cubicBezTo>
                    <a:cubicBezTo>
                      <a:pt x="3706019" y="263525"/>
                      <a:pt x="3703241" y="264715"/>
                      <a:pt x="3701653" y="265509"/>
                    </a:cubicBezTo>
                    <a:cubicBezTo>
                      <a:pt x="3701653" y="273446"/>
                      <a:pt x="3699669" y="277415"/>
                      <a:pt x="3695700" y="277415"/>
                    </a:cubicBezTo>
                    <a:cubicBezTo>
                      <a:pt x="3693319" y="278209"/>
                      <a:pt x="3691334" y="276225"/>
                      <a:pt x="3689747" y="271462"/>
                    </a:cubicBezTo>
                    <a:lnTo>
                      <a:pt x="3673078" y="230981"/>
                    </a:lnTo>
                    <a:cubicBezTo>
                      <a:pt x="3683397" y="228600"/>
                      <a:pt x="3688160" y="221059"/>
                      <a:pt x="3687366" y="208359"/>
                    </a:cubicBezTo>
                    <a:lnTo>
                      <a:pt x="3687366" y="88106"/>
                    </a:lnTo>
                    <a:cubicBezTo>
                      <a:pt x="3687366" y="68262"/>
                      <a:pt x="3686969" y="44449"/>
                      <a:pt x="3686175" y="16668"/>
                    </a:cubicBezTo>
                    <a:lnTo>
                      <a:pt x="3734991" y="28575"/>
                    </a:lnTo>
                    <a:lnTo>
                      <a:pt x="3861197" y="28575"/>
                    </a:lnTo>
                    <a:close/>
                    <a:moveTo>
                      <a:pt x="1550194" y="7143"/>
                    </a:moveTo>
                    <a:cubicBezTo>
                      <a:pt x="1589088" y="15081"/>
                      <a:pt x="1607741" y="27781"/>
                      <a:pt x="1606153" y="45243"/>
                    </a:cubicBezTo>
                    <a:cubicBezTo>
                      <a:pt x="1604566" y="58737"/>
                      <a:pt x="1597025" y="66278"/>
                      <a:pt x="1583532" y="67865"/>
                    </a:cubicBezTo>
                    <a:cubicBezTo>
                      <a:pt x="1576388" y="67865"/>
                      <a:pt x="1571625" y="63103"/>
                      <a:pt x="1569244" y="53578"/>
                    </a:cubicBezTo>
                    <a:cubicBezTo>
                      <a:pt x="1565275" y="36115"/>
                      <a:pt x="1558529" y="21828"/>
                      <a:pt x="1549003" y="10715"/>
                    </a:cubicBezTo>
                    <a:close/>
                    <a:moveTo>
                      <a:pt x="1434703" y="7143"/>
                    </a:moveTo>
                    <a:lnTo>
                      <a:pt x="1473994" y="23812"/>
                    </a:lnTo>
                    <a:cubicBezTo>
                      <a:pt x="1477169" y="24606"/>
                      <a:pt x="1478757" y="26193"/>
                      <a:pt x="1478757" y="28575"/>
                    </a:cubicBezTo>
                    <a:cubicBezTo>
                      <a:pt x="1479550" y="33337"/>
                      <a:pt x="1475582" y="38100"/>
                      <a:pt x="1466850" y="42862"/>
                    </a:cubicBezTo>
                    <a:lnTo>
                      <a:pt x="1466850" y="51196"/>
                    </a:lnTo>
                    <a:cubicBezTo>
                      <a:pt x="1466850" y="71040"/>
                      <a:pt x="1467247" y="87709"/>
                      <a:pt x="1468041" y="101203"/>
                    </a:cubicBezTo>
                    <a:cubicBezTo>
                      <a:pt x="1468835" y="105965"/>
                      <a:pt x="1466850" y="108743"/>
                      <a:pt x="1462088" y="109537"/>
                    </a:cubicBezTo>
                    <a:cubicBezTo>
                      <a:pt x="1450975" y="111918"/>
                      <a:pt x="1439863" y="113109"/>
                      <a:pt x="1428750" y="113109"/>
                    </a:cubicBezTo>
                    <a:lnTo>
                      <a:pt x="1428750" y="94059"/>
                    </a:lnTo>
                    <a:lnTo>
                      <a:pt x="1385888" y="94059"/>
                    </a:lnTo>
                    <a:cubicBezTo>
                      <a:pt x="1387475" y="113903"/>
                      <a:pt x="1389857" y="130571"/>
                      <a:pt x="1393032" y="144065"/>
                    </a:cubicBezTo>
                    <a:lnTo>
                      <a:pt x="1437085" y="144065"/>
                    </a:lnTo>
                    <a:lnTo>
                      <a:pt x="1458516" y="115490"/>
                    </a:lnTo>
                    <a:lnTo>
                      <a:pt x="1495425" y="142875"/>
                    </a:lnTo>
                    <a:cubicBezTo>
                      <a:pt x="1497013" y="143668"/>
                      <a:pt x="1497807" y="144859"/>
                      <a:pt x="1497807" y="146446"/>
                    </a:cubicBezTo>
                    <a:cubicBezTo>
                      <a:pt x="1497807" y="150415"/>
                      <a:pt x="1494632" y="152400"/>
                      <a:pt x="1488281" y="152400"/>
                    </a:cubicBezTo>
                    <a:lnTo>
                      <a:pt x="1394222" y="152400"/>
                    </a:lnTo>
                    <a:cubicBezTo>
                      <a:pt x="1402160" y="184150"/>
                      <a:pt x="1420019" y="208756"/>
                      <a:pt x="1447800" y="226218"/>
                    </a:cubicBezTo>
                    <a:cubicBezTo>
                      <a:pt x="1456532" y="230981"/>
                      <a:pt x="1462485" y="229393"/>
                      <a:pt x="1465660" y="221456"/>
                    </a:cubicBezTo>
                    <a:lnTo>
                      <a:pt x="1484710" y="178593"/>
                    </a:lnTo>
                    <a:lnTo>
                      <a:pt x="1489472" y="179784"/>
                    </a:lnTo>
                    <a:lnTo>
                      <a:pt x="1489472" y="226218"/>
                    </a:lnTo>
                    <a:cubicBezTo>
                      <a:pt x="1489472" y="233362"/>
                      <a:pt x="1490663" y="238918"/>
                      <a:pt x="1493044" y="242887"/>
                    </a:cubicBezTo>
                    <a:cubicBezTo>
                      <a:pt x="1497013" y="246856"/>
                      <a:pt x="1498997" y="251221"/>
                      <a:pt x="1498997" y="255984"/>
                    </a:cubicBezTo>
                    <a:cubicBezTo>
                      <a:pt x="1498204" y="267096"/>
                      <a:pt x="1490266" y="273050"/>
                      <a:pt x="1475185" y="273843"/>
                    </a:cubicBezTo>
                    <a:cubicBezTo>
                      <a:pt x="1452960" y="273843"/>
                      <a:pt x="1429941" y="264715"/>
                      <a:pt x="1406128" y="246459"/>
                    </a:cubicBezTo>
                    <a:cubicBezTo>
                      <a:pt x="1379935" y="224234"/>
                      <a:pt x="1362869" y="192881"/>
                      <a:pt x="1354932" y="152400"/>
                    </a:cubicBezTo>
                    <a:lnTo>
                      <a:pt x="1288256" y="152400"/>
                    </a:lnTo>
                    <a:lnTo>
                      <a:pt x="1288256" y="220265"/>
                    </a:lnTo>
                    <a:lnTo>
                      <a:pt x="1369219" y="209550"/>
                    </a:lnTo>
                    <a:lnTo>
                      <a:pt x="1371600" y="214312"/>
                    </a:lnTo>
                    <a:cubicBezTo>
                      <a:pt x="1346994" y="228600"/>
                      <a:pt x="1313657" y="244475"/>
                      <a:pt x="1271588" y="261937"/>
                    </a:cubicBezTo>
                    <a:cubicBezTo>
                      <a:pt x="1267619" y="263525"/>
                      <a:pt x="1264841" y="264715"/>
                      <a:pt x="1263254" y="265509"/>
                    </a:cubicBezTo>
                    <a:cubicBezTo>
                      <a:pt x="1263254" y="273446"/>
                      <a:pt x="1261269" y="277415"/>
                      <a:pt x="1257300" y="277415"/>
                    </a:cubicBezTo>
                    <a:cubicBezTo>
                      <a:pt x="1254919" y="278209"/>
                      <a:pt x="1252935" y="276225"/>
                      <a:pt x="1251347" y="271462"/>
                    </a:cubicBezTo>
                    <a:lnTo>
                      <a:pt x="1234679" y="230981"/>
                    </a:lnTo>
                    <a:cubicBezTo>
                      <a:pt x="1244997" y="228600"/>
                      <a:pt x="1249760" y="221059"/>
                      <a:pt x="1248966" y="208359"/>
                    </a:cubicBezTo>
                    <a:lnTo>
                      <a:pt x="1248966" y="88106"/>
                    </a:lnTo>
                    <a:cubicBezTo>
                      <a:pt x="1248966" y="68262"/>
                      <a:pt x="1248569" y="44449"/>
                      <a:pt x="1247775" y="16668"/>
                    </a:cubicBezTo>
                    <a:lnTo>
                      <a:pt x="1296591" y="28575"/>
                    </a:lnTo>
                    <a:lnTo>
                      <a:pt x="1422797" y="28575"/>
                    </a:lnTo>
                    <a:close/>
                    <a:moveTo>
                      <a:pt x="4388644" y="5953"/>
                    </a:moveTo>
                    <a:lnTo>
                      <a:pt x="4431507" y="9525"/>
                    </a:lnTo>
                    <a:cubicBezTo>
                      <a:pt x="4434682" y="9525"/>
                      <a:pt x="4436269" y="10715"/>
                      <a:pt x="4436269" y="13096"/>
                    </a:cubicBezTo>
                    <a:cubicBezTo>
                      <a:pt x="4435475" y="17859"/>
                      <a:pt x="4431507" y="21431"/>
                      <a:pt x="4424363" y="23812"/>
                    </a:cubicBezTo>
                    <a:lnTo>
                      <a:pt x="4424363" y="44053"/>
                    </a:lnTo>
                    <a:lnTo>
                      <a:pt x="4477941" y="44053"/>
                    </a:lnTo>
                    <a:lnTo>
                      <a:pt x="4477941" y="32146"/>
                    </a:lnTo>
                    <a:lnTo>
                      <a:pt x="4476750" y="5953"/>
                    </a:lnTo>
                    <a:lnTo>
                      <a:pt x="4520803" y="9525"/>
                    </a:lnTo>
                    <a:cubicBezTo>
                      <a:pt x="4523185" y="9525"/>
                      <a:pt x="4524375" y="10715"/>
                      <a:pt x="4524375" y="13096"/>
                    </a:cubicBezTo>
                    <a:cubicBezTo>
                      <a:pt x="4523581" y="17859"/>
                      <a:pt x="4519613" y="21431"/>
                      <a:pt x="4512469" y="23812"/>
                    </a:cubicBezTo>
                    <a:lnTo>
                      <a:pt x="4512469" y="44053"/>
                    </a:lnTo>
                    <a:lnTo>
                      <a:pt x="4514850" y="44053"/>
                    </a:lnTo>
                    <a:lnTo>
                      <a:pt x="4530328" y="25003"/>
                    </a:lnTo>
                    <a:lnTo>
                      <a:pt x="4554141" y="44053"/>
                    </a:lnTo>
                    <a:cubicBezTo>
                      <a:pt x="4554935" y="44846"/>
                      <a:pt x="4555332" y="46037"/>
                      <a:pt x="4555332" y="47625"/>
                    </a:cubicBezTo>
                    <a:cubicBezTo>
                      <a:pt x="4554538" y="50006"/>
                      <a:pt x="4551363" y="51196"/>
                      <a:pt x="4545807" y="51196"/>
                    </a:cubicBezTo>
                    <a:lnTo>
                      <a:pt x="4512469" y="51196"/>
                    </a:lnTo>
                    <a:lnTo>
                      <a:pt x="4512469" y="59531"/>
                    </a:lnTo>
                    <a:cubicBezTo>
                      <a:pt x="4512469" y="62706"/>
                      <a:pt x="4512469" y="71040"/>
                      <a:pt x="4512469" y="84534"/>
                    </a:cubicBezTo>
                    <a:cubicBezTo>
                      <a:pt x="4513263" y="108346"/>
                      <a:pt x="4513660" y="125412"/>
                      <a:pt x="4513660" y="135731"/>
                    </a:cubicBezTo>
                    <a:cubicBezTo>
                      <a:pt x="4514454" y="141287"/>
                      <a:pt x="4512072" y="144859"/>
                      <a:pt x="4506516" y="146446"/>
                    </a:cubicBezTo>
                    <a:cubicBezTo>
                      <a:pt x="4495404" y="148828"/>
                      <a:pt x="4485879" y="149621"/>
                      <a:pt x="4477941" y="148828"/>
                    </a:cubicBezTo>
                    <a:lnTo>
                      <a:pt x="4477941" y="135731"/>
                    </a:lnTo>
                    <a:lnTo>
                      <a:pt x="4469607" y="135731"/>
                    </a:lnTo>
                    <a:lnTo>
                      <a:pt x="4469607" y="158353"/>
                    </a:lnTo>
                    <a:cubicBezTo>
                      <a:pt x="4469607" y="159146"/>
                      <a:pt x="4469607" y="159940"/>
                      <a:pt x="4469607" y="160734"/>
                    </a:cubicBezTo>
                    <a:cubicBezTo>
                      <a:pt x="4468813" y="164703"/>
                      <a:pt x="4468813" y="168275"/>
                      <a:pt x="4469607" y="171450"/>
                    </a:cubicBezTo>
                    <a:lnTo>
                      <a:pt x="4502944" y="171450"/>
                    </a:lnTo>
                    <a:lnTo>
                      <a:pt x="4521994" y="147637"/>
                    </a:lnTo>
                    <a:lnTo>
                      <a:pt x="4554141" y="171450"/>
                    </a:lnTo>
                    <a:cubicBezTo>
                      <a:pt x="4554935" y="172243"/>
                      <a:pt x="4555332" y="173434"/>
                      <a:pt x="4555332" y="175021"/>
                    </a:cubicBezTo>
                    <a:cubicBezTo>
                      <a:pt x="4555332" y="177403"/>
                      <a:pt x="4552554" y="178593"/>
                      <a:pt x="4546997" y="178593"/>
                    </a:cubicBezTo>
                    <a:lnTo>
                      <a:pt x="4479132" y="178593"/>
                    </a:lnTo>
                    <a:cubicBezTo>
                      <a:pt x="4498975" y="204787"/>
                      <a:pt x="4525963" y="220265"/>
                      <a:pt x="4560094" y="225028"/>
                    </a:cubicBezTo>
                    <a:lnTo>
                      <a:pt x="4560094" y="229790"/>
                    </a:lnTo>
                    <a:cubicBezTo>
                      <a:pt x="4549775" y="235346"/>
                      <a:pt x="4541441" y="246856"/>
                      <a:pt x="4535091" y="264318"/>
                    </a:cubicBezTo>
                    <a:cubicBezTo>
                      <a:pt x="4501753" y="248443"/>
                      <a:pt x="4480322" y="219868"/>
                      <a:pt x="4470797" y="178593"/>
                    </a:cubicBezTo>
                    <a:lnTo>
                      <a:pt x="4469607" y="178593"/>
                    </a:lnTo>
                    <a:cubicBezTo>
                      <a:pt x="4469607" y="215900"/>
                      <a:pt x="4470003" y="244475"/>
                      <a:pt x="4470797" y="264318"/>
                    </a:cubicBezTo>
                    <a:cubicBezTo>
                      <a:pt x="4471591" y="269875"/>
                      <a:pt x="4469210" y="273050"/>
                      <a:pt x="4463653" y="273843"/>
                    </a:cubicBezTo>
                    <a:cubicBezTo>
                      <a:pt x="4460478" y="274637"/>
                      <a:pt x="4454525" y="275431"/>
                      <a:pt x="4445794" y="276225"/>
                    </a:cubicBezTo>
                    <a:cubicBezTo>
                      <a:pt x="4439444" y="277018"/>
                      <a:pt x="4435078" y="277415"/>
                      <a:pt x="4432697" y="277415"/>
                    </a:cubicBezTo>
                    <a:cubicBezTo>
                      <a:pt x="4432697" y="268684"/>
                      <a:pt x="4433094" y="256778"/>
                      <a:pt x="4433888" y="241696"/>
                    </a:cubicBezTo>
                    <a:cubicBezTo>
                      <a:pt x="4433888" y="228203"/>
                      <a:pt x="4433888" y="218678"/>
                      <a:pt x="4433888" y="213121"/>
                    </a:cubicBezTo>
                    <a:cubicBezTo>
                      <a:pt x="4412457" y="236140"/>
                      <a:pt x="4378722" y="255190"/>
                      <a:pt x="4332685" y="270271"/>
                    </a:cubicBezTo>
                    <a:lnTo>
                      <a:pt x="4330303" y="265509"/>
                    </a:lnTo>
                    <a:cubicBezTo>
                      <a:pt x="4368403" y="240109"/>
                      <a:pt x="4397375" y="211137"/>
                      <a:pt x="4417219" y="178593"/>
                    </a:cubicBezTo>
                    <a:lnTo>
                      <a:pt x="4361260" y="178593"/>
                    </a:lnTo>
                    <a:lnTo>
                      <a:pt x="4361260" y="171450"/>
                    </a:lnTo>
                    <a:lnTo>
                      <a:pt x="4433888" y="171450"/>
                    </a:lnTo>
                    <a:lnTo>
                      <a:pt x="4433888" y="167878"/>
                    </a:lnTo>
                    <a:lnTo>
                      <a:pt x="4433888" y="135731"/>
                    </a:lnTo>
                    <a:lnTo>
                      <a:pt x="4424363" y="135731"/>
                    </a:lnTo>
                    <a:cubicBezTo>
                      <a:pt x="4424363" y="142081"/>
                      <a:pt x="4421188" y="146050"/>
                      <a:pt x="4414838" y="147637"/>
                    </a:cubicBezTo>
                    <a:cubicBezTo>
                      <a:pt x="4405313" y="149225"/>
                      <a:pt x="4396582" y="150018"/>
                      <a:pt x="4388644" y="150018"/>
                    </a:cubicBezTo>
                    <a:cubicBezTo>
                      <a:pt x="4388644" y="137318"/>
                      <a:pt x="4389041" y="120253"/>
                      <a:pt x="4389835" y="98821"/>
                    </a:cubicBezTo>
                    <a:cubicBezTo>
                      <a:pt x="4389835" y="86121"/>
                      <a:pt x="4389835" y="77390"/>
                      <a:pt x="4389835" y="72628"/>
                    </a:cubicBezTo>
                    <a:lnTo>
                      <a:pt x="4389835" y="51196"/>
                    </a:lnTo>
                    <a:lnTo>
                      <a:pt x="4361260" y="51196"/>
                    </a:lnTo>
                    <a:lnTo>
                      <a:pt x="4361260" y="44053"/>
                    </a:lnTo>
                    <a:lnTo>
                      <a:pt x="4389835" y="44053"/>
                    </a:lnTo>
                    <a:lnTo>
                      <a:pt x="4389835" y="33337"/>
                    </a:lnTo>
                    <a:close/>
                    <a:moveTo>
                      <a:pt x="1645444" y="5953"/>
                    </a:moveTo>
                    <a:lnTo>
                      <a:pt x="1688307" y="9525"/>
                    </a:lnTo>
                    <a:cubicBezTo>
                      <a:pt x="1691481" y="9525"/>
                      <a:pt x="1693069" y="10715"/>
                      <a:pt x="1693069" y="13096"/>
                    </a:cubicBezTo>
                    <a:cubicBezTo>
                      <a:pt x="1692275" y="17859"/>
                      <a:pt x="1688307" y="21431"/>
                      <a:pt x="1681163" y="23812"/>
                    </a:cubicBezTo>
                    <a:lnTo>
                      <a:pt x="1681163" y="44053"/>
                    </a:lnTo>
                    <a:lnTo>
                      <a:pt x="1734741" y="44053"/>
                    </a:lnTo>
                    <a:lnTo>
                      <a:pt x="1734741" y="32146"/>
                    </a:lnTo>
                    <a:lnTo>
                      <a:pt x="1733550" y="5953"/>
                    </a:lnTo>
                    <a:lnTo>
                      <a:pt x="1777604" y="9525"/>
                    </a:lnTo>
                    <a:cubicBezTo>
                      <a:pt x="1779985" y="9525"/>
                      <a:pt x="1781175" y="10715"/>
                      <a:pt x="1781175" y="13096"/>
                    </a:cubicBezTo>
                    <a:cubicBezTo>
                      <a:pt x="1780382" y="17859"/>
                      <a:pt x="1776413" y="21431"/>
                      <a:pt x="1769269" y="23812"/>
                    </a:cubicBezTo>
                    <a:lnTo>
                      <a:pt x="1769269" y="44053"/>
                    </a:lnTo>
                    <a:lnTo>
                      <a:pt x="1771650" y="44053"/>
                    </a:lnTo>
                    <a:lnTo>
                      <a:pt x="1787129" y="25003"/>
                    </a:lnTo>
                    <a:lnTo>
                      <a:pt x="1810941" y="44053"/>
                    </a:lnTo>
                    <a:cubicBezTo>
                      <a:pt x="1811735" y="44846"/>
                      <a:pt x="1812131" y="46037"/>
                      <a:pt x="1812131" y="47625"/>
                    </a:cubicBezTo>
                    <a:cubicBezTo>
                      <a:pt x="1811338" y="50006"/>
                      <a:pt x="1808163" y="51196"/>
                      <a:pt x="1802607" y="51196"/>
                    </a:cubicBezTo>
                    <a:lnTo>
                      <a:pt x="1769269" y="51196"/>
                    </a:lnTo>
                    <a:lnTo>
                      <a:pt x="1769269" y="59531"/>
                    </a:lnTo>
                    <a:cubicBezTo>
                      <a:pt x="1769269" y="62706"/>
                      <a:pt x="1769269" y="71040"/>
                      <a:pt x="1769269" y="84534"/>
                    </a:cubicBezTo>
                    <a:cubicBezTo>
                      <a:pt x="1770063" y="108346"/>
                      <a:pt x="1770460" y="125412"/>
                      <a:pt x="1770460" y="135731"/>
                    </a:cubicBezTo>
                    <a:cubicBezTo>
                      <a:pt x="1771253" y="141287"/>
                      <a:pt x="1768872" y="144859"/>
                      <a:pt x="1763316" y="146446"/>
                    </a:cubicBezTo>
                    <a:cubicBezTo>
                      <a:pt x="1752203" y="148828"/>
                      <a:pt x="1742678" y="149621"/>
                      <a:pt x="1734741" y="148828"/>
                    </a:cubicBezTo>
                    <a:lnTo>
                      <a:pt x="1734741" y="135731"/>
                    </a:lnTo>
                    <a:lnTo>
                      <a:pt x="1726407" y="135731"/>
                    </a:lnTo>
                    <a:lnTo>
                      <a:pt x="1726407" y="158353"/>
                    </a:lnTo>
                    <a:cubicBezTo>
                      <a:pt x="1726407" y="159146"/>
                      <a:pt x="1726407" y="159940"/>
                      <a:pt x="1726407" y="160734"/>
                    </a:cubicBezTo>
                    <a:cubicBezTo>
                      <a:pt x="1725613" y="164703"/>
                      <a:pt x="1725613" y="168275"/>
                      <a:pt x="1726407" y="171450"/>
                    </a:cubicBezTo>
                    <a:lnTo>
                      <a:pt x="1759744" y="171450"/>
                    </a:lnTo>
                    <a:lnTo>
                      <a:pt x="1778794" y="147637"/>
                    </a:lnTo>
                    <a:lnTo>
                      <a:pt x="1810941" y="171450"/>
                    </a:lnTo>
                    <a:cubicBezTo>
                      <a:pt x="1811735" y="172243"/>
                      <a:pt x="1812131" y="173434"/>
                      <a:pt x="1812131" y="175021"/>
                    </a:cubicBezTo>
                    <a:cubicBezTo>
                      <a:pt x="1812131" y="177403"/>
                      <a:pt x="1809353" y="178593"/>
                      <a:pt x="1803797" y="178593"/>
                    </a:cubicBezTo>
                    <a:lnTo>
                      <a:pt x="1735931" y="178593"/>
                    </a:lnTo>
                    <a:cubicBezTo>
                      <a:pt x="1755775" y="204787"/>
                      <a:pt x="1782763" y="220265"/>
                      <a:pt x="1816894" y="225028"/>
                    </a:cubicBezTo>
                    <a:lnTo>
                      <a:pt x="1816894" y="229790"/>
                    </a:lnTo>
                    <a:cubicBezTo>
                      <a:pt x="1806575" y="235346"/>
                      <a:pt x="1798241" y="246856"/>
                      <a:pt x="1791891" y="264318"/>
                    </a:cubicBezTo>
                    <a:cubicBezTo>
                      <a:pt x="1758554" y="248443"/>
                      <a:pt x="1737122" y="219868"/>
                      <a:pt x="1727597" y="178593"/>
                    </a:cubicBezTo>
                    <a:lnTo>
                      <a:pt x="1726407" y="178593"/>
                    </a:lnTo>
                    <a:cubicBezTo>
                      <a:pt x="1726407" y="215900"/>
                      <a:pt x="1726803" y="244475"/>
                      <a:pt x="1727597" y="264318"/>
                    </a:cubicBezTo>
                    <a:cubicBezTo>
                      <a:pt x="1728391" y="269875"/>
                      <a:pt x="1726010" y="273050"/>
                      <a:pt x="1720454" y="273843"/>
                    </a:cubicBezTo>
                    <a:cubicBezTo>
                      <a:pt x="1717279" y="274637"/>
                      <a:pt x="1711325" y="275431"/>
                      <a:pt x="1702594" y="276225"/>
                    </a:cubicBezTo>
                    <a:cubicBezTo>
                      <a:pt x="1696244" y="277018"/>
                      <a:pt x="1691879" y="277415"/>
                      <a:pt x="1689497" y="277415"/>
                    </a:cubicBezTo>
                    <a:cubicBezTo>
                      <a:pt x="1689497" y="268684"/>
                      <a:pt x="1689894" y="256778"/>
                      <a:pt x="1690688" y="241696"/>
                    </a:cubicBezTo>
                    <a:cubicBezTo>
                      <a:pt x="1690688" y="228203"/>
                      <a:pt x="1690688" y="218678"/>
                      <a:pt x="1690688" y="213121"/>
                    </a:cubicBezTo>
                    <a:cubicBezTo>
                      <a:pt x="1669257" y="236140"/>
                      <a:pt x="1635522" y="255190"/>
                      <a:pt x="1589485" y="270271"/>
                    </a:cubicBezTo>
                    <a:lnTo>
                      <a:pt x="1587104" y="265509"/>
                    </a:lnTo>
                    <a:cubicBezTo>
                      <a:pt x="1625203" y="240109"/>
                      <a:pt x="1654175" y="211137"/>
                      <a:pt x="1674019" y="178593"/>
                    </a:cubicBezTo>
                    <a:lnTo>
                      <a:pt x="1618060" y="178593"/>
                    </a:lnTo>
                    <a:lnTo>
                      <a:pt x="1618060" y="171450"/>
                    </a:lnTo>
                    <a:lnTo>
                      <a:pt x="1690688" y="171450"/>
                    </a:lnTo>
                    <a:lnTo>
                      <a:pt x="1690688" y="167878"/>
                    </a:lnTo>
                    <a:lnTo>
                      <a:pt x="1690688" y="135731"/>
                    </a:lnTo>
                    <a:lnTo>
                      <a:pt x="1681163" y="135731"/>
                    </a:lnTo>
                    <a:cubicBezTo>
                      <a:pt x="1681163" y="142081"/>
                      <a:pt x="1677988" y="146050"/>
                      <a:pt x="1671638" y="147637"/>
                    </a:cubicBezTo>
                    <a:cubicBezTo>
                      <a:pt x="1662113" y="149225"/>
                      <a:pt x="1653382" y="150018"/>
                      <a:pt x="1645444" y="150018"/>
                    </a:cubicBezTo>
                    <a:cubicBezTo>
                      <a:pt x="1645444" y="137318"/>
                      <a:pt x="1645841" y="120253"/>
                      <a:pt x="1646635" y="98821"/>
                    </a:cubicBezTo>
                    <a:cubicBezTo>
                      <a:pt x="1646635" y="86121"/>
                      <a:pt x="1646635" y="77390"/>
                      <a:pt x="1646635" y="72628"/>
                    </a:cubicBezTo>
                    <a:lnTo>
                      <a:pt x="1646635" y="51196"/>
                    </a:lnTo>
                    <a:lnTo>
                      <a:pt x="1618060" y="51196"/>
                    </a:lnTo>
                    <a:lnTo>
                      <a:pt x="1618060" y="44053"/>
                    </a:lnTo>
                    <a:lnTo>
                      <a:pt x="1646635" y="44053"/>
                    </a:lnTo>
                    <a:lnTo>
                      <a:pt x="1646635" y="33337"/>
                    </a:lnTo>
                    <a:close/>
                    <a:moveTo>
                      <a:pt x="4102894" y="4762"/>
                    </a:moveTo>
                    <a:lnTo>
                      <a:pt x="4150519" y="16668"/>
                    </a:lnTo>
                    <a:cubicBezTo>
                      <a:pt x="4152900" y="16668"/>
                      <a:pt x="4154091" y="17859"/>
                      <a:pt x="4154091" y="20240"/>
                    </a:cubicBezTo>
                    <a:cubicBezTo>
                      <a:pt x="4153297" y="25003"/>
                      <a:pt x="4148138" y="28575"/>
                      <a:pt x="4138613" y="30956"/>
                    </a:cubicBezTo>
                    <a:cubicBezTo>
                      <a:pt x="4133850" y="38100"/>
                      <a:pt x="4129485" y="44846"/>
                      <a:pt x="4125516" y="51196"/>
                    </a:cubicBezTo>
                    <a:lnTo>
                      <a:pt x="4192191" y="51196"/>
                    </a:lnTo>
                    <a:lnTo>
                      <a:pt x="4211241" y="27384"/>
                    </a:lnTo>
                    <a:lnTo>
                      <a:pt x="4244578" y="51196"/>
                    </a:lnTo>
                    <a:cubicBezTo>
                      <a:pt x="4244578" y="51196"/>
                      <a:pt x="4244975" y="51593"/>
                      <a:pt x="4245769" y="52387"/>
                    </a:cubicBezTo>
                    <a:cubicBezTo>
                      <a:pt x="4246563" y="52387"/>
                      <a:pt x="4246960" y="52784"/>
                      <a:pt x="4246960" y="53578"/>
                    </a:cubicBezTo>
                    <a:cubicBezTo>
                      <a:pt x="4245372" y="56753"/>
                      <a:pt x="4241800" y="58737"/>
                      <a:pt x="4236244" y="59531"/>
                    </a:cubicBezTo>
                    <a:lnTo>
                      <a:pt x="4119563" y="59531"/>
                    </a:lnTo>
                    <a:cubicBezTo>
                      <a:pt x="4110832" y="73025"/>
                      <a:pt x="4096147" y="87709"/>
                      <a:pt x="4075510" y="103584"/>
                    </a:cubicBezTo>
                    <a:lnTo>
                      <a:pt x="4071938" y="100012"/>
                    </a:lnTo>
                    <a:cubicBezTo>
                      <a:pt x="4072732" y="98425"/>
                      <a:pt x="4073922" y="96440"/>
                      <a:pt x="4075510" y="94059"/>
                    </a:cubicBezTo>
                    <a:cubicBezTo>
                      <a:pt x="4082653" y="82153"/>
                      <a:pt x="4087416" y="72628"/>
                      <a:pt x="4089797" y="65484"/>
                    </a:cubicBezTo>
                    <a:cubicBezTo>
                      <a:pt x="4088210" y="66278"/>
                      <a:pt x="4085035" y="66675"/>
                      <a:pt x="4080272" y="66675"/>
                    </a:cubicBezTo>
                    <a:lnTo>
                      <a:pt x="4025503" y="66675"/>
                    </a:lnTo>
                    <a:lnTo>
                      <a:pt x="4025503" y="84534"/>
                    </a:lnTo>
                    <a:cubicBezTo>
                      <a:pt x="4025503" y="94059"/>
                      <a:pt x="4025107" y="103584"/>
                      <a:pt x="4024313" y="113109"/>
                    </a:cubicBezTo>
                    <a:lnTo>
                      <a:pt x="4038600" y="113109"/>
                    </a:lnTo>
                    <a:lnTo>
                      <a:pt x="4049316" y="94059"/>
                    </a:lnTo>
                    <a:lnTo>
                      <a:pt x="4086225" y="110728"/>
                    </a:lnTo>
                    <a:cubicBezTo>
                      <a:pt x="4087813" y="111521"/>
                      <a:pt x="4088606" y="113109"/>
                      <a:pt x="4088606" y="115490"/>
                    </a:cubicBezTo>
                    <a:cubicBezTo>
                      <a:pt x="4088606" y="118665"/>
                      <a:pt x="4084638" y="122237"/>
                      <a:pt x="4076700" y="126206"/>
                    </a:cubicBezTo>
                    <a:cubicBezTo>
                      <a:pt x="4075113" y="160337"/>
                      <a:pt x="4073128" y="197246"/>
                      <a:pt x="4070747" y="236934"/>
                    </a:cubicBezTo>
                    <a:cubicBezTo>
                      <a:pt x="4069953" y="257571"/>
                      <a:pt x="4054475" y="269081"/>
                      <a:pt x="4024313" y="271462"/>
                    </a:cubicBezTo>
                    <a:cubicBezTo>
                      <a:pt x="4026694" y="256381"/>
                      <a:pt x="4019153" y="245665"/>
                      <a:pt x="4001691" y="239315"/>
                    </a:cubicBezTo>
                    <a:lnTo>
                      <a:pt x="4001691" y="236934"/>
                    </a:lnTo>
                    <a:lnTo>
                      <a:pt x="4025503" y="239315"/>
                    </a:lnTo>
                    <a:cubicBezTo>
                      <a:pt x="4033441" y="240903"/>
                      <a:pt x="4037410" y="237728"/>
                      <a:pt x="4037410" y="229790"/>
                    </a:cubicBezTo>
                    <a:cubicBezTo>
                      <a:pt x="4040585" y="196453"/>
                      <a:pt x="4042966" y="159940"/>
                      <a:pt x="4044553" y="120253"/>
                    </a:cubicBezTo>
                    <a:lnTo>
                      <a:pt x="4024313" y="120253"/>
                    </a:lnTo>
                    <a:cubicBezTo>
                      <a:pt x="4022725" y="193278"/>
                      <a:pt x="4002088" y="245268"/>
                      <a:pt x="3962400" y="276225"/>
                    </a:cubicBezTo>
                    <a:lnTo>
                      <a:pt x="3958828" y="273843"/>
                    </a:lnTo>
                    <a:cubicBezTo>
                      <a:pt x="3972322" y="244475"/>
                      <a:pt x="3981053" y="218678"/>
                      <a:pt x="3985022" y="196453"/>
                    </a:cubicBezTo>
                    <a:cubicBezTo>
                      <a:pt x="3988991" y="174228"/>
                      <a:pt x="3990975" y="140493"/>
                      <a:pt x="3990975" y="95250"/>
                    </a:cubicBezTo>
                    <a:lnTo>
                      <a:pt x="3990975" y="66675"/>
                    </a:lnTo>
                    <a:lnTo>
                      <a:pt x="3960019" y="66675"/>
                    </a:lnTo>
                    <a:lnTo>
                      <a:pt x="3960019" y="59531"/>
                    </a:lnTo>
                    <a:lnTo>
                      <a:pt x="4043363" y="59531"/>
                    </a:lnTo>
                    <a:lnTo>
                      <a:pt x="4060031" y="38100"/>
                    </a:lnTo>
                    <a:lnTo>
                      <a:pt x="4089797" y="59531"/>
                    </a:lnTo>
                    <a:cubicBezTo>
                      <a:pt x="4089797" y="59531"/>
                      <a:pt x="4090194" y="59928"/>
                      <a:pt x="4090988" y="60721"/>
                    </a:cubicBezTo>
                    <a:cubicBezTo>
                      <a:pt x="4090988" y="60721"/>
                      <a:pt x="4090988" y="61118"/>
                      <a:pt x="4090988" y="61912"/>
                    </a:cubicBezTo>
                    <a:cubicBezTo>
                      <a:pt x="4093369" y="54768"/>
                      <a:pt x="4095354" y="48021"/>
                      <a:pt x="4096941" y="41671"/>
                    </a:cubicBezTo>
                    <a:cubicBezTo>
                      <a:pt x="4100910" y="27384"/>
                      <a:pt x="4102894" y="15081"/>
                      <a:pt x="4102894" y="4762"/>
                    </a:cubicBezTo>
                    <a:close/>
                    <a:moveTo>
                      <a:pt x="3993356" y="4762"/>
                    </a:moveTo>
                    <a:cubicBezTo>
                      <a:pt x="4022725" y="11906"/>
                      <a:pt x="4037806" y="22225"/>
                      <a:pt x="4038600" y="35718"/>
                    </a:cubicBezTo>
                    <a:cubicBezTo>
                      <a:pt x="4037806" y="48418"/>
                      <a:pt x="4029869" y="55165"/>
                      <a:pt x="4014788" y="55959"/>
                    </a:cubicBezTo>
                    <a:cubicBezTo>
                      <a:pt x="4008438" y="56753"/>
                      <a:pt x="4004469" y="52387"/>
                      <a:pt x="4002881" y="42862"/>
                    </a:cubicBezTo>
                    <a:cubicBezTo>
                      <a:pt x="4002881" y="42068"/>
                      <a:pt x="4002485" y="40481"/>
                      <a:pt x="4001691" y="38100"/>
                    </a:cubicBezTo>
                    <a:cubicBezTo>
                      <a:pt x="3999310" y="25399"/>
                      <a:pt x="3995738" y="15081"/>
                      <a:pt x="3990975" y="7143"/>
                    </a:cubicBezTo>
                    <a:close/>
                    <a:moveTo>
                      <a:pt x="3495675" y="4762"/>
                    </a:moveTo>
                    <a:lnTo>
                      <a:pt x="3539728" y="8334"/>
                    </a:lnTo>
                    <a:cubicBezTo>
                      <a:pt x="3542903" y="8334"/>
                      <a:pt x="3544888" y="9525"/>
                      <a:pt x="3545681" y="11906"/>
                    </a:cubicBezTo>
                    <a:cubicBezTo>
                      <a:pt x="3546475" y="15081"/>
                      <a:pt x="3542110" y="18653"/>
                      <a:pt x="3532585" y="22621"/>
                    </a:cubicBezTo>
                    <a:lnTo>
                      <a:pt x="3532585" y="69056"/>
                    </a:lnTo>
                    <a:cubicBezTo>
                      <a:pt x="3536553" y="66675"/>
                      <a:pt x="3542506" y="62706"/>
                      <a:pt x="3550444" y="57150"/>
                    </a:cubicBezTo>
                    <a:cubicBezTo>
                      <a:pt x="3553619" y="55562"/>
                      <a:pt x="3555603" y="54371"/>
                      <a:pt x="3556397" y="53578"/>
                    </a:cubicBezTo>
                    <a:cubicBezTo>
                      <a:pt x="3568303" y="44053"/>
                      <a:pt x="3578622" y="34131"/>
                      <a:pt x="3587353" y="23812"/>
                    </a:cubicBezTo>
                    <a:lnTo>
                      <a:pt x="3624263" y="51196"/>
                    </a:lnTo>
                    <a:cubicBezTo>
                      <a:pt x="3626644" y="51990"/>
                      <a:pt x="3627835" y="53578"/>
                      <a:pt x="3627835" y="55959"/>
                    </a:cubicBezTo>
                    <a:cubicBezTo>
                      <a:pt x="3627041" y="60721"/>
                      <a:pt x="3620691" y="62706"/>
                      <a:pt x="3608785" y="61912"/>
                    </a:cubicBezTo>
                    <a:cubicBezTo>
                      <a:pt x="3584178" y="76200"/>
                      <a:pt x="3558778" y="88503"/>
                      <a:pt x="3532585" y="98821"/>
                    </a:cubicBezTo>
                    <a:lnTo>
                      <a:pt x="3532585" y="119062"/>
                    </a:lnTo>
                    <a:cubicBezTo>
                      <a:pt x="3531791" y="127793"/>
                      <a:pt x="3535760" y="131762"/>
                      <a:pt x="3544491" y="130968"/>
                    </a:cubicBezTo>
                    <a:lnTo>
                      <a:pt x="3587353" y="130968"/>
                    </a:lnTo>
                    <a:cubicBezTo>
                      <a:pt x="3594497" y="130968"/>
                      <a:pt x="3599656" y="127000"/>
                      <a:pt x="3602831" y="119062"/>
                    </a:cubicBezTo>
                    <a:lnTo>
                      <a:pt x="3614738" y="84534"/>
                    </a:lnTo>
                    <a:lnTo>
                      <a:pt x="3618310" y="84534"/>
                    </a:lnTo>
                    <a:lnTo>
                      <a:pt x="3621881" y="111918"/>
                    </a:lnTo>
                    <a:cubicBezTo>
                      <a:pt x="3622675" y="117475"/>
                      <a:pt x="3625057" y="122237"/>
                      <a:pt x="3629025" y="126206"/>
                    </a:cubicBezTo>
                    <a:cubicBezTo>
                      <a:pt x="3634582" y="130968"/>
                      <a:pt x="3637360" y="135731"/>
                      <a:pt x="3637360" y="140493"/>
                    </a:cubicBezTo>
                    <a:cubicBezTo>
                      <a:pt x="3636566" y="155575"/>
                      <a:pt x="3621881" y="163115"/>
                      <a:pt x="3593306" y="163115"/>
                    </a:cubicBezTo>
                    <a:lnTo>
                      <a:pt x="3526631" y="163115"/>
                    </a:lnTo>
                    <a:cubicBezTo>
                      <a:pt x="3504406" y="164703"/>
                      <a:pt x="3494088" y="153987"/>
                      <a:pt x="3495675" y="130968"/>
                    </a:cubicBezTo>
                    <a:lnTo>
                      <a:pt x="3495675" y="110728"/>
                    </a:lnTo>
                    <a:cubicBezTo>
                      <a:pt x="3479800" y="115490"/>
                      <a:pt x="3463528" y="119459"/>
                      <a:pt x="3446860" y="122634"/>
                    </a:cubicBezTo>
                    <a:lnTo>
                      <a:pt x="3444478" y="117871"/>
                    </a:lnTo>
                    <a:cubicBezTo>
                      <a:pt x="3462734" y="109934"/>
                      <a:pt x="3479800" y="101203"/>
                      <a:pt x="3495675" y="91678"/>
                    </a:cubicBezTo>
                    <a:lnTo>
                      <a:pt x="3495675" y="51196"/>
                    </a:lnTo>
                    <a:cubicBezTo>
                      <a:pt x="3495675" y="41671"/>
                      <a:pt x="3495675" y="26193"/>
                      <a:pt x="3495675" y="4762"/>
                    </a:cubicBezTo>
                    <a:close/>
                    <a:moveTo>
                      <a:pt x="3168253" y="4762"/>
                    </a:moveTo>
                    <a:lnTo>
                      <a:pt x="3215878" y="7143"/>
                    </a:lnTo>
                    <a:cubicBezTo>
                      <a:pt x="3220641" y="7937"/>
                      <a:pt x="3223022" y="9525"/>
                      <a:pt x="3223022" y="11906"/>
                    </a:cubicBezTo>
                    <a:cubicBezTo>
                      <a:pt x="3222228" y="17462"/>
                      <a:pt x="3217863" y="21431"/>
                      <a:pt x="3209925" y="23812"/>
                    </a:cubicBezTo>
                    <a:lnTo>
                      <a:pt x="3209925" y="72628"/>
                    </a:lnTo>
                    <a:lnTo>
                      <a:pt x="3269456" y="72628"/>
                    </a:lnTo>
                    <a:lnTo>
                      <a:pt x="3282553" y="52387"/>
                    </a:lnTo>
                    <a:lnTo>
                      <a:pt x="3320653" y="67865"/>
                    </a:lnTo>
                    <a:cubicBezTo>
                      <a:pt x="3323828" y="69453"/>
                      <a:pt x="3325416" y="71437"/>
                      <a:pt x="3325416" y="73818"/>
                    </a:cubicBezTo>
                    <a:cubicBezTo>
                      <a:pt x="3326210" y="77787"/>
                      <a:pt x="3322638" y="82549"/>
                      <a:pt x="3314700" y="88106"/>
                    </a:cubicBezTo>
                    <a:lnTo>
                      <a:pt x="3314700" y="116681"/>
                    </a:lnTo>
                    <a:cubicBezTo>
                      <a:pt x="3314700" y="121443"/>
                      <a:pt x="3314700" y="131762"/>
                      <a:pt x="3314700" y="147637"/>
                    </a:cubicBezTo>
                    <a:cubicBezTo>
                      <a:pt x="3315494" y="165893"/>
                      <a:pt x="3315891" y="178196"/>
                      <a:pt x="3315891" y="184546"/>
                    </a:cubicBezTo>
                    <a:cubicBezTo>
                      <a:pt x="3317478" y="189309"/>
                      <a:pt x="3315891" y="192087"/>
                      <a:pt x="3311128" y="192881"/>
                    </a:cubicBezTo>
                    <a:cubicBezTo>
                      <a:pt x="3300809" y="195262"/>
                      <a:pt x="3288903" y="196453"/>
                      <a:pt x="3275410" y="196453"/>
                    </a:cubicBezTo>
                    <a:lnTo>
                      <a:pt x="3275410" y="172640"/>
                    </a:lnTo>
                    <a:lnTo>
                      <a:pt x="3209925" y="172640"/>
                    </a:lnTo>
                    <a:lnTo>
                      <a:pt x="3209925" y="190500"/>
                    </a:lnTo>
                    <a:cubicBezTo>
                      <a:pt x="3209925" y="196850"/>
                      <a:pt x="3209925" y="209153"/>
                      <a:pt x="3209925" y="227409"/>
                    </a:cubicBezTo>
                    <a:cubicBezTo>
                      <a:pt x="3210719" y="246459"/>
                      <a:pt x="3211116" y="259556"/>
                      <a:pt x="3211116" y="266700"/>
                    </a:cubicBezTo>
                    <a:cubicBezTo>
                      <a:pt x="3211910" y="272256"/>
                      <a:pt x="3209925" y="275034"/>
                      <a:pt x="3205163" y="275034"/>
                    </a:cubicBezTo>
                    <a:cubicBezTo>
                      <a:pt x="3190875" y="276621"/>
                      <a:pt x="3178572" y="277415"/>
                      <a:pt x="3168253" y="277415"/>
                    </a:cubicBezTo>
                    <a:cubicBezTo>
                      <a:pt x="3169841" y="245665"/>
                      <a:pt x="3170635" y="216693"/>
                      <a:pt x="3170635" y="190500"/>
                    </a:cubicBezTo>
                    <a:lnTo>
                      <a:pt x="3170635" y="172640"/>
                    </a:lnTo>
                    <a:lnTo>
                      <a:pt x="3105150" y="172640"/>
                    </a:lnTo>
                    <a:lnTo>
                      <a:pt x="3105150" y="184546"/>
                    </a:lnTo>
                    <a:cubicBezTo>
                      <a:pt x="3105150" y="189309"/>
                      <a:pt x="3102769" y="192087"/>
                      <a:pt x="3098006" y="192881"/>
                    </a:cubicBezTo>
                    <a:cubicBezTo>
                      <a:pt x="3087688" y="195262"/>
                      <a:pt x="3076972" y="196453"/>
                      <a:pt x="3065860" y="196453"/>
                    </a:cubicBezTo>
                    <a:cubicBezTo>
                      <a:pt x="3067447" y="176609"/>
                      <a:pt x="3068241" y="155178"/>
                      <a:pt x="3068241" y="132159"/>
                    </a:cubicBezTo>
                    <a:lnTo>
                      <a:pt x="3068241" y="111918"/>
                    </a:lnTo>
                    <a:cubicBezTo>
                      <a:pt x="3068241" y="106362"/>
                      <a:pt x="3067844" y="97234"/>
                      <a:pt x="3067050" y="84534"/>
                    </a:cubicBezTo>
                    <a:cubicBezTo>
                      <a:pt x="3067050" y="72628"/>
                      <a:pt x="3067050" y="64293"/>
                      <a:pt x="3067050" y="59531"/>
                    </a:cubicBezTo>
                    <a:lnTo>
                      <a:pt x="3111103" y="72628"/>
                    </a:lnTo>
                    <a:lnTo>
                      <a:pt x="3170635" y="72628"/>
                    </a:lnTo>
                    <a:lnTo>
                      <a:pt x="3170635" y="66675"/>
                    </a:lnTo>
                    <a:cubicBezTo>
                      <a:pt x="3170635" y="44449"/>
                      <a:pt x="3169841" y="23812"/>
                      <a:pt x="3168253" y="4762"/>
                    </a:cubicBezTo>
                    <a:close/>
                    <a:moveTo>
                      <a:pt x="2851547" y="4762"/>
                    </a:moveTo>
                    <a:lnTo>
                      <a:pt x="2905125" y="8334"/>
                    </a:lnTo>
                    <a:cubicBezTo>
                      <a:pt x="2908300" y="8334"/>
                      <a:pt x="2909888" y="9525"/>
                      <a:pt x="2909888" y="11906"/>
                    </a:cubicBezTo>
                    <a:cubicBezTo>
                      <a:pt x="2910682" y="15874"/>
                      <a:pt x="2906316" y="20240"/>
                      <a:pt x="2896791" y="25003"/>
                    </a:cubicBezTo>
                    <a:cubicBezTo>
                      <a:pt x="2895997" y="30559"/>
                      <a:pt x="2895203" y="40878"/>
                      <a:pt x="2894410" y="55959"/>
                    </a:cubicBezTo>
                    <a:cubicBezTo>
                      <a:pt x="2893616" y="66278"/>
                      <a:pt x="2893219" y="73421"/>
                      <a:pt x="2893219" y="77390"/>
                    </a:cubicBezTo>
                    <a:lnTo>
                      <a:pt x="2969419" y="77390"/>
                    </a:lnTo>
                    <a:lnTo>
                      <a:pt x="2982516" y="55959"/>
                    </a:lnTo>
                    <a:lnTo>
                      <a:pt x="3024188" y="75009"/>
                    </a:lnTo>
                    <a:cubicBezTo>
                      <a:pt x="3027363" y="75803"/>
                      <a:pt x="3028553" y="77390"/>
                      <a:pt x="3027760" y="79771"/>
                    </a:cubicBezTo>
                    <a:cubicBezTo>
                      <a:pt x="3027760" y="84534"/>
                      <a:pt x="3023791" y="89296"/>
                      <a:pt x="3015853" y="94059"/>
                    </a:cubicBezTo>
                    <a:cubicBezTo>
                      <a:pt x="3015059" y="141684"/>
                      <a:pt x="3012678" y="184546"/>
                      <a:pt x="3008710" y="222646"/>
                    </a:cubicBezTo>
                    <a:cubicBezTo>
                      <a:pt x="3007916" y="255984"/>
                      <a:pt x="2982913" y="274240"/>
                      <a:pt x="2933700" y="277415"/>
                    </a:cubicBezTo>
                    <a:cubicBezTo>
                      <a:pt x="2936081" y="254396"/>
                      <a:pt x="2919413" y="239712"/>
                      <a:pt x="2883694" y="233362"/>
                    </a:cubicBezTo>
                    <a:lnTo>
                      <a:pt x="2884885" y="228600"/>
                    </a:lnTo>
                    <a:lnTo>
                      <a:pt x="2946797" y="232171"/>
                    </a:lnTo>
                    <a:cubicBezTo>
                      <a:pt x="2958703" y="232965"/>
                      <a:pt x="2965450" y="226615"/>
                      <a:pt x="2967038" y="213121"/>
                    </a:cubicBezTo>
                    <a:cubicBezTo>
                      <a:pt x="2971800" y="169465"/>
                      <a:pt x="2974181" y="127000"/>
                      <a:pt x="2974181" y="85725"/>
                    </a:cubicBezTo>
                    <a:lnTo>
                      <a:pt x="2893219" y="85725"/>
                    </a:lnTo>
                    <a:cubicBezTo>
                      <a:pt x="2893219" y="87312"/>
                      <a:pt x="2893219" y="88900"/>
                      <a:pt x="2893219" y="90487"/>
                    </a:cubicBezTo>
                    <a:cubicBezTo>
                      <a:pt x="2892425" y="100806"/>
                      <a:pt x="2891234" y="110331"/>
                      <a:pt x="2889647" y="119062"/>
                    </a:cubicBezTo>
                    <a:cubicBezTo>
                      <a:pt x="2930922" y="131762"/>
                      <a:pt x="2950766" y="147240"/>
                      <a:pt x="2949178" y="165496"/>
                    </a:cubicBezTo>
                    <a:cubicBezTo>
                      <a:pt x="2947591" y="182165"/>
                      <a:pt x="2938463" y="191690"/>
                      <a:pt x="2921794" y="194071"/>
                    </a:cubicBezTo>
                    <a:cubicBezTo>
                      <a:pt x="2912269" y="194071"/>
                      <a:pt x="2907110" y="189706"/>
                      <a:pt x="2906316" y="180975"/>
                    </a:cubicBezTo>
                    <a:cubicBezTo>
                      <a:pt x="2902347" y="162718"/>
                      <a:pt x="2896394" y="144859"/>
                      <a:pt x="2888456" y="127396"/>
                    </a:cubicBezTo>
                    <a:cubicBezTo>
                      <a:pt x="2879725" y="195659"/>
                      <a:pt x="2832497" y="246856"/>
                      <a:pt x="2746772" y="280987"/>
                    </a:cubicBezTo>
                    <a:lnTo>
                      <a:pt x="2743200" y="276225"/>
                    </a:lnTo>
                    <a:cubicBezTo>
                      <a:pt x="2809875" y="227012"/>
                      <a:pt x="2845991" y="164703"/>
                      <a:pt x="2851547" y="89296"/>
                    </a:cubicBezTo>
                    <a:cubicBezTo>
                      <a:pt x="2851547" y="87709"/>
                      <a:pt x="2851547" y="86518"/>
                      <a:pt x="2851547" y="85725"/>
                    </a:cubicBezTo>
                    <a:lnTo>
                      <a:pt x="2749153" y="85725"/>
                    </a:lnTo>
                    <a:lnTo>
                      <a:pt x="2749153" y="77390"/>
                    </a:lnTo>
                    <a:lnTo>
                      <a:pt x="2852738" y="77390"/>
                    </a:lnTo>
                    <a:cubicBezTo>
                      <a:pt x="2852738" y="74215"/>
                      <a:pt x="2852738" y="69056"/>
                      <a:pt x="2852738" y="61912"/>
                    </a:cubicBezTo>
                    <a:cubicBezTo>
                      <a:pt x="2853532" y="34131"/>
                      <a:pt x="2853134" y="15081"/>
                      <a:pt x="2851547" y="4762"/>
                    </a:cubicBezTo>
                    <a:close/>
                    <a:moveTo>
                      <a:pt x="1945482" y="4762"/>
                    </a:moveTo>
                    <a:lnTo>
                      <a:pt x="1990725" y="8334"/>
                    </a:lnTo>
                    <a:cubicBezTo>
                      <a:pt x="1995488" y="8334"/>
                      <a:pt x="1997869" y="9525"/>
                      <a:pt x="1997869" y="11906"/>
                    </a:cubicBezTo>
                    <a:cubicBezTo>
                      <a:pt x="1998663" y="16668"/>
                      <a:pt x="1994297" y="20637"/>
                      <a:pt x="1984772" y="23812"/>
                    </a:cubicBezTo>
                    <a:lnTo>
                      <a:pt x="1984772" y="46434"/>
                    </a:lnTo>
                    <a:lnTo>
                      <a:pt x="2035969" y="46434"/>
                    </a:lnTo>
                    <a:lnTo>
                      <a:pt x="2053828" y="22621"/>
                    </a:lnTo>
                    <a:lnTo>
                      <a:pt x="2087166" y="45243"/>
                    </a:lnTo>
                    <a:cubicBezTo>
                      <a:pt x="2088753" y="45243"/>
                      <a:pt x="2089547" y="46037"/>
                      <a:pt x="2089547" y="47625"/>
                    </a:cubicBezTo>
                    <a:cubicBezTo>
                      <a:pt x="2088753" y="51593"/>
                      <a:pt x="2085578" y="53578"/>
                      <a:pt x="2080022" y="53578"/>
                    </a:cubicBezTo>
                    <a:lnTo>
                      <a:pt x="1984772" y="53578"/>
                    </a:lnTo>
                    <a:lnTo>
                      <a:pt x="1984772" y="92868"/>
                    </a:lnTo>
                    <a:lnTo>
                      <a:pt x="2053828" y="92868"/>
                    </a:lnTo>
                    <a:lnTo>
                      <a:pt x="2072878" y="67865"/>
                    </a:lnTo>
                    <a:lnTo>
                      <a:pt x="2108597" y="91678"/>
                    </a:lnTo>
                    <a:cubicBezTo>
                      <a:pt x="2110185" y="92471"/>
                      <a:pt x="2110978" y="93662"/>
                      <a:pt x="2110978" y="95250"/>
                    </a:cubicBezTo>
                    <a:cubicBezTo>
                      <a:pt x="2110978" y="97631"/>
                      <a:pt x="2107804" y="99218"/>
                      <a:pt x="2101453" y="100012"/>
                    </a:cubicBezTo>
                    <a:lnTo>
                      <a:pt x="2010966" y="100012"/>
                    </a:lnTo>
                    <a:lnTo>
                      <a:pt x="2049066" y="110728"/>
                    </a:lnTo>
                    <a:cubicBezTo>
                      <a:pt x="2052241" y="110728"/>
                      <a:pt x="2053828" y="112315"/>
                      <a:pt x="2053828" y="115490"/>
                    </a:cubicBezTo>
                    <a:cubicBezTo>
                      <a:pt x="2052241" y="119459"/>
                      <a:pt x="2047082" y="121840"/>
                      <a:pt x="2038350" y="122634"/>
                    </a:cubicBezTo>
                    <a:cubicBezTo>
                      <a:pt x="2024063" y="138509"/>
                      <a:pt x="2012554" y="149225"/>
                      <a:pt x="2003822" y="154781"/>
                    </a:cubicBezTo>
                    <a:lnTo>
                      <a:pt x="2044303" y="154781"/>
                    </a:lnTo>
                    <a:lnTo>
                      <a:pt x="2063353" y="130968"/>
                    </a:lnTo>
                    <a:lnTo>
                      <a:pt x="2097882" y="154781"/>
                    </a:lnTo>
                    <a:cubicBezTo>
                      <a:pt x="2100263" y="154781"/>
                      <a:pt x="2101056" y="155575"/>
                      <a:pt x="2100263" y="157162"/>
                    </a:cubicBezTo>
                    <a:cubicBezTo>
                      <a:pt x="2100263" y="161131"/>
                      <a:pt x="2097088" y="163115"/>
                      <a:pt x="2090738" y="163115"/>
                    </a:cubicBezTo>
                    <a:lnTo>
                      <a:pt x="1985963" y="163115"/>
                    </a:lnTo>
                    <a:lnTo>
                      <a:pt x="1985963" y="195262"/>
                    </a:lnTo>
                    <a:lnTo>
                      <a:pt x="1985963" y="205978"/>
                    </a:lnTo>
                    <a:lnTo>
                      <a:pt x="2057400" y="205978"/>
                    </a:lnTo>
                    <a:lnTo>
                      <a:pt x="2077641" y="180975"/>
                    </a:lnTo>
                    <a:lnTo>
                      <a:pt x="2112169" y="205978"/>
                    </a:lnTo>
                    <a:cubicBezTo>
                      <a:pt x="2113756" y="205978"/>
                      <a:pt x="2114550" y="206771"/>
                      <a:pt x="2114550" y="208359"/>
                    </a:cubicBezTo>
                    <a:cubicBezTo>
                      <a:pt x="2114550" y="212328"/>
                      <a:pt x="2111375" y="214312"/>
                      <a:pt x="2105025" y="214312"/>
                    </a:cubicBezTo>
                    <a:lnTo>
                      <a:pt x="1985963" y="214312"/>
                    </a:lnTo>
                    <a:cubicBezTo>
                      <a:pt x="1985963" y="227806"/>
                      <a:pt x="1986360" y="244871"/>
                      <a:pt x="1987153" y="265509"/>
                    </a:cubicBezTo>
                    <a:cubicBezTo>
                      <a:pt x="1987153" y="270271"/>
                      <a:pt x="1984375" y="273446"/>
                      <a:pt x="1978819" y="275034"/>
                    </a:cubicBezTo>
                    <a:cubicBezTo>
                      <a:pt x="1977232" y="275034"/>
                      <a:pt x="1973263" y="275431"/>
                      <a:pt x="1966913" y="276225"/>
                    </a:cubicBezTo>
                    <a:cubicBezTo>
                      <a:pt x="1955800" y="277018"/>
                      <a:pt x="1948260" y="277415"/>
                      <a:pt x="1944291" y="277415"/>
                    </a:cubicBezTo>
                    <a:cubicBezTo>
                      <a:pt x="1944291" y="273446"/>
                      <a:pt x="1944291" y="264318"/>
                      <a:pt x="1944291" y="250031"/>
                    </a:cubicBezTo>
                    <a:cubicBezTo>
                      <a:pt x="1945085" y="233362"/>
                      <a:pt x="1945482" y="221456"/>
                      <a:pt x="1945482" y="214312"/>
                    </a:cubicBezTo>
                    <a:lnTo>
                      <a:pt x="1834754" y="214312"/>
                    </a:lnTo>
                    <a:lnTo>
                      <a:pt x="1834754" y="205978"/>
                    </a:lnTo>
                    <a:lnTo>
                      <a:pt x="1945482" y="205978"/>
                    </a:lnTo>
                    <a:cubicBezTo>
                      <a:pt x="1946275" y="200421"/>
                      <a:pt x="1946672" y="196453"/>
                      <a:pt x="1946672" y="194071"/>
                    </a:cubicBezTo>
                    <a:lnTo>
                      <a:pt x="1946672" y="163115"/>
                    </a:lnTo>
                    <a:lnTo>
                      <a:pt x="1850232" y="163115"/>
                    </a:lnTo>
                    <a:lnTo>
                      <a:pt x="1850232" y="154781"/>
                    </a:lnTo>
                    <a:lnTo>
                      <a:pt x="1922860" y="154781"/>
                    </a:lnTo>
                    <a:lnTo>
                      <a:pt x="1988344" y="154781"/>
                    </a:lnTo>
                    <a:cubicBezTo>
                      <a:pt x="1996281" y="134143"/>
                      <a:pt x="2001044" y="115887"/>
                      <a:pt x="2002632" y="100012"/>
                    </a:cubicBezTo>
                    <a:lnTo>
                      <a:pt x="1834754" y="100012"/>
                    </a:lnTo>
                    <a:lnTo>
                      <a:pt x="1834754" y="92868"/>
                    </a:lnTo>
                    <a:lnTo>
                      <a:pt x="1946672" y="92868"/>
                    </a:lnTo>
                    <a:lnTo>
                      <a:pt x="1946672" y="57150"/>
                    </a:lnTo>
                    <a:lnTo>
                      <a:pt x="1946672" y="53578"/>
                    </a:lnTo>
                    <a:lnTo>
                      <a:pt x="1856185" y="53578"/>
                    </a:lnTo>
                    <a:lnTo>
                      <a:pt x="1856185" y="46434"/>
                    </a:lnTo>
                    <a:lnTo>
                      <a:pt x="1946672" y="46434"/>
                    </a:lnTo>
                    <a:cubicBezTo>
                      <a:pt x="1946672" y="42465"/>
                      <a:pt x="1946672" y="35718"/>
                      <a:pt x="1946672" y="26193"/>
                    </a:cubicBezTo>
                    <a:cubicBezTo>
                      <a:pt x="1945878" y="16668"/>
                      <a:pt x="1945482" y="9525"/>
                      <a:pt x="1945482" y="4762"/>
                    </a:cubicBezTo>
                    <a:close/>
                    <a:moveTo>
                      <a:pt x="425053" y="4762"/>
                    </a:moveTo>
                    <a:lnTo>
                      <a:pt x="472678" y="7143"/>
                    </a:lnTo>
                    <a:cubicBezTo>
                      <a:pt x="477441" y="7937"/>
                      <a:pt x="479822" y="9525"/>
                      <a:pt x="479822" y="11906"/>
                    </a:cubicBezTo>
                    <a:cubicBezTo>
                      <a:pt x="479028" y="17462"/>
                      <a:pt x="474663" y="21431"/>
                      <a:pt x="466725" y="23812"/>
                    </a:cubicBezTo>
                    <a:lnTo>
                      <a:pt x="466725" y="72628"/>
                    </a:lnTo>
                    <a:lnTo>
                      <a:pt x="526256" y="72628"/>
                    </a:lnTo>
                    <a:lnTo>
                      <a:pt x="539353" y="52387"/>
                    </a:lnTo>
                    <a:lnTo>
                      <a:pt x="577453" y="67865"/>
                    </a:lnTo>
                    <a:cubicBezTo>
                      <a:pt x="580628" y="69453"/>
                      <a:pt x="582216" y="71437"/>
                      <a:pt x="582216" y="73818"/>
                    </a:cubicBezTo>
                    <a:cubicBezTo>
                      <a:pt x="583010" y="77787"/>
                      <a:pt x="579438" y="82549"/>
                      <a:pt x="571500" y="88106"/>
                    </a:cubicBezTo>
                    <a:lnTo>
                      <a:pt x="571500" y="116681"/>
                    </a:lnTo>
                    <a:cubicBezTo>
                      <a:pt x="571500" y="121443"/>
                      <a:pt x="571500" y="131762"/>
                      <a:pt x="571500" y="147637"/>
                    </a:cubicBezTo>
                    <a:cubicBezTo>
                      <a:pt x="572294" y="165893"/>
                      <a:pt x="572691" y="178196"/>
                      <a:pt x="572691" y="184546"/>
                    </a:cubicBezTo>
                    <a:cubicBezTo>
                      <a:pt x="574278" y="189309"/>
                      <a:pt x="572691" y="192087"/>
                      <a:pt x="567928" y="192881"/>
                    </a:cubicBezTo>
                    <a:cubicBezTo>
                      <a:pt x="557610" y="195262"/>
                      <a:pt x="545703" y="196453"/>
                      <a:pt x="532210" y="196453"/>
                    </a:cubicBezTo>
                    <a:lnTo>
                      <a:pt x="532210" y="172640"/>
                    </a:lnTo>
                    <a:lnTo>
                      <a:pt x="466725" y="172640"/>
                    </a:lnTo>
                    <a:lnTo>
                      <a:pt x="466725" y="190500"/>
                    </a:lnTo>
                    <a:cubicBezTo>
                      <a:pt x="466725" y="196850"/>
                      <a:pt x="466725" y="209153"/>
                      <a:pt x="466725" y="227409"/>
                    </a:cubicBezTo>
                    <a:cubicBezTo>
                      <a:pt x="467519" y="246459"/>
                      <a:pt x="467916" y="259556"/>
                      <a:pt x="467916" y="266700"/>
                    </a:cubicBezTo>
                    <a:cubicBezTo>
                      <a:pt x="468710" y="272256"/>
                      <a:pt x="466725" y="275034"/>
                      <a:pt x="461963" y="275034"/>
                    </a:cubicBezTo>
                    <a:cubicBezTo>
                      <a:pt x="447675" y="276621"/>
                      <a:pt x="435372" y="277415"/>
                      <a:pt x="425053" y="277415"/>
                    </a:cubicBezTo>
                    <a:cubicBezTo>
                      <a:pt x="426641" y="245665"/>
                      <a:pt x="427435" y="216693"/>
                      <a:pt x="427435" y="190500"/>
                    </a:cubicBezTo>
                    <a:lnTo>
                      <a:pt x="427435" y="172640"/>
                    </a:lnTo>
                    <a:lnTo>
                      <a:pt x="361950" y="172640"/>
                    </a:lnTo>
                    <a:lnTo>
                      <a:pt x="361950" y="184546"/>
                    </a:lnTo>
                    <a:cubicBezTo>
                      <a:pt x="361950" y="189309"/>
                      <a:pt x="359569" y="192087"/>
                      <a:pt x="354806" y="192881"/>
                    </a:cubicBezTo>
                    <a:cubicBezTo>
                      <a:pt x="344488" y="195262"/>
                      <a:pt x="333772" y="196453"/>
                      <a:pt x="322660" y="196453"/>
                    </a:cubicBezTo>
                    <a:cubicBezTo>
                      <a:pt x="324247" y="176609"/>
                      <a:pt x="325041" y="155178"/>
                      <a:pt x="325041" y="132159"/>
                    </a:cubicBezTo>
                    <a:lnTo>
                      <a:pt x="325041" y="111918"/>
                    </a:lnTo>
                    <a:cubicBezTo>
                      <a:pt x="325041" y="106362"/>
                      <a:pt x="324644" y="97234"/>
                      <a:pt x="323850" y="84534"/>
                    </a:cubicBezTo>
                    <a:cubicBezTo>
                      <a:pt x="323850" y="72628"/>
                      <a:pt x="323850" y="64293"/>
                      <a:pt x="323850" y="59531"/>
                    </a:cubicBezTo>
                    <a:lnTo>
                      <a:pt x="367903" y="72628"/>
                    </a:lnTo>
                    <a:lnTo>
                      <a:pt x="427435" y="72628"/>
                    </a:lnTo>
                    <a:lnTo>
                      <a:pt x="427435" y="66675"/>
                    </a:lnTo>
                    <a:cubicBezTo>
                      <a:pt x="427435" y="44449"/>
                      <a:pt x="426641" y="23812"/>
                      <a:pt x="425053" y="4762"/>
                    </a:cubicBezTo>
                    <a:close/>
                    <a:moveTo>
                      <a:pt x="108347" y="4762"/>
                    </a:moveTo>
                    <a:lnTo>
                      <a:pt x="161925" y="8334"/>
                    </a:lnTo>
                    <a:cubicBezTo>
                      <a:pt x="165100" y="8334"/>
                      <a:pt x="166688" y="9525"/>
                      <a:pt x="166688" y="11906"/>
                    </a:cubicBezTo>
                    <a:cubicBezTo>
                      <a:pt x="167481" y="15874"/>
                      <a:pt x="163116" y="20240"/>
                      <a:pt x="153591" y="25003"/>
                    </a:cubicBezTo>
                    <a:cubicBezTo>
                      <a:pt x="152797" y="30559"/>
                      <a:pt x="152003" y="40878"/>
                      <a:pt x="151210" y="55959"/>
                    </a:cubicBezTo>
                    <a:cubicBezTo>
                      <a:pt x="150416" y="66278"/>
                      <a:pt x="150019" y="73421"/>
                      <a:pt x="150019" y="77390"/>
                    </a:cubicBezTo>
                    <a:lnTo>
                      <a:pt x="226219" y="77390"/>
                    </a:lnTo>
                    <a:lnTo>
                      <a:pt x="239316" y="55959"/>
                    </a:lnTo>
                    <a:lnTo>
                      <a:pt x="280988" y="75009"/>
                    </a:lnTo>
                    <a:cubicBezTo>
                      <a:pt x="284163" y="75803"/>
                      <a:pt x="285353" y="77390"/>
                      <a:pt x="284560" y="79771"/>
                    </a:cubicBezTo>
                    <a:cubicBezTo>
                      <a:pt x="284560" y="84534"/>
                      <a:pt x="280591" y="89296"/>
                      <a:pt x="272653" y="94059"/>
                    </a:cubicBezTo>
                    <a:cubicBezTo>
                      <a:pt x="271860" y="141684"/>
                      <a:pt x="269478" y="184546"/>
                      <a:pt x="265510" y="222646"/>
                    </a:cubicBezTo>
                    <a:cubicBezTo>
                      <a:pt x="264716" y="255984"/>
                      <a:pt x="239713" y="274240"/>
                      <a:pt x="190500" y="277415"/>
                    </a:cubicBezTo>
                    <a:cubicBezTo>
                      <a:pt x="192881" y="254396"/>
                      <a:pt x="176213" y="239712"/>
                      <a:pt x="140494" y="233362"/>
                    </a:cubicBezTo>
                    <a:lnTo>
                      <a:pt x="141685" y="228600"/>
                    </a:lnTo>
                    <a:lnTo>
                      <a:pt x="203597" y="232171"/>
                    </a:lnTo>
                    <a:cubicBezTo>
                      <a:pt x="215503" y="232965"/>
                      <a:pt x="222250" y="226615"/>
                      <a:pt x="223838" y="213121"/>
                    </a:cubicBezTo>
                    <a:cubicBezTo>
                      <a:pt x="228600" y="169465"/>
                      <a:pt x="230981" y="127000"/>
                      <a:pt x="230981" y="85725"/>
                    </a:cubicBezTo>
                    <a:lnTo>
                      <a:pt x="150019" y="85725"/>
                    </a:lnTo>
                    <a:cubicBezTo>
                      <a:pt x="150019" y="87312"/>
                      <a:pt x="150019" y="88900"/>
                      <a:pt x="150019" y="90487"/>
                    </a:cubicBezTo>
                    <a:cubicBezTo>
                      <a:pt x="149225" y="100806"/>
                      <a:pt x="148034" y="110331"/>
                      <a:pt x="146447" y="119062"/>
                    </a:cubicBezTo>
                    <a:cubicBezTo>
                      <a:pt x="187722" y="131762"/>
                      <a:pt x="207566" y="147240"/>
                      <a:pt x="205978" y="165496"/>
                    </a:cubicBezTo>
                    <a:cubicBezTo>
                      <a:pt x="204391" y="182165"/>
                      <a:pt x="195263" y="191690"/>
                      <a:pt x="178594" y="194071"/>
                    </a:cubicBezTo>
                    <a:cubicBezTo>
                      <a:pt x="169069" y="194071"/>
                      <a:pt x="163910" y="189706"/>
                      <a:pt x="163116" y="180975"/>
                    </a:cubicBezTo>
                    <a:cubicBezTo>
                      <a:pt x="159147" y="162718"/>
                      <a:pt x="153194" y="144859"/>
                      <a:pt x="145256" y="127396"/>
                    </a:cubicBezTo>
                    <a:cubicBezTo>
                      <a:pt x="136525" y="195659"/>
                      <a:pt x="89297" y="246856"/>
                      <a:pt x="3572" y="280987"/>
                    </a:cubicBezTo>
                    <a:lnTo>
                      <a:pt x="0" y="276225"/>
                    </a:lnTo>
                    <a:cubicBezTo>
                      <a:pt x="66675" y="227012"/>
                      <a:pt x="102791" y="164703"/>
                      <a:pt x="108347" y="89296"/>
                    </a:cubicBezTo>
                    <a:cubicBezTo>
                      <a:pt x="108347" y="87709"/>
                      <a:pt x="108347" y="86518"/>
                      <a:pt x="108347" y="85725"/>
                    </a:cubicBezTo>
                    <a:lnTo>
                      <a:pt x="5953" y="85725"/>
                    </a:lnTo>
                    <a:lnTo>
                      <a:pt x="5953" y="77390"/>
                    </a:lnTo>
                    <a:lnTo>
                      <a:pt x="109538" y="77390"/>
                    </a:lnTo>
                    <a:cubicBezTo>
                      <a:pt x="109538" y="74215"/>
                      <a:pt x="109538" y="69056"/>
                      <a:pt x="109538" y="61912"/>
                    </a:cubicBezTo>
                    <a:cubicBezTo>
                      <a:pt x="110331" y="34131"/>
                      <a:pt x="109935" y="15081"/>
                      <a:pt x="108347" y="4762"/>
                    </a:cubicBezTo>
                    <a:close/>
                    <a:moveTo>
                      <a:pt x="2386013" y="3571"/>
                    </a:moveTo>
                    <a:lnTo>
                      <a:pt x="2419350" y="26193"/>
                    </a:lnTo>
                    <a:cubicBezTo>
                      <a:pt x="2420144" y="26193"/>
                      <a:pt x="2420541" y="26987"/>
                      <a:pt x="2420541" y="28575"/>
                    </a:cubicBezTo>
                    <a:cubicBezTo>
                      <a:pt x="2420541" y="30956"/>
                      <a:pt x="2417762" y="32543"/>
                      <a:pt x="2412206" y="33337"/>
                    </a:cubicBezTo>
                    <a:lnTo>
                      <a:pt x="2237185" y="33337"/>
                    </a:lnTo>
                    <a:lnTo>
                      <a:pt x="2237185" y="26193"/>
                    </a:lnTo>
                    <a:lnTo>
                      <a:pt x="2370535" y="26193"/>
                    </a:lnTo>
                    <a:close/>
                    <a:moveTo>
                      <a:pt x="3426619" y="2381"/>
                    </a:moveTo>
                    <a:lnTo>
                      <a:pt x="3471863" y="20240"/>
                    </a:lnTo>
                    <a:cubicBezTo>
                      <a:pt x="3475038" y="21828"/>
                      <a:pt x="3476625" y="23812"/>
                      <a:pt x="3476625" y="26193"/>
                    </a:cubicBezTo>
                    <a:cubicBezTo>
                      <a:pt x="3476625" y="30162"/>
                      <a:pt x="3471069" y="32146"/>
                      <a:pt x="3459956" y="32146"/>
                    </a:cubicBezTo>
                    <a:cubicBezTo>
                      <a:pt x="3459163" y="32940"/>
                      <a:pt x="3458369" y="34131"/>
                      <a:pt x="3457575" y="35718"/>
                    </a:cubicBezTo>
                    <a:cubicBezTo>
                      <a:pt x="3447256" y="50800"/>
                      <a:pt x="3438525" y="61515"/>
                      <a:pt x="3431381" y="67865"/>
                    </a:cubicBezTo>
                    <a:lnTo>
                      <a:pt x="3448050" y="70246"/>
                    </a:lnTo>
                    <a:cubicBezTo>
                      <a:pt x="3452019" y="70246"/>
                      <a:pt x="3454003" y="71437"/>
                      <a:pt x="3454003" y="73818"/>
                    </a:cubicBezTo>
                    <a:cubicBezTo>
                      <a:pt x="3454003" y="76993"/>
                      <a:pt x="3450035" y="80168"/>
                      <a:pt x="3442097" y="83343"/>
                    </a:cubicBezTo>
                    <a:lnTo>
                      <a:pt x="3442097" y="160734"/>
                    </a:lnTo>
                    <a:cubicBezTo>
                      <a:pt x="3442891" y="167084"/>
                      <a:pt x="3440113" y="170656"/>
                      <a:pt x="3433763" y="171450"/>
                    </a:cubicBezTo>
                    <a:cubicBezTo>
                      <a:pt x="3426619" y="173831"/>
                      <a:pt x="3417094" y="175021"/>
                      <a:pt x="3405188" y="175021"/>
                    </a:cubicBezTo>
                    <a:cubicBezTo>
                      <a:pt x="3405188" y="148828"/>
                      <a:pt x="3405188" y="131762"/>
                      <a:pt x="3405188" y="123825"/>
                    </a:cubicBezTo>
                    <a:lnTo>
                      <a:pt x="3405188" y="92868"/>
                    </a:lnTo>
                    <a:cubicBezTo>
                      <a:pt x="3390900" y="105568"/>
                      <a:pt x="3373835" y="117475"/>
                      <a:pt x="3353991" y="128587"/>
                    </a:cubicBezTo>
                    <a:lnTo>
                      <a:pt x="3350419" y="123825"/>
                    </a:lnTo>
                    <a:cubicBezTo>
                      <a:pt x="3391694" y="77787"/>
                      <a:pt x="3417094" y="37306"/>
                      <a:pt x="3426619" y="2381"/>
                    </a:cubicBezTo>
                    <a:close/>
                    <a:moveTo>
                      <a:pt x="2155032" y="1190"/>
                    </a:moveTo>
                    <a:cubicBezTo>
                      <a:pt x="2184400" y="5159"/>
                      <a:pt x="2199878" y="15478"/>
                      <a:pt x="2201466" y="32146"/>
                    </a:cubicBezTo>
                    <a:cubicBezTo>
                      <a:pt x="2200672" y="45640"/>
                      <a:pt x="2193528" y="52784"/>
                      <a:pt x="2180035" y="53578"/>
                    </a:cubicBezTo>
                    <a:cubicBezTo>
                      <a:pt x="2172891" y="54371"/>
                      <a:pt x="2168525" y="50403"/>
                      <a:pt x="2166938" y="41671"/>
                    </a:cubicBezTo>
                    <a:cubicBezTo>
                      <a:pt x="2165350" y="28178"/>
                      <a:pt x="2160985" y="15478"/>
                      <a:pt x="2153841" y="3571"/>
                    </a:cubicBezTo>
                    <a:close/>
                    <a:moveTo>
                      <a:pt x="4641057" y="0"/>
                    </a:moveTo>
                    <a:lnTo>
                      <a:pt x="4687491" y="10715"/>
                    </a:lnTo>
                    <a:cubicBezTo>
                      <a:pt x="4690666" y="10715"/>
                      <a:pt x="4692253" y="11906"/>
                      <a:pt x="4692253" y="14287"/>
                    </a:cubicBezTo>
                    <a:cubicBezTo>
                      <a:pt x="4693047" y="17462"/>
                      <a:pt x="4688285" y="20240"/>
                      <a:pt x="4677966" y="22621"/>
                    </a:cubicBezTo>
                    <a:cubicBezTo>
                      <a:pt x="4677172" y="24209"/>
                      <a:pt x="4675981" y="26193"/>
                      <a:pt x="4674394" y="28575"/>
                    </a:cubicBezTo>
                    <a:cubicBezTo>
                      <a:pt x="4672807" y="31750"/>
                      <a:pt x="4671616" y="34131"/>
                      <a:pt x="4670822" y="35718"/>
                    </a:cubicBezTo>
                    <a:lnTo>
                      <a:pt x="4786313" y="35718"/>
                    </a:lnTo>
                    <a:lnTo>
                      <a:pt x="4805363" y="9525"/>
                    </a:lnTo>
                    <a:lnTo>
                      <a:pt x="4842272" y="34528"/>
                    </a:lnTo>
                    <a:cubicBezTo>
                      <a:pt x="4843066" y="34528"/>
                      <a:pt x="4843463" y="35321"/>
                      <a:pt x="4843463" y="36909"/>
                    </a:cubicBezTo>
                    <a:cubicBezTo>
                      <a:pt x="4844257" y="40878"/>
                      <a:pt x="4841081" y="42862"/>
                      <a:pt x="4833938" y="42862"/>
                    </a:cubicBezTo>
                    <a:lnTo>
                      <a:pt x="4664869" y="42862"/>
                    </a:lnTo>
                    <a:cubicBezTo>
                      <a:pt x="4664075" y="44449"/>
                      <a:pt x="4662488" y="46434"/>
                      <a:pt x="4660107" y="48815"/>
                    </a:cubicBezTo>
                    <a:cubicBezTo>
                      <a:pt x="4656931" y="54371"/>
                      <a:pt x="4653757" y="58340"/>
                      <a:pt x="4650582" y="60721"/>
                    </a:cubicBezTo>
                    <a:lnTo>
                      <a:pt x="4680347" y="67865"/>
                    </a:lnTo>
                    <a:lnTo>
                      <a:pt x="4767263" y="67865"/>
                    </a:lnTo>
                    <a:lnTo>
                      <a:pt x="4777978" y="50006"/>
                    </a:lnTo>
                    <a:lnTo>
                      <a:pt x="4813697" y="64293"/>
                    </a:lnTo>
                    <a:cubicBezTo>
                      <a:pt x="4816872" y="65881"/>
                      <a:pt x="4818459" y="67468"/>
                      <a:pt x="4818459" y="69056"/>
                    </a:cubicBezTo>
                    <a:cubicBezTo>
                      <a:pt x="4818459" y="73025"/>
                      <a:pt x="4815285" y="77390"/>
                      <a:pt x="4808934" y="82153"/>
                    </a:cubicBezTo>
                    <a:lnTo>
                      <a:pt x="4808934" y="91678"/>
                    </a:lnTo>
                    <a:cubicBezTo>
                      <a:pt x="4808934" y="112315"/>
                      <a:pt x="4809331" y="128587"/>
                      <a:pt x="4810125" y="140493"/>
                    </a:cubicBezTo>
                    <a:cubicBezTo>
                      <a:pt x="4810125" y="146050"/>
                      <a:pt x="4807744" y="149225"/>
                      <a:pt x="4802981" y="150018"/>
                    </a:cubicBezTo>
                    <a:cubicBezTo>
                      <a:pt x="4799013" y="150812"/>
                      <a:pt x="4791472" y="151606"/>
                      <a:pt x="4780359" y="152400"/>
                    </a:cubicBezTo>
                    <a:cubicBezTo>
                      <a:pt x="4782741" y="152400"/>
                      <a:pt x="4779963" y="152796"/>
                      <a:pt x="4772025" y="153590"/>
                    </a:cubicBezTo>
                    <a:lnTo>
                      <a:pt x="4772025" y="145256"/>
                    </a:lnTo>
                    <a:lnTo>
                      <a:pt x="4670822" y="145256"/>
                    </a:lnTo>
                    <a:lnTo>
                      <a:pt x="4670822" y="146446"/>
                    </a:lnTo>
                    <a:lnTo>
                      <a:pt x="4707732" y="153590"/>
                    </a:lnTo>
                    <a:cubicBezTo>
                      <a:pt x="4710907" y="155178"/>
                      <a:pt x="4712494" y="156765"/>
                      <a:pt x="4712494" y="158353"/>
                    </a:cubicBezTo>
                    <a:cubicBezTo>
                      <a:pt x="4712494" y="162321"/>
                      <a:pt x="4707732" y="164703"/>
                      <a:pt x="4698207" y="165496"/>
                    </a:cubicBezTo>
                    <a:cubicBezTo>
                      <a:pt x="4697413" y="167084"/>
                      <a:pt x="4696222" y="169068"/>
                      <a:pt x="4694635" y="171450"/>
                    </a:cubicBezTo>
                    <a:cubicBezTo>
                      <a:pt x="4693841" y="172243"/>
                      <a:pt x="4693444" y="173037"/>
                      <a:pt x="4693444" y="173831"/>
                    </a:cubicBezTo>
                    <a:lnTo>
                      <a:pt x="4752975" y="173831"/>
                    </a:lnTo>
                    <a:lnTo>
                      <a:pt x="4764882" y="157162"/>
                    </a:lnTo>
                    <a:lnTo>
                      <a:pt x="4805363" y="176212"/>
                    </a:lnTo>
                    <a:cubicBezTo>
                      <a:pt x="4807744" y="176212"/>
                      <a:pt x="4808934" y="177800"/>
                      <a:pt x="4808934" y="180975"/>
                    </a:cubicBezTo>
                    <a:cubicBezTo>
                      <a:pt x="4808141" y="186531"/>
                      <a:pt x="4802981" y="190500"/>
                      <a:pt x="4793456" y="192881"/>
                    </a:cubicBezTo>
                    <a:cubicBezTo>
                      <a:pt x="4783138" y="205581"/>
                      <a:pt x="4772025" y="217487"/>
                      <a:pt x="4760119" y="228600"/>
                    </a:cubicBezTo>
                    <a:cubicBezTo>
                      <a:pt x="4779169" y="232568"/>
                      <a:pt x="4811713" y="233759"/>
                      <a:pt x="4857750" y="232171"/>
                    </a:cubicBezTo>
                    <a:lnTo>
                      <a:pt x="4856559" y="238125"/>
                    </a:lnTo>
                    <a:cubicBezTo>
                      <a:pt x="4843860" y="242093"/>
                      <a:pt x="4836319" y="254000"/>
                      <a:pt x="4833938" y="273843"/>
                    </a:cubicBezTo>
                    <a:cubicBezTo>
                      <a:pt x="4786313" y="270668"/>
                      <a:pt x="4750594" y="262334"/>
                      <a:pt x="4726782" y="248840"/>
                    </a:cubicBezTo>
                    <a:cubicBezTo>
                      <a:pt x="4698207" y="263921"/>
                      <a:pt x="4651375" y="275034"/>
                      <a:pt x="4586288" y="282178"/>
                    </a:cubicBezTo>
                    <a:lnTo>
                      <a:pt x="4583907" y="276225"/>
                    </a:lnTo>
                    <a:cubicBezTo>
                      <a:pt x="4637088" y="261937"/>
                      <a:pt x="4676379" y="247253"/>
                      <a:pt x="4701778" y="232171"/>
                    </a:cubicBezTo>
                    <a:cubicBezTo>
                      <a:pt x="4692253" y="222646"/>
                      <a:pt x="4683125" y="210740"/>
                      <a:pt x="4674394" y="196453"/>
                    </a:cubicBezTo>
                    <a:cubicBezTo>
                      <a:pt x="4653757" y="220265"/>
                      <a:pt x="4625578" y="239315"/>
                      <a:pt x="4589860" y="253603"/>
                    </a:cubicBezTo>
                    <a:lnTo>
                      <a:pt x="4586288" y="248840"/>
                    </a:lnTo>
                    <a:cubicBezTo>
                      <a:pt x="4617244" y="222646"/>
                      <a:pt x="4641453" y="192881"/>
                      <a:pt x="4658916" y="159543"/>
                    </a:cubicBezTo>
                    <a:cubicBezTo>
                      <a:pt x="4650185" y="160337"/>
                      <a:pt x="4642247" y="160734"/>
                      <a:pt x="4635103" y="160734"/>
                    </a:cubicBezTo>
                    <a:cubicBezTo>
                      <a:pt x="4635103" y="150415"/>
                      <a:pt x="4635500" y="136921"/>
                      <a:pt x="4636294" y="120253"/>
                    </a:cubicBezTo>
                    <a:cubicBezTo>
                      <a:pt x="4636294" y="108346"/>
                      <a:pt x="4636294" y="100012"/>
                      <a:pt x="4636294" y="95250"/>
                    </a:cubicBezTo>
                    <a:lnTo>
                      <a:pt x="4636294" y="77390"/>
                    </a:lnTo>
                    <a:cubicBezTo>
                      <a:pt x="4618831" y="93265"/>
                      <a:pt x="4601766" y="106362"/>
                      <a:pt x="4585097" y="116681"/>
                    </a:cubicBezTo>
                    <a:lnTo>
                      <a:pt x="4582716" y="113109"/>
                    </a:lnTo>
                    <a:cubicBezTo>
                      <a:pt x="4612878" y="75803"/>
                      <a:pt x="4632325" y="38100"/>
                      <a:pt x="4641057" y="0"/>
                    </a:cubicBezTo>
                    <a:close/>
                  </a:path>
                </a:pathLst>
              </a:custGeom>
              <a:solidFill>
                <a:srgbClr val="9E040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9E0406"/>
                  </a:solidFill>
                  <a:effectLst/>
                  <a:uLnTx/>
                  <a:uFillTx/>
                  <a:latin typeface="方正粗雅宋_GBK" panose="02000000000000000000" pitchFamily="2" charset="-122"/>
                  <a:ea typeface="方正粗雅宋_GBK" panose="02000000000000000000" pitchFamily="2" charset="-122"/>
                  <a:cs typeface="+mn-cs"/>
                </a:endParaRPr>
              </a:p>
            </p:txBody>
          </p:sp>
          <p:sp>
            <p:nvSpPr>
              <p:cNvPr id="9" name="文本框 8"/>
              <p:cNvSpPr txBox="1"/>
              <p:nvPr/>
            </p:nvSpPr>
            <p:spPr>
              <a:xfrm>
                <a:off x="7112000" y="2281068"/>
                <a:ext cx="2880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确立为自己的初心使命。</a:t>
                </a:r>
                <a:endPar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grpSp>
      <p:grpSp>
        <p:nvGrpSpPr>
          <p:cNvPr id="10" name="组合 9"/>
          <p:cNvGrpSpPr/>
          <p:nvPr/>
        </p:nvGrpSpPr>
        <p:grpSpPr>
          <a:xfrm>
            <a:off x="4458900" y="3571071"/>
            <a:ext cx="3060000" cy="1584000"/>
            <a:chOff x="4538920" y="3449151"/>
            <a:chExt cx="3060000" cy="1584000"/>
          </a:xfrm>
        </p:grpSpPr>
        <p:sp>
          <p:nvSpPr>
            <p:cNvPr id="11" name="立方体 10"/>
            <p:cNvSpPr/>
            <p:nvPr/>
          </p:nvSpPr>
          <p:spPr>
            <a:xfrm flipH="1">
              <a:off x="4538920" y="3449151"/>
              <a:ext cx="3060000" cy="1584000"/>
            </a:xfrm>
            <a:prstGeom prst="cube">
              <a:avLst>
                <a:gd name="adj" fmla="val 3072"/>
              </a:avLst>
            </a:prstGeom>
            <a:gradFill flip="none" rotWithShape="1">
              <a:gsLst>
                <a:gs pos="0">
                  <a:schemeClr val="accent6">
                    <a:lumMod val="40000"/>
                    <a:lumOff val="60000"/>
                  </a:schemeClr>
                </a:gs>
                <a:gs pos="46000">
                  <a:schemeClr val="accent6">
                    <a:lumMod val="95000"/>
                    <a:lumOff val="5000"/>
                  </a:schemeClr>
                </a:gs>
                <a:gs pos="100000">
                  <a:schemeClr val="accent6">
                    <a:lumMod val="60000"/>
                  </a:schemeClr>
                </a:gs>
              </a:gsLst>
              <a:path path="circle">
                <a:fillToRect l="50000" t="130000" r="50000" b="-30000"/>
              </a:path>
              <a:tileRect/>
            </a:gra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12" name="组合 11"/>
            <p:cNvGrpSpPr/>
            <p:nvPr/>
          </p:nvGrpSpPr>
          <p:grpSpPr>
            <a:xfrm>
              <a:off x="4636360" y="3717931"/>
              <a:ext cx="2865120" cy="1018513"/>
              <a:chOff x="4663440" y="3758903"/>
              <a:chExt cx="2865120" cy="1018513"/>
            </a:xfrm>
          </p:grpSpPr>
          <p:sp>
            <p:nvSpPr>
              <p:cNvPr id="13" name="文本框 12"/>
              <p:cNvSpPr txBox="1"/>
              <p:nvPr/>
            </p:nvSpPr>
            <p:spPr>
              <a:xfrm>
                <a:off x="4663440" y="3758903"/>
                <a:ext cx="2865120" cy="1018513"/>
              </a:xfrm>
              <a:prstGeom prst="rect">
                <a:avLst/>
              </a:prstGeom>
              <a:noFill/>
            </p:spPr>
            <p:txBody>
              <a:bodyPr wrap="square" rtlCol="0">
                <a:spAutoFit/>
              </a:bodyPr>
              <a:lstStyle>
                <a:defPPr>
                  <a:defRPr lang="zh-CN"/>
                </a:defPPr>
                <a:lvl1pPr algn="ctr">
                  <a:spcAft>
                    <a:spcPts val="2400"/>
                  </a:spcAft>
                  <a:defRPr sz="2000" b="1">
                    <a:solidFill>
                      <a:schemeClr val="bg1"/>
                    </a:solidFill>
                    <a:effectLst>
                      <a:outerShdw blurRad="38100" dist="38100" dir="2700000" algn="tl">
                        <a:srgbClr val="000000">
                          <a:alpha val="43137"/>
                        </a:srgbClr>
                      </a:outerShdw>
                    </a:effectLst>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240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中国共产党从来不代表</a:t>
                </a:r>
                <a:endPar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2400"/>
                  </a:spcAft>
                  <a:buClrTx/>
                  <a:buSzTx/>
                  <a:buFontTx/>
                  <a:buNone/>
                  <a:defRPr/>
                </a:pPr>
                <a:r>
                  <a:rPr kumimoji="0" lang="zh-CN" altLang="en-US" sz="2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任何权势团体的利益</a:t>
                </a:r>
                <a:endParaRPr kumimoji="0" lang="zh-CN" altLang="en-US" sz="2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p:txBody>
          </p:sp>
          <p:cxnSp>
            <p:nvCxnSpPr>
              <p:cNvPr id="14" name="直接连接符 13"/>
              <p:cNvCxnSpPr/>
              <p:nvPr/>
            </p:nvCxnSpPr>
            <p:spPr>
              <a:xfrm>
                <a:off x="4926000" y="4282123"/>
                <a:ext cx="2340000"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grpSp>
      <p:grpSp>
        <p:nvGrpSpPr>
          <p:cNvPr id="15" name="组合 14"/>
          <p:cNvGrpSpPr/>
          <p:nvPr/>
        </p:nvGrpSpPr>
        <p:grpSpPr>
          <a:xfrm>
            <a:off x="7879560" y="3571071"/>
            <a:ext cx="3060000" cy="1584000"/>
            <a:chOff x="7861480" y="3449151"/>
            <a:chExt cx="3060000" cy="1584000"/>
          </a:xfrm>
        </p:grpSpPr>
        <p:sp>
          <p:nvSpPr>
            <p:cNvPr id="16" name="立方体 15"/>
            <p:cNvSpPr/>
            <p:nvPr/>
          </p:nvSpPr>
          <p:spPr>
            <a:xfrm>
              <a:off x="7861480" y="3449151"/>
              <a:ext cx="3060000" cy="1584000"/>
            </a:xfrm>
            <a:prstGeom prst="cube">
              <a:avLst>
                <a:gd name="adj" fmla="val 3072"/>
              </a:avLst>
            </a:prstGeom>
            <a:gradFill flip="none" rotWithShape="1">
              <a:gsLst>
                <a:gs pos="0">
                  <a:schemeClr val="accent2">
                    <a:lumMod val="40000"/>
                    <a:lumOff val="60000"/>
                  </a:schemeClr>
                </a:gs>
                <a:gs pos="46000">
                  <a:schemeClr val="accent2">
                    <a:lumMod val="95000"/>
                    <a:lumOff val="5000"/>
                  </a:schemeClr>
                </a:gs>
                <a:gs pos="100000">
                  <a:schemeClr val="accent2">
                    <a:lumMod val="60000"/>
                  </a:schemeClr>
                </a:gs>
              </a:gsLst>
              <a:path path="circle">
                <a:fillToRect l="50000" t="130000" r="50000" b="-30000"/>
              </a:path>
              <a:tileRect/>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17" name="组合 16"/>
            <p:cNvGrpSpPr/>
            <p:nvPr/>
          </p:nvGrpSpPr>
          <p:grpSpPr>
            <a:xfrm>
              <a:off x="7958920" y="3774291"/>
              <a:ext cx="2865120" cy="1018513"/>
              <a:chOff x="7861480" y="3789680"/>
              <a:chExt cx="2865120" cy="1018513"/>
            </a:xfrm>
          </p:grpSpPr>
          <p:sp>
            <p:nvSpPr>
              <p:cNvPr id="18" name="文本框 17"/>
              <p:cNvSpPr txBox="1"/>
              <p:nvPr/>
            </p:nvSpPr>
            <p:spPr>
              <a:xfrm>
                <a:off x="7861480" y="3789680"/>
                <a:ext cx="2865120" cy="101851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240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中国共产党从来不代表</a:t>
                </a:r>
                <a:endPar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2400"/>
                  </a:spcAft>
                  <a:buClrTx/>
                  <a:buSzTx/>
                  <a:buFontTx/>
                  <a:buNone/>
                  <a:defRPr/>
                </a:pPr>
                <a:r>
                  <a:rPr kumimoji="0" lang="zh-CN" altLang="en-US" sz="2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任何特权阶层的利益 </a:t>
                </a:r>
                <a:endParaRPr kumimoji="0" lang="zh-CN" altLang="en-US" sz="2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p:txBody>
          </p:sp>
          <p:cxnSp>
            <p:nvCxnSpPr>
              <p:cNvPr id="19" name="直接连接符 18"/>
              <p:cNvCxnSpPr/>
              <p:nvPr/>
            </p:nvCxnSpPr>
            <p:spPr>
              <a:xfrm>
                <a:off x="8124040" y="4312900"/>
                <a:ext cx="2340000"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grpSp>
      <p:grpSp>
        <p:nvGrpSpPr>
          <p:cNvPr id="20" name="组合 19"/>
          <p:cNvGrpSpPr/>
          <p:nvPr/>
        </p:nvGrpSpPr>
        <p:grpSpPr>
          <a:xfrm>
            <a:off x="1038240" y="3571071"/>
            <a:ext cx="3060000" cy="1584000"/>
            <a:chOff x="1070960" y="3449151"/>
            <a:chExt cx="3060000" cy="1584000"/>
          </a:xfrm>
        </p:grpSpPr>
        <p:sp>
          <p:nvSpPr>
            <p:cNvPr id="21" name="立方体 20"/>
            <p:cNvSpPr/>
            <p:nvPr/>
          </p:nvSpPr>
          <p:spPr>
            <a:xfrm flipH="1">
              <a:off x="1070960" y="3449151"/>
              <a:ext cx="3060000" cy="1584000"/>
            </a:xfrm>
            <a:prstGeom prst="cube">
              <a:avLst>
                <a:gd name="adj" fmla="val 3072"/>
              </a:avLst>
            </a:prstGeo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22" name="组合 21"/>
            <p:cNvGrpSpPr/>
            <p:nvPr/>
          </p:nvGrpSpPr>
          <p:grpSpPr>
            <a:xfrm>
              <a:off x="1168400" y="3717931"/>
              <a:ext cx="2865120" cy="1018513"/>
              <a:chOff x="1168400" y="3758903"/>
              <a:chExt cx="2865120" cy="1018513"/>
            </a:xfrm>
          </p:grpSpPr>
          <p:sp>
            <p:nvSpPr>
              <p:cNvPr id="23" name="文本框 22"/>
              <p:cNvSpPr txBox="1"/>
              <p:nvPr/>
            </p:nvSpPr>
            <p:spPr>
              <a:xfrm>
                <a:off x="1168400" y="3758903"/>
                <a:ext cx="2865120" cy="101851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240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中国共产党从来不代表</a:t>
                </a:r>
                <a:endPar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2400"/>
                  </a:spcAft>
                  <a:buClrTx/>
                  <a:buSzTx/>
                  <a:buFontTx/>
                  <a:buNone/>
                  <a:defRPr/>
                </a:pPr>
                <a:r>
                  <a:rPr kumimoji="0" lang="zh-CN" altLang="en-US" sz="2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任何利益集团的利益</a:t>
                </a:r>
                <a:endParaRPr kumimoji="0" lang="zh-CN" altLang="en-US" sz="2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p:txBody>
          </p:sp>
          <p:cxnSp>
            <p:nvCxnSpPr>
              <p:cNvPr id="24" name="直接连接符 23"/>
              <p:cNvCxnSpPr/>
              <p:nvPr/>
            </p:nvCxnSpPr>
            <p:spPr>
              <a:xfrm>
                <a:off x="1430960" y="4282123"/>
                <a:ext cx="2340000"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grpSp>
      <p:grpSp>
        <p:nvGrpSpPr>
          <p:cNvPr id="25" name="组合 24"/>
          <p:cNvGrpSpPr/>
          <p:nvPr/>
        </p:nvGrpSpPr>
        <p:grpSpPr>
          <a:xfrm>
            <a:off x="-228000" y="5352665"/>
            <a:ext cx="12420000" cy="1505335"/>
            <a:chOff x="-114000" y="4804025"/>
            <a:chExt cx="12420000" cy="1505335"/>
          </a:xfrm>
        </p:grpSpPr>
        <p:pic>
          <p:nvPicPr>
            <p:cNvPr id="26" name="图片 25"/>
            <p:cNvPicPr preferRelativeResize="0"/>
            <p:nvPr/>
          </p:nvPicPr>
          <p:blipFill rotWithShape="1">
            <a:blip r:embed="rId1" cstate="print">
              <a:extLst>
                <a:ext uri="{28A0092B-C50C-407E-A947-70E740481C1C}">
                  <a14:useLocalDpi xmlns:a14="http://schemas.microsoft.com/office/drawing/2010/main" val="0"/>
                </a:ext>
              </a:extLst>
            </a:blip>
            <a:srcRect l="383" t="46452" r="395" b="31350"/>
            <a:stretch>
              <a:fillRect/>
            </a:stretch>
          </p:blipFill>
          <p:spPr>
            <a:xfrm>
              <a:off x="-114000" y="4804025"/>
              <a:ext cx="12420000" cy="1505335"/>
            </a:xfrm>
            <a:prstGeom prst="cube">
              <a:avLst>
                <a:gd name="adj" fmla="val 3726"/>
              </a:avLst>
            </a:prstGeom>
            <a:noFill/>
            <a:effectLst/>
          </p:spPr>
        </p:pic>
        <p:sp>
          <p:nvSpPr>
            <p:cNvPr id="27" name="文本框 26"/>
            <p:cNvSpPr txBox="1"/>
            <p:nvPr/>
          </p:nvSpPr>
          <p:spPr>
            <a:xfrm>
              <a:off x="1782900" y="5295082"/>
              <a:ext cx="8640000"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华文中宋" panose="02010600040101010101" pitchFamily="2" charset="-122"/>
                  <a:ea typeface="华文中宋" panose="02010600040101010101" pitchFamily="2" charset="-122"/>
                  <a:cs typeface="+mn-cs"/>
                </a:rPr>
                <a:t>这是中国共产党立于不败之地的根本所在</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华文中宋" panose="02010600040101010101" pitchFamily="2" charset="-122"/>
                <a:ea typeface="华文中宋" panose="02010600040101010101" pitchFamily="2" charset="-122"/>
                <a:cs typeface="+mn-cs"/>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53852" y="1634836"/>
            <a:ext cx="2811994" cy="4391891"/>
          </a:xfrm>
          <a:prstGeom prst="rect">
            <a:avLst/>
          </a:prstGeom>
        </p:spPr>
      </p:pic>
      <p:pic>
        <p:nvPicPr>
          <p:cNvPr id="4" name="图片 3"/>
          <p:cNvPicPr>
            <a:picLocks noChangeAspect="1"/>
          </p:cNvPicPr>
          <p:nvPr/>
        </p:nvPicPr>
        <p:blipFill>
          <a:blip r:embed="rId2"/>
          <a:stretch>
            <a:fillRect/>
          </a:stretch>
        </p:blipFill>
        <p:spPr>
          <a:xfrm>
            <a:off x="4554681" y="1604818"/>
            <a:ext cx="6632864" cy="4421909"/>
          </a:xfrm>
          <a:prstGeom prst="rect">
            <a:avLst/>
          </a:prstGeom>
        </p:spPr>
      </p:pic>
      <p:sp>
        <p:nvSpPr>
          <p:cNvPr id="8" name="文本框 7"/>
          <p:cNvSpPr txBox="1"/>
          <p:nvPr/>
        </p:nvSpPr>
        <p:spPr>
          <a:xfrm>
            <a:off x="122960" y="448831"/>
            <a:ext cx="612024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1.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必须坚持人民至上</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1.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a:t>
            </a:r>
            <a:r>
              <a:rPr lang="zh-CN" altLang="en-US" dirty="0">
                <a:solidFill>
                  <a:prstClr val="white"/>
                </a:solidFill>
              </a:rPr>
              <a:t>人民至上</a:t>
            </a:r>
            <a:br>
              <a:rPr lang="zh-CN" altLang="en-US" dirty="0"/>
            </a:br>
            <a:endParaRPr lang="zh-CN" altLang="en-US" dirty="0"/>
          </a:p>
        </p:txBody>
      </p:sp>
      <p:sp>
        <p:nvSpPr>
          <p:cNvPr id="3" name="对角圆角矩形 1"/>
          <p:cNvSpPr/>
          <p:nvPr/>
        </p:nvSpPr>
        <p:spPr>
          <a:xfrm flipH="1">
            <a:off x="3504934" y="1340222"/>
            <a:ext cx="4500000" cy="468000"/>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人民的苹果</a:t>
            </a:r>
            <a:endParaRPr kumimoji="1"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p:txBody>
      </p:sp>
      <p:sp>
        <p:nvSpPr>
          <p:cNvPr id="4" name="文本框 3"/>
          <p:cNvSpPr txBox="1"/>
          <p:nvPr/>
        </p:nvSpPr>
        <p:spPr>
          <a:xfrm>
            <a:off x="672772" y="2261434"/>
            <a:ext cx="3357177" cy="3160930"/>
          </a:xfrm>
          <a:prstGeom prst="rect">
            <a:avLst/>
          </a:prstGeom>
          <a:noFill/>
        </p:spPr>
        <p:txBody>
          <a:bodyPr wrap="square" rtlCol="0">
            <a:spAutoFit/>
          </a:bodyPr>
          <a:lstStyle/>
          <a:p>
            <a:pPr algn="l">
              <a:lnSpc>
                <a:spcPct val="125000"/>
              </a:lnSpc>
            </a:pPr>
            <a:r>
              <a:rPr lang="zh-CN" altLang="en-US" b="0" i="0" dirty="0">
                <a:solidFill>
                  <a:srgbClr val="002060"/>
                </a:solidFill>
                <a:effectLst/>
                <a:latin typeface="楷体" pitchFamily="49" charset="-122"/>
                <a:ea typeface="楷体" pitchFamily="49" charset="-122"/>
              </a:rPr>
              <a:t>辽沈战役期间，锦州乡间的苹果已经熟了，行军路过的解放军战士虽然饥渴难耐，却一个都没有摘。铁的纪律，暖了老百姓的心。</a:t>
            </a:r>
            <a:endParaRPr lang="zh-CN" altLang="en-US" b="0" i="0" dirty="0">
              <a:solidFill>
                <a:srgbClr val="002060"/>
              </a:solidFill>
              <a:effectLst/>
              <a:latin typeface="楷体" pitchFamily="49" charset="-122"/>
              <a:ea typeface="楷体" pitchFamily="49" charset="-122"/>
            </a:endParaRPr>
          </a:p>
          <a:p>
            <a:pPr>
              <a:lnSpc>
                <a:spcPct val="125000"/>
              </a:lnSpc>
            </a:pPr>
            <a:r>
              <a:rPr lang="zh-CN" altLang="en-US" b="0" i="0" dirty="0">
                <a:solidFill>
                  <a:srgbClr val="002060"/>
                </a:solidFill>
                <a:effectLst/>
                <a:latin typeface="楷体" pitchFamily="49" charset="-122"/>
                <a:ea typeface="楷体" pitchFamily="49" charset="-122"/>
              </a:rPr>
              <a:t>毛主席说“不吃是很高尚的，而吃了是很卑鄙的，因为这是人民的苹果。这样的苹果，我们现在也不能</a:t>
            </a:r>
            <a:r>
              <a:rPr lang="zh-CN" altLang="en-US" dirty="0">
                <a:solidFill>
                  <a:srgbClr val="002060"/>
                </a:solidFill>
                <a:latin typeface="楷体" pitchFamily="49" charset="-122"/>
                <a:ea typeface="楷体" pitchFamily="49" charset="-122"/>
              </a:rPr>
              <a:t>吃。”</a:t>
            </a:r>
            <a:endParaRPr lang="zh-CN" altLang="en-US" dirty="0">
              <a:solidFill>
                <a:srgbClr val="002060"/>
              </a:solidFill>
              <a:latin typeface="楷体" pitchFamily="49" charset="-122"/>
              <a:ea typeface="楷体" pitchFamily="49" charset="-122"/>
            </a:endParaRPr>
          </a:p>
        </p:txBody>
      </p:sp>
      <p:sp>
        <p:nvSpPr>
          <p:cNvPr id="6" name="文本框 5"/>
          <p:cNvSpPr txBox="1"/>
          <p:nvPr/>
        </p:nvSpPr>
        <p:spPr>
          <a:xfrm>
            <a:off x="4439226" y="4748265"/>
            <a:ext cx="2867941" cy="923330"/>
          </a:xfrm>
          <a:prstGeom prst="rect">
            <a:avLst/>
          </a:prstGeom>
          <a:noFill/>
        </p:spPr>
        <p:txBody>
          <a:bodyPr wrap="square">
            <a:spAutoFit/>
          </a:bodyPr>
          <a:lstStyle/>
          <a:p>
            <a:r>
              <a:rPr lang="en-US" altLang="zh-CN" dirty="0">
                <a:solidFill>
                  <a:srgbClr val="002060"/>
                </a:solidFill>
                <a:latin typeface="楷体" pitchFamily="49" charset="-122"/>
                <a:ea typeface="楷体" pitchFamily="49" charset="-122"/>
              </a:rPr>
              <a:t>2022</a:t>
            </a:r>
            <a:r>
              <a:rPr lang="zh-CN" altLang="en-US" dirty="0">
                <a:solidFill>
                  <a:srgbClr val="002060"/>
                </a:solidFill>
                <a:latin typeface="楷体" pitchFamily="49" charset="-122"/>
                <a:ea typeface="楷体" pitchFamily="49" charset="-122"/>
              </a:rPr>
              <a:t>年</a:t>
            </a:r>
            <a:r>
              <a:rPr lang="en-US" altLang="zh-CN" dirty="0">
                <a:solidFill>
                  <a:srgbClr val="002060"/>
                </a:solidFill>
                <a:latin typeface="楷体" pitchFamily="49" charset="-122"/>
                <a:ea typeface="楷体" pitchFamily="49" charset="-122"/>
              </a:rPr>
              <a:t>10</a:t>
            </a:r>
            <a:r>
              <a:rPr lang="zh-CN" altLang="en-US" dirty="0">
                <a:solidFill>
                  <a:srgbClr val="002060"/>
                </a:solidFill>
                <a:latin typeface="楷体" pitchFamily="49" charset="-122"/>
                <a:ea typeface="楷体" pitchFamily="49" charset="-122"/>
              </a:rPr>
              <a:t>月</a:t>
            </a:r>
            <a:r>
              <a:rPr lang="en-US" altLang="zh-CN" dirty="0">
                <a:solidFill>
                  <a:srgbClr val="002060"/>
                </a:solidFill>
                <a:latin typeface="楷体" pitchFamily="49" charset="-122"/>
                <a:ea typeface="楷体" pitchFamily="49" charset="-122"/>
              </a:rPr>
              <a:t>26</a:t>
            </a:r>
            <a:r>
              <a:rPr lang="zh-CN" altLang="en-US" dirty="0">
                <a:solidFill>
                  <a:srgbClr val="002060"/>
                </a:solidFill>
                <a:latin typeface="楷体" pitchFamily="49" charset="-122"/>
                <a:ea typeface="楷体" pitchFamily="49" charset="-122"/>
              </a:rPr>
              <a:t>日，习近平总书记走进陕西延安市安塞区高桥镇南沟村果园</a:t>
            </a:r>
            <a:endParaRPr lang="zh-CN" altLang="en-US" dirty="0">
              <a:solidFill>
                <a:srgbClr val="002060"/>
              </a:solidFill>
              <a:latin typeface="楷体" pitchFamily="49" charset="-122"/>
              <a:ea typeface="楷体" pitchFamily="49" charset="-122"/>
            </a:endParaRPr>
          </a:p>
        </p:txBody>
      </p:sp>
      <p:pic>
        <p:nvPicPr>
          <p:cNvPr id="7" name="图片 6"/>
          <p:cNvPicPr>
            <a:picLocks noChangeAspect="1"/>
          </p:cNvPicPr>
          <p:nvPr/>
        </p:nvPicPr>
        <p:blipFill>
          <a:blip r:embed="rId1"/>
          <a:stretch>
            <a:fillRect/>
          </a:stretch>
        </p:blipFill>
        <p:spPr>
          <a:xfrm>
            <a:off x="4029949" y="2480433"/>
            <a:ext cx="3277218" cy="2114830"/>
          </a:xfrm>
          <a:prstGeom prst="rect">
            <a:avLst/>
          </a:prstGeom>
        </p:spPr>
      </p:pic>
      <p:sp>
        <p:nvSpPr>
          <p:cNvPr id="9" name="文本框 8"/>
          <p:cNvSpPr txBox="1"/>
          <p:nvPr/>
        </p:nvSpPr>
        <p:spPr>
          <a:xfrm>
            <a:off x="7387126" y="2167323"/>
            <a:ext cx="4706470" cy="3139321"/>
          </a:xfrm>
          <a:prstGeom prst="rect">
            <a:avLst/>
          </a:prstGeom>
          <a:noFill/>
        </p:spPr>
        <p:txBody>
          <a:bodyPr wrap="square">
            <a:spAutoFit/>
          </a:bodyPr>
          <a:lstStyle/>
          <a:p>
            <a:pPr algn="l"/>
            <a:r>
              <a:rPr lang="zh-CN" altLang="en-US" b="0" i="0" dirty="0">
                <a:solidFill>
                  <a:srgbClr val="002060"/>
                </a:solidFill>
                <a:effectLst/>
                <a:latin typeface="楷体" pitchFamily="49" charset="-122"/>
                <a:ea typeface="楷体" pitchFamily="49" charset="-122"/>
              </a:rPr>
              <a:t>在南沟村果园，从今年的收成到种植技术、采摘方法、品种质量、销售价格，再到村民收入以及如何发展其他产业，总书记问得细，老乡们答得实。他们说，通过筑水坝、搞滴灌和精细化管理，有效解决了用水和灌溉问题。</a:t>
            </a:r>
            <a:endParaRPr lang="zh-CN" altLang="en-US" b="0" i="0" dirty="0">
              <a:solidFill>
                <a:srgbClr val="002060"/>
              </a:solidFill>
              <a:effectLst/>
              <a:latin typeface="楷体" pitchFamily="49" charset="-122"/>
              <a:ea typeface="楷体" pitchFamily="49" charset="-122"/>
            </a:endParaRPr>
          </a:p>
          <a:p>
            <a:pPr algn="l"/>
            <a:r>
              <a:rPr lang="zh-CN" altLang="en-US" b="0" i="0" dirty="0">
                <a:solidFill>
                  <a:srgbClr val="002060"/>
                </a:solidFill>
                <a:effectLst/>
                <a:latin typeface="楷体" pitchFamily="49" charset="-122"/>
                <a:ea typeface="楷体" pitchFamily="49" charset="-122"/>
              </a:rPr>
              <a:t>“这就是农业现代化，你们找到了合适的产业发展方向。”习近平总书记称赞道。</a:t>
            </a:r>
            <a:endParaRPr lang="zh-CN" altLang="en-US" b="0" i="0" dirty="0">
              <a:solidFill>
                <a:srgbClr val="002060"/>
              </a:solidFill>
              <a:effectLst/>
              <a:latin typeface="楷体" pitchFamily="49" charset="-122"/>
              <a:ea typeface="楷体" pitchFamily="49" charset="-122"/>
            </a:endParaRPr>
          </a:p>
          <a:p>
            <a:r>
              <a:rPr lang="zh-CN" altLang="en-US" dirty="0">
                <a:solidFill>
                  <a:srgbClr val="002060"/>
                </a:solidFill>
                <a:latin typeface="楷体" pitchFamily="49" charset="-122"/>
                <a:ea typeface="楷体" pitchFamily="49" charset="-122"/>
              </a:rPr>
              <a:t>“扶一把老百姓特别是农民”，</a:t>
            </a:r>
            <a:r>
              <a:rPr lang="zh-CN" altLang="en-US" b="0" i="0" dirty="0">
                <a:solidFill>
                  <a:srgbClr val="002060"/>
                </a:solidFill>
                <a:effectLst/>
                <a:latin typeface="楷体" pitchFamily="49" charset="-122"/>
                <a:ea typeface="楷体" pitchFamily="49" charset="-122"/>
              </a:rPr>
              <a:t>农业现代化这根“金扁担”，</a:t>
            </a:r>
            <a:r>
              <a:rPr lang="zh-CN" altLang="en-US" dirty="0">
                <a:solidFill>
                  <a:srgbClr val="002060"/>
                </a:solidFill>
                <a:latin typeface="楷体" pitchFamily="49" charset="-122"/>
                <a:ea typeface="楷体" pitchFamily="49" charset="-122"/>
              </a:rPr>
              <a:t>这是习近平总书记深深的惦念。</a:t>
            </a:r>
            <a:endParaRPr lang="zh-CN" altLang="en-US" b="0" i="0" dirty="0">
              <a:solidFill>
                <a:srgbClr val="002060"/>
              </a:solidFill>
              <a:effectLst/>
              <a:latin typeface="楷体" pitchFamily="49" charset="-122"/>
              <a:ea typeface="楷体"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08709" y="1346922"/>
            <a:ext cx="5477576" cy="3654570"/>
          </a:xfrm>
          <a:prstGeom prst="rect">
            <a:avLst/>
          </a:prstGeom>
        </p:spPr>
      </p:pic>
      <p:sp>
        <p:nvSpPr>
          <p:cNvPr id="4" name="文本框 3"/>
          <p:cNvSpPr txBox="1"/>
          <p:nvPr/>
        </p:nvSpPr>
        <p:spPr>
          <a:xfrm>
            <a:off x="645886" y="5350272"/>
            <a:ext cx="5003222" cy="646331"/>
          </a:xfrm>
          <a:prstGeom prst="rect">
            <a:avLst/>
          </a:prstGeom>
          <a:noFill/>
        </p:spPr>
        <p:txBody>
          <a:bodyPr wrap="square">
            <a:spAutoFit/>
          </a:bodyPr>
          <a:lstStyle/>
          <a:p>
            <a:r>
              <a:rPr lang="en-US" altLang="zh-CN" dirty="0"/>
              <a:t>9</a:t>
            </a:r>
            <a:r>
              <a:rPr lang="zh-CN" altLang="en-US" dirty="0"/>
              <a:t>月</a:t>
            </a:r>
            <a:r>
              <a:rPr lang="en-US" altLang="zh-CN" dirty="0"/>
              <a:t>7</a:t>
            </a:r>
            <a:r>
              <a:rPr lang="zh-CN" altLang="en-US" dirty="0"/>
              <a:t>日上午，习近平在遭受洪涝灾害的哈尔滨尚志市老街基乡龙王庙村，察看水稻受灾情况。</a:t>
            </a:r>
            <a:endParaRPr lang="zh-CN" altLang="en-US" dirty="0"/>
          </a:p>
        </p:txBody>
      </p:sp>
      <p:pic>
        <p:nvPicPr>
          <p:cNvPr id="5" name="图片 4"/>
          <p:cNvPicPr>
            <a:picLocks noChangeAspect="1"/>
          </p:cNvPicPr>
          <p:nvPr/>
        </p:nvPicPr>
        <p:blipFill>
          <a:blip r:embed="rId2"/>
          <a:stretch>
            <a:fillRect/>
          </a:stretch>
        </p:blipFill>
        <p:spPr>
          <a:xfrm>
            <a:off x="6096000" y="1314992"/>
            <a:ext cx="5573291" cy="3718430"/>
          </a:xfrm>
          <a:prstGeom prst="rect">
            <a:avLst/>
          </a:prstGeom>
        </p:spPr>
      </p:pic>
      <p:sp>
        <p:nvSpPr>
          <p:cNvPr id="7" name="文本框 6"/>
          <p:cNvSpPr txBox="1"/>
          <p:nvPr/>
        </p:nvSpPr>
        <p:spPr>
          <a:xfrm>
            <a:off x="6096000" y="5350271"/>
            <a:ext cx="5450114" cy="646331"/>
          </a:xfrm>
          <a:prstGeom prst="rect">
            <a:avLst/>
          </a:prstGeom>
          <a:noFill/>
        </p:spPr>
        <p:txBody>
          <a:bodyPr wrap="square">
            <a:spAutoFit/>
          </a:bodyPr>
          <a:lstStyle/>
          <a:p>
            <a:r>
              <a:rPr lang="en-US" altLang="zh-CN" dirty="0"/>
              <a:t>7</a:t>
            </a:r>
            <a:r>
              <a:rPr lang="zh-CN" altLang="en-US" dirty="0"/>
              <a:t>日上午，习近平在遭受洪涝灾害的哈尔滨尚志市老街基乡龙王庙村，察看水毁房屋重建情况。</a:t>
            </a:r>
            <a:endParaRPr lang="zh-CN" altLang="en-US" dirty="0"/>
          </a:p>
        </p:txBody>
      </p:sp>
      <p:sp>
        <p:nvSpPr>
          <p:cNvPr id="9" name="文本框 8"/>
          <p:cNvSpPr txBox="1"/>
          <p:nvPr/>
        </p:nvSpPr>
        <p:spPr>
          <a:xfrm>
            <a:off x="303069" y="477228"/>
            <a:ext cx="612024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1.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必须坚持人民至上</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1"/>
          <a:stretch>
            <a:fillRect/>
          </a:stretch>
        </p:blipFill>
        <p:spPr>
          <a:xfrm>
            <a:off x="-1197691" y="4969509"/>
            <a:ext cx="14422261" cy="1681484"/>
          </a:xfrm>
          <a:prstGeom prst="rect">
            <a:avLst/>
          </a:prstGeom>
        </p:spPr>
      </p:pic>
      <p:sp>
        <p:nvSpPr>
          <p:cNvPr id="2" name="标题 1"/>
          <p:cNvSpPr>
            <a:spLocks noGrp="1"/>
          </p:cNvSpPr>
          <p:nvPr>
            <p:ph type="title"/>
          </p:nvPr>
        </p:nvSpPr>
        <p:spPr/>
        <p:txBody>
          <a:bodyPr/>
          <a:lstStyle/>
          <a:p>
            <a:r>
              <a:rPr lang="en-US" altLang="zh-CN" sz="3200" dirty="0">
                <a:solidFill>
                  <a:schemeClr val="bg1"/>
                </a:solidFill>
              </a:rPr>
              <a:t>1. </a:t>
            </a:r>
            <a:r>
              <a:rPr lang="zh-CN" altLang="en-US" sz="3200" dirty="0">
                <a:solidFill>
                  <a:schemeClr val="bg1"/>
                </a:solidFill>
              </a:rPr>
              <a:t>必须坚持人民至上</a:t>
            </a:r>
            <a:endParaRPr lang="zh-CN" altLang="en-US" dirty="0"/>
          </a:p>
        </p:txBody>
      </p:sp>
      <p:sp>
        <p:nvSpPr>
          <p:cNvPr id="3" name="矩形 2"/>
          <p:cNvSpPr/>
          <p:nvPr/>
        </p:nvSpPr>
        <p:spPr>
          <a:xfrm>
            <a:off x="950259" y="1376775"/>
            <a:ext cx="9490635" cy="1106072"/>
          </a:xfrm>
          <a:prstGeom prst="rect">
            <a:avLst/>
          </a:prstGeom>
        </p:spPr>
        <p:txBody>
          <a:bodyPr wrap="square">
            <a:spAutoFit/>
          </a:bodyPr>
          <a:lstStyle/>
          <a:p>
            <a:pPr marL="285750" lvl="0" indent="-285750" fontAlgn="auto">
              <a:lnSpc>
                <a:spcPct val="125000"/>
              </a:lnSpc>
              <a:buFont typeface="Wingdings" pitchFamily="2" charset="2"/>
              <a:buChar char="Ø"/>
              <a:defRPr/>
            </a:pPr>
            <a:r>
              <a:rPr sz="3200" b="1" dirty="0" err="1">
                <a:solidFill>
                  <a:srgbClr val="C00000"/>
                </a:solidFill>
                <a:latin typeface="楷体" pitchFamily="49" charset="-122"/>
                <a:ea typeface="楷体" pitchFamily="49" charset="-122"/>
                <a:cs typeface="思源黑体 CN Medium" panose="020B0600000000000000" charset="-122"/>
                <a:sym typeface="思源黑体" panose="020B0500000000000000" pitchFamily="34" charset="-122"/>
              </a:rPr>
              <a:t>人民至上</a:t>
            </a:r>
            <a:r>
              <a:rPr sz="2400" dirty="0" err="1">
                <a:solidFill>
                  <a:srgbClr val="002060"/>
                </a:solidFill>
                <a:latin typeface="楷体" pitchFamily="49" charset="-122"/>
                <a:ea typeface="楷体" pitchFamily="49" charset="-122"/>
                <a:cs typeface="思源黑体 CN Medium" panose="020B0600000000000000" charset="-122"/>
                <a:sym typeface="思源黑体" panose="020B0500000000000000" pitchFamily="34" charset="-122"/>
              </a:rPr>
              <a:t>是习近平新时代中国特色社会主义思想的</a:t>
            </a:r>
            <a:r>
              <a:rPr sz="2400" b="1" dirty="0" err="1">
                <a:solidFill>
                  <a:srgbClr val="C00000"/>
                </a:solidFill>
                <a:latin typeface="楷体" pitchFamily="49" charset="-122"/>
                <a:ea typeface="楷体" pitchFamily="49" charset="-122"/>
                <a:cs typeface="思源黑体 CN Medium" panose="020B0600000000000000" charset="-122"/>
                <a:sym typeface="思源黑体" panose="020B0500000000000000" pitchFamily="34" charset="-122"/>
              </a:rPr>
              <a:t>价值底色</a:t>
            </a:r>
            <a:r>
              <a:rPr sz="2400" dirty="0" err="1">
                <a:solidFill>
                  <a:srgbClr val="002060"/>
                </a:solidFill>
                <a:latin typeface="楷体" pitchFamily="49" charset="-122"/>
                <a:ea typeface="楷体" pitchFamily="49" charset="-122"/>
                <a:cs typeface="思源黑体 CN Medium" panose="020B0600000000000000" charset="-122"/>
                <a:sym typeface="思源黑体" panose="020B0500000000000000" pitchFamily="34" charset="-122"/>
              </a:rPr>
              <a:t>，也是新时代中国特色社会主义伟大实践的</a:t>
            </a:r>
            <a:r>
              <a:rPr sz="2400" b="1" dirty="0" err="1">
                <a:solidFill>
                  <a:srgbClr val="C00000"/>
                </a:solidFill>
                <a:latin typeface="楷体" pitchFamily="49" charset="-122"/>
                <a:ea typeface="楷体" pitchFamily="49" charset="-122"/>
                <a:cs typeface="思源黑体 CN Medium" panose="020B0600000000000000" charset="-122"/>
                <a:sym typeface="思源黑体" panose="020B0500000000000000" pitchFamily="34" charset="-122"/>
              </a:rPr>
              <a:t>根本立场</a:t>
            </a:r>
            <a:r>
              <a:rPr sz="2400" dirty="0">
                <a:solidFill>
                  <a:srgbClr val="002060"/>
                </a:solidFill>
                <a:latin typeface="楷体" pitchFamily="49" charset="-122"/>
                <a:ea typeface="楷体" pitchFamily="49" charset="-122"/>
                <a:cs typeface="思源黑体 CN Medium" panose="020B0600000000000000" charset="-122"/>
                <a:sym typeface="思源黑体" panose="020B0500000000000000" pitchFamily="34" charset="-122"/>
              </a:rPr>
              <a:t>。</a:t>
            </a:r>
            <a:endParaRPr lang="en-US" sz="2400" dirty="0">
              <a:solidFill>
                <a:srgbClr val="002060"/>
              </a:solidFill>
              <a:latin typeface="楷体" pitchFamily="49" charset="-122"/>
              <a:ea typeface="楷体" pitchFamily="49" charset="-122"/>
              <a:cs typeface="思源黑体 CN Medium" panose="020B0600000000000000" charset="-122"/>
              <a:sym typeface="思源黑体" panose="020B0500000000000000" pitchFamily="34" charset="-122"/>
            </a:endParaRPr>
          </a:p>
        </p:txBody>
      </p:sp>
      <p:grpSp>
        <p:nvGrpSpPr>
          <p:cNvPr id="5" name="组合 4"/>
          <p:cNvGrpSpPr/>
          <p:nvPr/>
        </p:nvGrpSpPr>
        <p:grpSpPr>
          <a:xfrm>
            <a:off x="1775184" y="5447298"/>
            <a:ext cx="1427447" cy="1586124"/>
            <a:chOff x="549232" y="2334695"/>
            <a:chExt cx="2604833" cy="2894389"/>
          </a:xfrm>
        </p:grpSpPr>
        <p:sp>
          <p:nvSpPr>
            <p:cNvPr id="6" name="椭圆 5"/>
            <p:cNvSpPr/>
            <p:nvPr/>
          </p:nvSpPr>
          <p:spPr>
            <a:xfrm>
              <a:off x="855295" y="2950555"/>
              <a:ext cx="1972468" cy="1972468"/>
            </a:xfrm>
            <a:prstGeom prst="ellipse">
              <a:avLst/>
            </a:prstGeom>
            <a:solidFill>
              <a:srgbClr val="F17475">
                <a:lumMod val="75000"/>
              </a:srgbClr>
            </a:solidFill>
            <a:ln w="9525" cap="flat" cmpd="sng" algn="ctr">
              <a:solidFill>
                <a:srgbClr val="D81E0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rgbClr val="FFFFFF"/>
                </a:solidFill>
                <a:effectLst/>
                <a:uLnTx/>
                <a:uFillTx/>
                <a:latin typeface="Calibri"/>
                <a:ea typeface="思源宋体 CN Light" panose="02020300000000000000" pitchFamily="18" charset="-122"/>
                <a:cs typeface="+mn-cs"/>
              </a:endParaRPr>
            </a:p>
          </p:txBody>
        </p:sp>
        <p:sp>
          <p:nvSpPr>
            <p:cNvPr id="7" name="TextBox 59"/>
            <p:cNvSpPr>
              <a:spLocks noChangeArrowheads="1"/>
            </p:cNvSpPr>
            <p:nvPr/>
          </p:nvSpPr>
          <p:spPr bwMode="auto">
            <a:xfrm flipH="1">
              <a:off x="753955" y="3303194"/>
              <a:ext cx="2175148" cy="123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sym typeface="字魂59号-创粗黑" panose="00000500000000000000" pitchFamily="2" charset="-122"/>
                </a:rPr>
                <a:t>站稳</a:t>
              </a:r>
              <a:endParaRPr kumimoji="0" lang="en-US" altLang="zh-CN" sz="20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sym typeface="字魂59号-创粗黑" panose="00000500000000000000" pitchFamily="2" charset="-122"/>
              </a:endParaRPr>
            </a:p>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sym typeface="字魂59号-创粗黑" panose="00000500000000000000" pitchFamily="2" charset="-122"/>
                </a:rPr>
                <a:t>人民立场</a:t>
              </a:r>
              <a:endParaRPr kumimoji="0" lang="en-US" altLang="zh-CN" sz="12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sym typeface="字魂59号-创粗黑" panose="00000500000000000000" pitchFamily="2" charset="-122"/>
              </a:endParaRPr>
            </a:p>
          </p:txBody>
        </p:sp>
        <p:sp>
          <p:nvSpPr>
            <p:cNvPr id="8" name="椭圆 7"/>
            <p:cNvSpPr/>
            <p:nvPr/>
          </p:nvSpPr>
          <p:spPr>
            <a:xfrm>
              <a:off x="549232" y="2644493"/>
              <a:ext cx="2584591" cy="2584591"/>
            </a:xfrm>
            <a:prstGeom prst="ellipse">
              <a:avLst/>
            </a:prstGeom>
            <a:noFill/>
            <a:ln w="9525" cap="flat" cmpd="sng" algn="ctr">
              <a:solidFill>
                <a:srgbClr val="D81E06"/>
              </a:solidFill>
              <a:prstDash val="sysDash"/>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rgbClr val="FFFFFF"/>
                </a:solidFill>
                <a:effectLst/>
                <a:uLnTx/>
                <a:uFillTx/>
                <a:latin typeface="Calibri"/>
                <a:ea typeface="思源宋体 CN Light" panose="02020300000000000000" pitchFamily="18" charset="-122"/>
                <a:cs typeface="+mn-cs"/>
              </a:endParaRPr>
            </a:p>
          </p:txBody>
        </p:sp>
        <p:sp>
          <p:nvSpPr>
            <p:cNvPr id="9" name="椭圆 8"/>
            <p:cNvSpPr/>
            <p:nvPr/>
          </p:nvSpPr>
          <p:spPr>
            <a:xfrm>
              <a:off x="2326940" y="2334695"/>
              <a:ext cx="827125" cy="827125"/>
            </a:xfrm>
            <a:prstGeom prst="ellipse">
              <a:avLst/>
            </a:prstGeom>
            <a:gradFill>
              <a:gsLst>
                <a:gs pos="100000">
                  <a:srgbClr val="C00000"/>
                </a:gs>
                <a:gs pos="27000">
                  <a:srgbClr val="D74945"/>
                </a:gs>
                <a:gs pos="60000">
                  <a:srgbClr val="FF0000"/>
                </a:gs>
              </a:gsLst>
              <a:lin ang="12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sym typeface="微软雅黑" pitchFamily="34" charset="-122"/>
                </a:rPr>
                <a:t>1</a:t>
              </a: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sym typeface="微软雅黑" pitchFamily="34" charset="-122"/>
              </a:endParaRPr>
            </a:p>
          </p:txBody>
        </p:sp>
        <p:sp>
          <p:nvSpPr>
            <p:cNvPr id="10" name="椭圆 9"/>
            <p:cNvSpPr/>
            <p:nvPr/>
          </p:nvSpPr>
          <p:spPr>
            <a:xfrm>
              <a:off x="2695688" y="4782166"/>
              <a:ext cx="161812" cy="161812"/>
            </a:xfrm>
            <a:prstGeom prst="ellipse">
              <a:avLst/>
            </a:prstGeom>
            <a:solidFill>
              <a:srgbClr val="F17475">
                <a:lumMod val="7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FFFFF"/>
                </a:solidFill>
                <a:effectLst/>
                <a:uLnTx/>
                <a:uFillTx/>
                <a:latin typeface="Arial"/>
                <a:ea typeface="微软雅黑" pitchFamily="34" charset="-122"/>
                <a:cs typeface="+mn-cs"/>
              </a:endParaRPr>
            </a:p>
          </p:txBody>
        </p:sp>
        <p:sp>
          <p:nvSpPr>
            <p:cNvPr id="11" name="椭圆 10"/>
            <p:cNvSpPr/>
            <p:nvPr/>
          </p:nvSpPr>
          <p:spPr>
            <a:xfrm>
              <a:off x="673048" y="4604809"/>
              <a:ext cx="161812" cy="161812"/>
            </a:xfrm>
            <a:prstGeom prst="ellipse">
              <a:avLst/>
            </a:prstGeom>
            <a:solidFill>
              <a:srgbClr val="E7E6E6">
                <a:lumMod val="50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FFFFF"/>
                </a:solidFill>
                <a:effectLst/>
                <a:uLnTx/>
                <a:uFillTx/>
                <a:latin typeface="Arial"/>
                <a:ea typeface="微软雅黑" pitchFamily="34" charset="-122"/>
                <a:cs typeface="+mn-cs"/>
              </a:endParaRPr>
            </a:p>
          </p:txBody>
        </p:sp>
      </p:grpSp>
      <p:grpSp>
        <p:nvGrpSpPr>
          <p:cNvPr id="12" name="组合 11"/>
          <p:cNvGrpSpPr/>
          <p:nvPr/>
        </p:nvGrpSpPr>
        <p:grpSpPr>
          <a:xfrm>
            <a:off x="3871965" y="5471275"/>
            <a:ext cx="1427447" cy="1586124"/>
            <a:chOff x="549232" y="2334695"/>
            <a:chExt cx="2604833" cy="2894389"/>
          </a:xfrm>
        </p:grpSpPr>
        <p:sp>
          <p:nvSpPr>
            <p:cNvPr id="13" name="椭圆 12"/>
            <p:cNvSpPr/>
            <p:nvPr/>
          </p:nvSpPr>
          <p:spPr>
            <a:xfrm>
              <a:off x="855295" y="2950555"/>
              <a:ext cx="1972468" cy="1972468"/>
            </a:xfrm>
            <a:prstGeom prst="ellipse">
              <a:avLst/>
            </a:prstGeom>
            <a:solidFill>
              <a:srgbClr val="F17475">
                <a:lumMod val="75000"/>
              </a:srgbClr>
            </a:solidFill>
            <a:ln w="9525" cap="flat" cmpd="sng" algn="ctr">
              <a:solidFill>
                <a:srgbClr val="D81E0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rgbClr val="FFFFFF"/>
                </a:solidFill>
                <a:effectLst/>
                <a:uLnTx/>
                <a:uFillTx/>
                <a:latin typeface="Calibri"/>
                <a:ea typeface="思源宋体 CN Light" panose="02020300000000000000" pitchFamily="18" charset="-122"/>
                <a:cs typeface="+mn-cs"/>
              </a:endParaRPr>
            </a:p>
          </p:txBody>
        </p:sp>
        <p:sp>
          <p:nvSpPr>
            <p:cNvPr id="14" name="TextBox 59"/>
            <p:cNvSpPr>
              <a:spLocks noChangeArrowheads="1"/>
            </p:cNvSpPr>
            <p:nvPr/>
          </p:nvSpPr>
          <p:spPr bwMode="auto">
            <a:xfrm flipH="1">
              <a:off x="753955" y="3349544"/>
              <a:ext cx="2175148" cy="123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zh-CN" sz="20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rPr>
                <a:t>把握</a:t>
              </a:r>
              <a:endParaRPr kumimoji="0" lang="en-US" altLang="zh-CN" sz="20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endParaRPr>
            </a:p>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zh-CN" sz="18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rPr>
                <a:t>人民愿望</a:t>
              </a:r>
              <a:endParaRPr kumimoji="0" lang="en-US" altLang="zh-CN" sz="18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sym typeface="字魂59号-创粗黑" panose="00000500000000000000" pitchFamily="2" charset="-122"/>
              </a:endParaRPr>
            </a:p>
          </p:txBody>
        </p:sp>
        <p:sp>
          <p:nvSpPr>
            <p:cNvPr id="15" name="椭圆 14"/>
            <p:cNvSpPr/>
            <p:nvPr/>
          </p:nvSpPr>
          <p:spPr>
            <a:xfrm>
              <a:off x="549232" y="2644493"/>
              <a:ext cx="2584591" cy="2584591"/>
            </a:xfrm>
            <a:prstGeom prst="ellipse">
              <a:avLst/>
            </a:prstGeom>
            <a:noFill/>
            <a:ln w="9525" cap="flat" cmpd="sng" algn="ctr">
              <a:solidFill>
                <a:srgbClr val="D81E06"/>
              </a:solidFill>
              <a:prstDash val="sysDash"/>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rgbClr val="FFFFFF"/>
                </a:solidFill>
                <a:effectLst/>
                <a:uLnTx/>
                <a:uFillTx/>
                <a:latin typeface="Calibri"/>
                <a:ea typeface="思源宋体 CN Light" panose="02020300000000000000" pitchFamily="18" charset="-122"/>
                <a:cs typeface="+mn-cs"/>
              </a:endParaRPr>
            </a:p>
          </p:txBody>
        </p:sp>
        <p:sp>
          <p:nvSpPr>
            <p:cNvPr id="16" name="椭圆 15"/>
            <p:cNvSpPr/>
            <p:nvPr/>
          </p:nvSpPr>
          <p:spPr>
            <a:xfrm>
              <a:off x="2326940" y="2334695"/>
              <a:ext cx="827125" cy="827125"/>
            </a:xfrm>
            <a:prstGeom prst="ellipse">
              <a:avLst/>
            </a:prstGeom>
            <a:gradFill>
              <a:gsLst>
                <a:gs pos="100000">
                  <a:srgbClr val="C00000"/>
                </a:gs>
                <a:gs pos="27000">
                  <a:srgbClr val="D74945"/>
                </a:gs>
                <a:gs pos="60000">
                  <a:srgbClr val="FF0000"/>
                </a:gs>
              </a:gsLst>
              <a:lin ang="12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sym typeface="微软雅黑" pitchFamily="34" charset="-122"/>
                </a:rPr>
                <a:t>2</a:t>
              </a: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sym typeface="微软雅黑" pitchFamily="34" charset="-122"/>
              </a:endParaRPr>
            </a:p>
          </p:txBody>
        </p:sp>
        <p:sp>
          <p:nvSpPr>
            <p:cNvPr id="17" name="椭圆 16"/>
            <p:cNvSpPr/>
            <p:nvPr/>
          </p:nvSpPr>
          <p:spPr>
            <a:xfrm>
              <a:off x="2695688" y="4782166"/>
              <a:ext cx="161812" cy="161812"/>
            </a:xfrm>
            <a:prstGeom prst="ellipse">
              <a:avLst/>
            </a:prstGeom>
            <a:solidFill>
              <a:srgbClr val="F17475">
                <a:lumMod val="7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FFFFF"/>
                </a:solidFill>
                <a:effectLst/>
                <a:uLnTx/>
                <a:uFillTx/>
                <a:latin typeface="Arial"/>
                <a:ea typeface="微软雅黑" pitchFamily="34" charset="-122"/>
                <a:cs typeface="+mn-cs"/>
              </a:endParaRPr>
            </a:p>
          </p:txBody>
        </p:sp>
        <p:sp>
          <p:nvSpPr>
            <p:cNvPr id="18" name="椭圆 17"/>
            <p:cNvSpPr/>
            <p:nvPr/>
          </p:nvSpPr>
          <p:spPr>
            <a:xfrm>
              <a:off x="673048" y="4604809"/>
              <a:ext cx="161812" cy="161812"/>
            </a:xfrm>
            <a:prstGeom prst="ellipse">
              <a:avLst/>
            </a:prstGeom>
            <a:solidFill>
              <a:srgbClr val="E7E6E6">
                <a:lumMod val="50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FFFFF"/>
                </a:solidFill>
                <a:effectLst/>
                <a:uLnTx/>
                <a:uFillTx/>
                <a:latin typeface="Arial"/>
                <a:ea typeface="微软雅黑" pitchFamily="34" charset="-122"/>
                <a:cs typeface="+mn-cs"/>
              </a:endParaRPr>
            </a:p>
          </p:txBody>
        </p:sp>
      </p:grpSp>
      <p:grpSp>
        <p:nvGrpSpPr>
          <p:cNvPr id="19" name="组合 18"/>
          <p:cNvGrpSpPr/>
          <p:nvPr/>
        </p:nvGrpSpPr>
        <p:grpSpPr>
          <a:xfrm>
            <a:off x="6308012" y="5471275"/>
            <a:ext cx="1427447" cy="1586124"/>
            <a:chOff x="549232" y="2334695"/>
            <a:chExt cx="2604833" cy="2894389"/>
          </a:xfrm>
        </p:grpSpPr>
        <p:sp>
          <p:nvSpPr>
            <p:cNvPr id="20" name="椭圆 19"/>
            <p:cNvSpPr/>
            <p:nvPr/>
          </p:nvSpPr>
          <p:spPr>
            <a:xfrm>
              <a:off x="855295" y="2950555"/>
              <a:ext cx="1972468" cy="1972468"/>
            </a:xfrm>
            <a:prstGeom prst="ellipse">
              <a:avLst/>
            </a:prstGeom>
            <a:solidFill>
              <a:srgbClr val="F17475">
                <a:lumMod val="75000"/>
              </a:srgbClr>
            </a:solidFill>
            <a:ln w="9525" cap="flat" cmpd="sng" algn="ctr">
              <a:solidFill>
                <a:srgbClr val="D81E0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rgbClr val="FFFFFF"/>
                </a:solidFill>
                <a:effectLst/>
                <a:uLnTx/>
                <a:uFillTx/>
                <a:latin typeface="Calibri"/>
                <a:ea typeface="思源宋体 CN Light" panose="02020300000000000000" pitchFamily="18" charset="-122"/>
                <a:cs typeface="+mn-cs"/>
              </a:endParaRPr>
            </a:p>
          </p:txBody>
        </p:sp>
        <p:sp>
          <p:nvSpPr>
            <p:cNvPr id="21" name="TextBox 59"/>
            <p:cNvSpPr>
              <a:spLocks noChangeArrowheads="1"/>
            </p:cNvSpPr>
            <p:nvPr/>
          </p:nvSpPr>
          <p:spPr bwMode="auto">
            <a:xfrm flipH="1">
              <a:off x="753955" y="3349544"/>
              <a:ext cx="2175148" cy="123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zh-CN" sz="20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rPr>
                <a:t>尊重</a:t>
              </a:r>
              <a:endParaRPr kumimoji="0" lang="en-US" altLang="zh-CN" sz="20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endParaRPr>
            </a:p>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zh-CN" sz="18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rPr>
                <a:t>人民创造</a:t>
              </a:r>
              <a:endParaRPr kumimoji="0" lang="en-US" altLang="zh-CN" sz="18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sym typeface="字魂59号-创粗黑" panose="00000500000000000000" pitchFamily="2" charset="-122"/>
              </a:endParaRPr>
            </a:p>
          </p:txBody>
        </p:sp>
        <p:sp>
          <p:nvSpPr>
            <p:cNvPr id="22" name="椭圆 21"/>
            <p:cNvSpPr/>
            <p:nvPr/>
          </p:nvSpPr>
          <p:spPr>
            <a:xfrm>
              <a:off x="549232" y="2644493"/>
              <a:ext cx="2584591" cy="2584591"/>
            </a:xfrm>
            <a:prstGeom prst="ellipse">
              <a:avLst/>
            </a:prstGeom>
            <a:noFill/>
            <a:ln w="9525" cap="flat" cmpd="sng" algn="ctr">
              <a:solidFill>
                <a:srgbClr val="D81E06"/>
              </a:solidFill>
              <a:prstDash val="sysDash"/>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rgbClr val="FFFFFF"/>
                </a:solidFill>
                <a:effectLst/>
                <a:uLnTx/>
                <a:uFillTx/>
                <a:latin typeface="Calibri"/>
                <a:ea typeface="思源宋体 CN Light" panose="02020300000000000000" pitchFamily="18" charset="-122"/>
                <a:cs typeface="+mn-cs"/>
              </a:endParaRPr>
            </a:p>
          </p:txBody>
        </p:sp>
        <p:sp>
          <p:nvSpPr>
            <p:cNvPr id="23" name="椭圆 22"/>
            <p:cNvSpPr/>
            <p:nvPr/>
          </p:nvSpPr>
          <p:spPr>
            <a:xfrm>
              <a:off x="2326940" y="2334695"/>
              <a:ext cx="827125" cy="827125"/>
            </a:xfrm>
            <a:prstGeom prst="ellipse">
              <a:avLst/>
            </a:prstGeom>
            <a:gradFill>
              <a:gsLst>
                <a:gs pos="100000">
                  <a:srgbClr val="C00000"/>
                </a:gs>
                <a:gs pos="27000">
                  <a:srgbClr val="D74945"/>
                </a:gs>
                <a:gs pos="60000">
                  <a:srgbClr val="FF0000"/>
                </a:gs>
              </a:gsLst>
              <a:lin ang="12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sym typeface="微软雅黑" pitchFamily="34" charset="-122"/>
                </a:rPr>
                <a:t>3</a:t>
              </a: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sym typeface="微软雅黑" pitchFamily="34" charset="-122"/>
              </a:endParaRPr>
            </a:p>
          </p:txBody>
        </p:sp>
        <p:sp>
          <p:nvSpPr>
            <p:cNvPr id="24" name="椭圆 23"/>
            <p:cNvSpPr/>
            <p:nvPr/>
          </p:nvSpPr>
          <p:spPr>
            <a:xfrm>
              <a:off x="2695688" y="4782166"/>
              <a:ext cx="161812" cy="161812"/>
            </a:xfrm>
            <a:prstGeom prst="ellipse">
              <a:avLst/>
            </a:prstGeom>
            <a:solidFill>
              <a:srgbClr val="F17475">
                <a:lumMod val="7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FFFFF"/>
                </a:solidFill>
                <a:effectLst/>
                <a:uLnTx/>
                <a:uFillTx/>
                <a:latin typeface="Arial"/>
                <a:ea typeface="微软雅黑" pitchFamily="34" charset="-122"/>
                <a:cs typeface="+mn-cs"/>
              </a:endParaRPr>
            </a:p>
          </p:txBody>
        </p:sp>
        <p:sp>
          <p:nvSpPr>
            <p:cNvPr id="25" name="椭圆 24"/>
            <p:cNvSpPr/>
            <p:nvPr/>
          </p:nvSpPr>
          <p:spPr>
            <a:xfrm>
              <a:off x="673048" y="4604809"/>
              <a:ext cx="161812" cy="161812"/>
            </a:xfrm>
            <a:prstGeom prst="ellipse">
              <a:avLst/>
            </a:prstGeom>
            <a:solidFill>
              <a:srgbClr val="E7E6E6">
                <a:lumMod val="50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FFFFF"/>
                </a:solidFill>
                <a:effectLst/>
                <a:uLnTx/>
                <a:uFillTx/>
                <a:latin typeface="Arial"/>
                <a:ea typeface="微软雅黑" pitchFamily="34" charset="-122"/>
                <a:cs typeface="+mn-cs"/>
              </a:endParaRPr>
            </a:p>
          </p:txBody>
        </p:sp>
      </p:grpSp>
      <p:grpSp>
        <p:nvGrpSpPr>
          <p:cNvPr id="26" name="组合 25"/>
          <p:cNvGrpSpPr/>
          <p:nvPr/>
        </p:nvGrpSpPr>
        <p:grpSpPr>
          <a:xfrm>
            <a:off x="8427140" y="5471275"/>
            <a:ext cx="1427447" cy="1586124"/>
            <a:chOff x="549232" y="2334695"/>
            <a:chExt cx="2604833" cy="2894389"/>
          </a:xfrm>
        </p:grpSpPr>
        <p:sp>
          <p:nvSpPr>
            <p:cNvPr id="27" name="椭圆 26"/>
            <p:cNvSpPr/>
            <p:nvPr/>
          </p:nvSpPr>
          <p:spPr>
            <a:xfrm>
              <a:off x="855295" y="2950555"/>
              <a:ext cx="1972468" cy="1972468"/>
            </a:xfrm>
            <a:prstGeom prst="ellipse">
              <a:avLst/>
            </a:prstGeom>
            <a:solidFill>
              <a:srgbClr val="F17475">
                <a:lumMod val="75000"/>
              </a:srgbClr>
            </a:solidFill>
            <a:ln w="9525" cap="flat" cmpd="sng" algn="ctr">
              <a:solidFill>
                <a:srgbClr val="D81E0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rgbClr val="FFFFFF"/>
                </a:solidFill>
                <a:effectLst/>
                <a:uLnTx/>
                <a:uFillTx/>
                <a:latin typeface="Calibri"/>
                <a:ea typeface="思源宋体 CN Light" panose="02020300000000000000" pitchFamily="18" charset="-122"/>
                <a:cs typeface="+mn-cs"/>
              </a:endParaRPr>
            </a:p>
          </p:txBody>
        </p:sp>
        <p:sp>
          <p:nvSpPr>
            <p:cNvPr id="28" name="TextBox 59"/>
            <p:cNvSpPr>
              <a:spLocks noChangeArrowheads="1"/>
            </p:cNvSpPr>
            <p:nvPr/>
          </p:nvSpPr>
          <p:spPr bwMode="auto">
            <a:xfrm flipH="1">
              <a:off x="753955" y="3349544"/>
              <a:ext cx="2175148" cy="123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zh-CN" sz="20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rPr>
                <a:t>集中</a:t>
              </a:r>
              <a:endParaRPr kumimoji="0" lang="en-US" altLang="zh-CN" sz="20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endParaRPr>
            </a:p>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zh-CN" sz="18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rPr>
                <a:t>人民智慧</a:t>
              </a:r>
              <a:endParaRPr kumimoji="0" lang="en-US" altLang="zh-CN" sz="1800" b="0" i="0" u="none" strike="noStrike" kern="0" cap="none" spc="0" normalizeH="0" baseline="0" noProof="0" dirty="0">
                <a:ln>
                  <a:noFill/>
                </a:ln>
                <a:solidFill>
                  <a:srgbClr val="FFBF53">
                    <a:lumMod val="20000"/>
                    <a:lumOff val="80000"/>
                  </a:srgbClr>
                </a:solidFill>
                <a:effectLst/>
                <a:uLnTx/>
                <a:uFillTx/>
                <a:latin typeface="阿里巴巴普惠体 B" panose="00020600040101010101" charset="-122"/>
                <a:ea typeface="阿里巴巴普惠体 B" panose="00020600040101010101" charset="-122"/>
                <a:cs typeface="+mn-cs"/>
                <a:sym typeface="字魂59号-创粗黑" panose="00000500000000000000" pitchFamily="2" charset="-122"/>
              </a:endParaRPr>
            </a:p>
          </p:txBody>
        </p:sp>
        <p:sp>
          <p:nvSpPr>
            <p:cNvPr id="29" name="椭圆 28"/>
            <p:cNvSpPr/>
            <p:nvPr/>
          </p:nvSpPr>
          <p:spPr>
            <a:xfrm>
              <a:off x="549232" y="2644493"/>
              <a:ext cx="2584591" cy="2584591"/>
            </a:xfrm>
            <a:prstGeom prst="ellipse">
              <a:avLst/>
            </a:prstGeom>
            <a:noFill/>
            <a:ln w="9525" cap="flat" cmpd="sng" algn="ctr">
              <a:solidFill>
                <a:srgbClr val="D81E06"/>
              </a:solidFill>
              <a:prstDash val="sysDash"/>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rgbClr val="FFFFFF"/>
                </a:solidFill>
                <a:effectLst/>
                <a:uLnTx/>
                <a:uFillTx/>
                <a:latin typeface="Calibri"/>
                <a:ea typeface="思源宋体 CN Light" panose="02020300000000000000" pitchFamily="18" charset="-122"/>
                <a:cs typeface="+mn-cs"/>
              </a:endParaRPr>
            </a:p>
          </p:txBody>
        </p:sp>
        <p:sp>
          <p:nvSpPr>
            <p:cNvPr id="30" name="椭圆 29"/>
            <p:cNvSpPr/>
            <p:nvPr/>
          </p:nvSpPr>
          <p:spPr>
            <a:xfrm>
              <a:off x="2326940" y="2334695"/>
              <a:ext cx="827125" cy="827125"/>
            </a:xfrm>
            <a:prstGeom prst="ellipse">
              <a:avLst/>
            </a:prstGeom>
            <a:gradFill>
              <a:gsLst>
                <a:gs pos="100000">
                  <a:srgbClr val="C00000"/>
                </a:gs>
                <a:gs pos="27000">
                  <a:srgbClr val="D74945"/>
                </a:gs>
                <a:gs pos="60000">
                  <a:srgbClr val="FF0000"/>
                </a:gs>
              </a:gsLst>
              <a:lin ang="12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sym typeface="微软雅黑" pitchFamily="34" charset="-122"/>
                </a:rPr>
                <a:t>4</a:t>
              </a: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sym typeface="微软雅黑" pitchFamily="34" charset="-122"/>
              </a:endParaRPr>
            </a:p>
          </p:txBody>
        </p:sp>
        <p:sp>
          <p:nvSpPr>
            <p:cNvPr id="31" name="椭圆 30"/>
            <p:cNvSpPr/>
            <p:nvPr/>
          </p:nvSpPr>
          <p:spPr>
            <a:xfrm>
              <a:off x="2695688" y="4782166"/>
              <a:ext cx="161812" cy="161812"/>
            </a:xfrm>
            <a:prstGeom prst="ellipse">
              <a:avLst/>
            </a:prstGeom>
            <a:solidFill>
              <a:srgbClr val="F17475">
                <a:lumMod val="7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FFFFF"/>
                </a:solidFill>
                <a:effectLst/>
                <a:uLnTx/>
                <a:uFillTx/>
                <a:latin typeface="Arial"/>
                <a:ea typeface="微软雅黑" pitchFamily="34" charset="-122"/>
                <a:cs typeface="+mn-cs"/>
              </a:endParaRPr>
            </a:p>
          </p:txBody>
        </p:sp>
        <p:sp>
          <p:nvSpPr>
            <p:cNvPr id="32" name="椭圆 31"/>
            <p:cNvSpPr/>
            <p:nvPr/>
          </p:nvSpPr>
          <p:spPr>
            <a:xfrm>
              <a:off x="673048" y="4604809"/>
              <a:ext cx="161812" cy="161812"/>
            </a:xfrm>
            <a:prstGeom prst="ellipse">
              <a:avLst/>
            </a:prstGeom>
            <a:solidFill>
              <a:srgbClr val="E7E6E6">
                <a:lumMod val="50000"/>
              </a:srgb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FFFFF"/>
                </a:solidFill>
                <a:effectLst/>
                <a:uLnTx/>
                <a:uFillTx/>
                <a:latin typeface="Arial"/>
                <a:ea typeface="微软雅黑" pitchFamily="34" charset="-122"/>
                <a:cs typeface="+mn-cs"/>
              </a:endParaRPr>
            </a:p>
          </p:txBody>
        </p:sp>
      </p:grpSp>
      <p:sp>
        <p:nvSpPr>
          <p:cNvPr id="34" name="文本框 33"/>
          <p:cNvSpPr txBox="1"/>
          <p:nvPr/>
        </p:nvSpPr>
        <p:spPr>
          <a:xfrm>
            <a:off x="950260" y="2801603"/>
            <a:ext cx="9976960" cy="2677656"/>
          </a:xfrm>
          <a:prstGeom prst="rect">
            <a:avLst/>
          </a:prstGeom>
          <a:noFill/>
        </p:spPr>
        <p:txBody>
          <a:bodyPr wrap="square" rtlCol="0">
            <a:spAutoFit/>
          </a:bodyPr>
          <a:lstStyle/>
          <a:p>
            <a:pPr marL="285750" marR="0" lvl="0" indent="-285750" algn="l" defTabSz="914400" rtl="0" eaLnBrk="1" fontAlgn="auto" latinLnBrk="0" hangingPunct="1">
              <a:lnSpc>
                <a:spcPct val="125000"/>
              </a:lnSpc>
              <a:spcBef>
                <a:spcPts val="0"/>
              </a:spcBef>
              <a:spcAft>
                <a:spcPts val="0"/>
              </a:spcAft>
              <a:buClrTx/>
              <a:buSzTx/>
              <a:buFont typeface="Wingdings" pitchFamily="2" charset="2"/>
              <a:buChar char="Ø"/>
              <a:defRPr/>
            </a:pPr>
            <a:r>
              <a:rPr kumimoji="0" lang="zh-CN" altLang="en-US" sz="2400" b="0" i="0" u="none" strike="noStrike" kern="1200" cap="none" spc="0" normalizeH="0" baseline="0" noProof="0" dirty="0">
                <a:ln>
                  <a:noFill/>
                </a:ln>
                <a:solidFill>
                  <a:srgbClr val="00206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党的十八大以来，以习近平同志为核心的党中央始终坚持、不断发展人民至上的价值理念，把人民至上要求落实到治国理政的各领域全过程，站稳</a:t>
            </a:r>
            <a:r>
              <a:rPr kumimoji="0" lang="zh-CN" altLang="en-US" sz="2400" b="0" i="0" u="none" strike="noStrike" kern="1200" cap="none" spc="0" normalizeH="0" baseline="0" noProof="0" dirty="0">
                <a:ln>
                  <a:noFill/>
                </a:ln>
                <a:solidFill>
                  <a:srgbClr val="C0000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人民立场</a:t>
            </a:r>
            <a:r>
              <a:rPr kumimoji="0" lang="zh-CN" altLang="en-US" sz="2400" b="0" i="0" u="none" strike="noStrike" kern="1200" cap="none" spc="0" normalizeH="0" baseline="0" noProof="0" dirty="0">
                <a:ln>
                  <a:noFill/>
                </a:ln>
                <a:solidFill>
                  <a:srgbClr val="00206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、把握</a:t>
            </a:r>
            <a:r>
              <a:rPr kumimoji="0" lang="zh-CN" altLang="en-US" sz="2400" b="0" i="0" u="none" strike="noStrike" kern="1200" cap="none" spc="0" normalizeH="0" baseline="0" noProof="0" dirty="0">
                <a:ln>
                  <a:noFill/>
                </a:ln>
                <a:solidFill>
                  <a:srgbClr val="C0000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人民愿望</a:t>
            </a:r>
            <a:r>
              <a:rPr kumimoji="0" lang="zh-CN" altLang="en-US" sz="2400" b="0" i="0" u="none" strike="noStrike" kern="1200" cap="none" spc="0" normalizeH="0" baseline="0" noProof="0" dirty="0">
                <a:ln>
                  <a:noFill/>
                </a:ln>
                <a:solidFill>
                  <a:srgbClr val="00206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、尊重</a:t>
            </a:r>
            <a:r>
              <a:rPr kumimoji="0" lang="zh-CN" altLang="en-US" sz="2400" b="0" i="0" u="none" strike="noStrike" kern="1200" cap="none" spc="0" normalizeH="0" baseline="0" noProof="0" dirty="0">
                <a:ln>
                  <a:noFill/>
                </a:ln>
                <a:solidFill>
                  <a:srgbClr val="C0000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人民创造</a:t>
            </a:r>
            <a:r>
              <a:rPr kumimoji="0" lang="zh-CN" altLang="en-US" sz="2400" b="0" i="0" u="none" strike="noStrike" kern="1200" cap="none" spc="0" normalizeH="0" baseline="0" noProof="0" dirty="0">
                <a:ln>
                  <a:noFill/>
                </a:ln>
                <a:solidFill>
                  <a:srgbClr val="00206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、集中</a:t>
            </a:r>
            <a:r>
              <a:rPr kumimoji="0" lang="zh-CN" altLang="en-US" sz="2400" b="0" i="0" u="none" strike="noStrike" kern="1200" cap="none" spc="0" normalizeH="0" baseline="0" noProof="0" dirty="0">
                <a:ln>
                  <a:noFill/>
                </a:ln>
                <a:solidFill>
                  <a:srgbClr val="C0000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人民智慧</a:t>
            </a:r>
            <a:r>
              <a:rPr kumimoji="0" lang="zh-CN" altLang="en-US" sz="2400" b="0" i="0" u="none" strike="noStrike" kern="1200" cap="none" spc="0" normalizeH="0" baseline="0" noProof="0" dirty="0">
                <a:ln>
                  <a:noFill/>
                </a:ln>
                <a:solidFill>
                  <a:srgbClr val="00206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，形成</a:t>
            </a:r>
            <a:r>
              <a:rPr kumimoji="0" lang="zh-CN" altLang="en-US" sz="2400" b="0" i="0" u="none" strike="noStrike" kern="1200" cap="none" spc="0" normalizeH="0" baseline="0" noProof="0" dirty="0">
                <a:ln>
                  <a:noFill/>
                </a:ln>
                <a:solidFill>
                  <a:srgbClr val="C0000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为人民所喜爱、所认同、所拥有的理论，</a:t>
            </a:r>
            <a:r>
              <a:rPr kumimoji="0" lang="zh-CN" altLang="en-US" sz="2400" b="0" i="0" u="none" strike="noStrike" kern="1200" cap="none" spc="0" normalizeH="0" baseline="0" noProof="0" dirty="0">
                <a:ln>
                  <a:noFill/>
                </a:ln>
                <a:solidFill>
                  <a:srgbClr val="00206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使之成为</a:t>
            </a:r>
            <a:r>
              <a:rPr kumimoji="0" lang="zh-CN" altLang="en-US" sz="2400" b="1" i="0" u="none" strike="noStrike" kern="1200" cap="none" spc="0" normalizeH="0" baseline="0" noProof="0" dirty="0">
                <a:ln>
                  <a:noFill/>
                </a:ln>
                <a:solidFill>
                  <a:srgbClr val="C0000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指导人民认识世界和改造世界的强大思想武器</a:t>
            </a:r>
            <a:r>
              <a:rPr kumimoji="0" lang="zh-CN" altLang="en-US" sz="2000" b="0" i="0" u="none" strike="noStrike" kern="1200" cap="none" spc="0" normalizeH="0" baseline="0" noProof="0" dirty="0">
                <a:ln>
                  <a:noFill/>
                </a:ln>
                <a:solidFill>
                  <a:srgbClr val="00206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rPr>
              <a:t>。</a:t>
            </a:r>
            <a:endParaRPr kumimoji="0" lang="zh-CN" altLang="en-US" sz="2000" b="0" i="0" u="none" strike="noStrike" kern="1200" cap="none" spc="0" normalizeH="0" baseline="0" noProof="0" dirty="0">
              <a:ln>
                <a:noFill/>
              </a:ln>
              <a:solidFill>
                <a:srgbClr val="002060"/>
              </a:solidFill>
              <a:effectLst/>
              <a:uLnTx/>
              <a:uFillTx/>
              <a:latin typeface="楷体" pitchFamily="49" charset="-122"/>
              <a:ea typeface="楷体" pitchFamily="49" charset="-122"/>
              <a:cs typeface="思源黑体 CN Medium" panose="020B0600000000000000" charset="-122"/>
              <a:sym typeface="思源黑体" panose="020B0500000000000000" pitchFamily="34" charset="-122"/>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 calcmode="lin" valueType="num">
                                      <p:cBhvr>
                                        <p:cTn id="16" dur="500" fill="hold"/>
                                        <p:tgtEl>
                                          <p:spTgt spid="12"/>
                                        </p:tgtEl>
                                        <p:attrNameLst>
                                          <p:attrName>style.rotation</p:attrName>
                                        </p:attrNameLst>
                                      </p:cBhvr>
                                      <p:tavLst>
                                        <p:tav tm="0">
                                          <p:val>
                                            <p:fltVal val="360"/>
                                          </p:val>
                                        </p:tav>
                                        <p:tav tm="100000">
                                          <p:val>
                                            <p:fltVal val="0"/>
                                          </p:val>
                                        </p:tav>
                                      </p:tavLst>
                                    </p:anim>
                                    <p:animEffect transition="in" filter="fade">
                                      <p:cBhvr>
                                        <p:cTn id="17" dur="500"/>
                                        <p:tgtEl>
                                          <p:spTgt spid="12"/>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 calcmode="lin" valueType="num">
                                      <p:cBhvr>
                                        <p:cTn id="23" dur="500" fill="hold"/>
                                        <p:tgtEl>
                                          <p:spTgt spid="19"/>
                                        </p:tgtEl>
                                        <p:attrNameLst>
                                          <p:attrName>style.rotation</p:attrName>
                                        </p:attrNameLst>
                                      </p:cBhvr>
                                      <p:tavLst>
                                        <p:tav tm="0">
                                          <p:val>
                                            <p:fltVal val="360"/>
                                          </p:val>
                                        </p:tav>
                                        <p:tav tm="100000">
                                          <p:val>
                                            <p:fltVal val="0"/>
                                          </p:val>
                                        </p:tav>
                                      </p:tavLst>
                                    </p:anim>
                                    <p:animEffect transition="in" filter="fade">
                                      <p:cBhvr>
                                        <p:cTn id="24" dur="500"/>
                                        <p:tgtEl>
                                          <p:spTgt spid="19"/>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 calcmode="lin" valueType="num">
                                      <p:cBhvr>
                                        <p:cTn id="30" dur="500" fill="hold"/>
                                        <p:tgtEl>
                                          <p:spTgt spid="26"/>
                                        </p:tgtEl>
                                        <p:attrNameLst>
                                          <p:attrName>style.rotation</p:attrName>
                                        </p:attrNameLst>
                                      </p:cBhvr>
                                      <p:tavLst>
                                        <p:tav tm="0">
                                          <p:val>
                                            <p:fltVal val="360"/>
                                          </p:val>
                                        </p:tav>
                                        <p:tav tm="100000">
                                          <p:val>
                                            <p:fltVal val="0"/>
                                          </p:val>
                                        </p:tav>
                                      </p:tavLst>
                                    </p:anim>
                                    <p:animEffect transition="in" filter="fade">
                                      <p:cBhvr>
                                        <p:cTn id="31" dur="500"/>
                                        <p:tgtEl>
                                          <p:spTgt spid="26"/>
                                        </p:tgtEl>
                                      </p:cBhvr>
                                    </p:animEffect>
                                  </p:childTnLst>
                                </p:cTn>
                              </p:par>
                              <p:par>
                                <p:cTn id="32" presetID="22" presetClass="entr" presetSubtype="8"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64420609693d97541801ca812055c75a"/>
          <p:cNvPicPr>
            <a:picLocks noChangeAspect="1"/>
          </p:cNvPicPr>
          <p:nvPr/>
        </p:nvPicPr>
        <p:blipFill>
          <a:blip r:embed="rId1"/>
          <a:stretch>
            <a:fillRect/>
          </a:stretch>
        </p:blipFill>
        <p:spPr>
          <a:xfrm>
            <a:off x="0" y="633095"/>
            <a:ext cx="12192000" cy="1300408"/>
          </a:xfrm>
          <a:prstGeom prst="rect">
            <a:avLst/>
          </a:prstGeom>
        </p:spPr>
      </p:pic>
      <p:sp>
        <p:nvSpPr>
          <p:cNvPr id="56" name="矩形 55"/>
          <p:cNvSpPr/>
          <p:nvPr/>
        </p:nvSpPr>
        <p:spPr>
          <a:xfrm>
            <a:off x="-635" y="6700520"/>
            <a:ext cx="11964035" cy="19558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sp>
        <p:nvSpPr>
          <p:cNvPr id="55" name="矩形 54"/>
          <p:cNvSpPr/>
          <p:nvPr/>
        </p:nvSpPr>
        <p:spPr>
          <a:xfrm>
            <a:off x="0" y="1851935"/>
            <a:ext cx="12192635" cy="192405"/>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sp>
        <p:nvSpPr>
          <p:cNvPr id="22" name="TextBox 19"/>
          <p:cNvSpPr txBox="1"/>
          <p:nvPr/>
        </p:nvSpPr>
        <p:spPr>
          <a:xfrm>
            <a:off x="525246" y="2782319"/>
            <a:ext cx="8534990" cy="285078"/>
          </a:xfrm>
          <a:prstGeom prst="rect">
            <a:avLst/>
          </a:prstGeom>
          <a:noFill/>
        </p:spPr>
        <p:txBody>
          <a:bodyPr wrap="square" lIns="0" tIns="0" rIns="0" bIns="0">
            <a:spAutoFit/>
          </a:bodyPr>
          <a:lstStyle/>
          <a:p>
            <a:pPr lvl="0" algn="just">
              <a:lnSpc>
                <a:spcPct val="150000"/>
              </a:lnSpc>
              <a:defRPr/>
            </a:pPr>
            <a:r>
              <a:rPr kumimoji="0" lang="zh-CN" altLang="en-US" sz="1400" b="0" i="0" u="none" strike="noStrike" kern="0" cap="none" spc="0" normalizeH="0" baseline="0" noProof="0" dirty="0">
                <a:ln>
                  <a:noFill/>
                </a:ln>
                <a:gradFill>
                  <a:gsLst>
                    <a:gs pos="0">
                      <a:srgbClr val="000000">
                        <a:lumMod val="75000"/>
                        <a:lumOff val="25000"/>
                      </a:srgbClr>
                    </a:gs>
                    <a:gs pos="100000">
                      <a:srgbClr val="000000">
                        <a:lumMod val="85000"/>
                        <a:lumOff val="15000"/>
                      </a:srgbClr>
                    </a:gs>
                  </a:gsLst>
                  <a:lin ang="18900000" scaled="1"/>
                </a:gradFill>
                <a:effectLst/>
                <a:uLnTx/>
                <a:uFillTx/>
                <a:latin typeface="思源黑体 CN Normal" panose="020B0400000000000000" charset="-122"/>
                <a:ea typeface="思源黑体 CN Normal" panose="020B0400000000000000" charset="-122"/>
                <a:cs typeface="思源黑体 CN Normal" panose="020B0400000000000000" charset="-122"/>
                <a:sym typeface="Arial" pitchFamily="34" charset="0"/>
              </a:rPr>
              <a:t>　</a:t>
            </a:r>
            <a:endParaRPr kumimoji="0" lang="zh-CN" altLang="en-US" sz="20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思源黑体 CN Normal" panose="020B0400000000000000" charset="-122"/>
              <a:sym typeface="Arial" pitchFamily="34" charset="0"/>
            </a:endParaRPr>
          </a:p>
        </p:txBody>
      </p:sp>
      <p:sp>
        <p:nvSpPr>
          <p:cNvPr id="23" name="Freeform 5"/>
          <p:cNvSpPr/>
          <p:nvPr/>
        </p:nvSpPr>
        <p:spPr bwMode="auto">
          <a:xfrm rot="10800000">
            <a:off x="483409" y="428349"/>
            <a:ext cx="1838451" cy="1838743"/>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24" name="Freeform 5"/>
          <p:cNvSpPr/>
          <p:nvPr/>
        </p:nvSpPr>
        <p:spPr bwMode="auto">
          <a:xfrm rot="10800000">
            <a:off x="687547" y="632835"/>
            <a:ext cx="1430175" cy="1429768"/>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25" name="TextBox 4"/>
          <p:cNvSpPr txBox="1"/>
          <p:nvPr/>
        </p:nvSpPr>
        <p:spPr>
          <a:xfrm>
            <a:off x="912285" y="1060451"/>
            <a:ext cx="1054100" cy="574675"/>
          </a:xfrm>
          <a:prstGeom prst="rect">
            <a:avLst/>
          </a:prstGeom>
          <a:noFill/>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735" b="1" i="0" u="none" strike="noStrike" kern="1200" cap="none" spc="400" normalizeH="0" baseline="0" noProof="0" dirty="0">
                <a:ln>
                  <a:noFill/>
                </a:ln>
                <a:solidFill>
                  <a:srgbClr val="FFFFFF"/>
                </a:solidFill>
                <a:effectLst/>
                <a:uLnTx/>
                <a:uFillTx/>
                <a:latin typeface="思源黑体 CN Bold" panose="020B0800000000000000" charset="-122"/>
                <a:ea typeface="思源黑体 CN Bold" panose="020B0800000000000000" charset="-122"/>
                <a:cs typeface="+mn-cs"/>
                <a:sym typeface="Arial" pitchFamily="34" charset="0"/>
              </a:rPr>
              <a:t>前言</a:t>
            </a:r>
            <a:endParaRPr kumimoji="0" lang="zh-CN" altLang="en-US" sz="3735" b="1" i="0" u="none" strike="noStrike" kern="1200" cap="none" spc="400" normalizeH="0" baseline="0" noProof="0" dirty="0">
              <a:ln>
                <a:noFill/>
              </a:ln>
              <a:solidFill>
                <a:srgbClr val="FFFFFF"/>
              </a:solidFill>
              <a:effectLst/>
              <a:uLnTx/>
              <a:uFillTx/>
              <a:latin typeface="思源黑体 CN Bold" panose="020B0800000000000000" charset="-122"/>
              <a:ea typeface="思源黑体 CN Bold" panose="020B0800000000000000" charset="-122"/>
              <a:cs typeface="+mn-cs"/>
              <a:sym typeface="Arial" pitchFamily="34" charset="0"/>
            </a:endParaRPr>
          </a:p>
        </p:txBody>
      </p:sp>
      <p:sp>
        <p:nvSpPr>
          <p:cNvPr id="39" name="Freeform 5"/>
          <p:cNvSpPr/>
          <p:nvPr/>
        </p:nvSpPr>
        <p:spPr bwMode="auto">
          <a:xfrm rot="10800000">
            <a:off x="2083123" y="184307"/>
            <a:ext cx="442875" cy="442800"/>
          </a:xfrm>
          <a:prstGeom prst="ellipse">
            <a:avLst/>
          </a:prstGeom>
          <a:gradFill flip="none" rotWithShape="1">
            <a:gsLst>
              <a:gs pos="100000">
                <a:schemeClr val="accent2"/>
              </a:gs>
              <a:gs pos="0">
                <a:schemeClr val="accent2">
                  <a:lumMod val="75000"/>
                </a:schemeClr>
              </a:gs>
            </a:gsLst>
            <a:lin ang="18900000" scaled="0"/>
            <a:tileRect/>
          </a:gradFill>
          <a:ln w="25400">
            <a:gradFill flip="none" rotWithShape="1">
              <a:gsLst>
                <a:gs pos="0">
                  <a:schemeClr val="accent2"/>
                </a:gs>
                <a:gs pos="100000">
                  <a:schemeClr val="accent2">
                    <a:lumMod val="75000"/>
                  </a:schemeClr>
                </a:gs>
              </a:gsLst>
              <a:lin ang="18900000" scaled="0"/>
              <a:tileRect/>
            </a:gradFill>
          </a:ln>
          <a:effectLst>
            <a:outerShdw blurRad="381000" dist="127000" dir="2700000" algn="tl" rotWithShape="0">
              <a:prstClr val="black">
                <a:alpha val="3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微软雅黑" pitchFamily="34" charset="-122"/>
              <a:cs typeface="+mn-cs"/>
              <a:sym typeface="Arial" pitchFamily="34" charset="0"/>
            </a:endParaRPr>
          </a:p>
        </p:txBody>
      </p:sp>
      <p:pic>
        <p:nvPicPr>
          <p:cNvPr id="4" name="图片 3"/>
          <p:cNvPicPr>
            <a:picLocks noChangeAspect="1"/>
          </p:cNvPicPr>
          <p:nvPr/>
        </p:nvPicPr>
        <p:blipFill>
          <a:blip r:embed="rId2"/>
          <a:stretch>
            <a:fillRect/>
          </a:stretch>
        </p:blipFill>
        <p:spPr>
          <a:xfrm>
            <a:off x="400139" y="2610041"/>
            <a:ext cx="2593303" cy="1728869"/>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文本框 4"/>
          <p:cNvSpPr txBox="1"/>
          <p:nvPr/>
        </p:nvSpPr>
        <p:spPr>
          <a:xfrm>
            <a:off x="3248914" y="2610041"/>
            <a:ext cx="7931515" cy="1670329"/>
          </a:xfrm>
          <a:prstGeom prst="rect">
            <a:avLst/>
          </a:prstGeom>
          <a:noFill/>
          <a:ln>
            <a:solidFill>
              <a:srgbClr val="C00000"/>
            </a:solidFill>
          </a:ln>
        </p:spPr>
        <p:txBody>
          <a:bodyPr wrap="square">
            <a:spAutoFit/>
          </a:bodyPr>
          <a:lstStyle/>
          <a:p>
            <a:pPr>
              <a:lnSpc>
                <a:spcPct val="200000"/>
              </a:lnSpc>
            </a:pPr>
            <a:r>
              <a:rPr lang="zh-CN" altLang="en-US" sz="3600" dirty="0">
                <a:solidFill>
                  <a:srgbClr val="002060"/>
                </a:solidFill>
              </a:rPr>
              <a:t>  “</a:t>
            </a:r>
            <a:r>
              <a:rPr lang="zh-CN" altLang="en-US" sz="2800" dirty="0">
                <a:solidFill>
                  <a:srgbClr val="002060"/>
                </a:solidFill>
              </a:rPr>
              <a:t>没有革命的理论，就不会有革命的运动。”</a:t>
            </a:r>
            <a:endParaRPr lang="en-US" altLang="zh-CN" sz="2800" dirty="0">
              <a:solidFill>
                <a:srgbClr val="002060"/>
              </a:solidFill>
            </a:endParaRPr>
          </a:p>
          <a:p>
            <a:pPr>
              <a:lnSpc>
                <a:spcPct val="200000"/>
              </a:lnSpc>
            </a:pPr>
            <a:r>
              <a:rPr lang="en-US" altLang="zh-CN" dirty="0">
                <a:solidFill>
                  <a:srgbClr val="002060"/>
                </a:solidFill>
              </a:rPr>
              <a:t>                                ——</a:t>
            </a:r>
            <a:r>
              <a:rPr lang="zh-CN" altLang="en-US" dirty="0">
                <a:solidFill>
                  <a:srgbClr val="002060"/>
                </a:solidFill>
              </a:rPr>
              <a:t>列宁</a:t>
            </a:r>
            <a:r>
              <a:rPr lang="en-US" altLang="zh-CN" dirty="0">
                <a:solidFill>
                  <a:srgbClr val="002060"/>
                </a:solidFill>
              </a:rPr>
              <a:t>《</a:t>
            </a:r>
            <a:r>
              <a:rPr lang="zh-CN" altLang="en-US" dirty="0">
                <a:solidFill>
                  <a:srgbClr val="002060"/>
                </a:solidFill>
              </a:rPr>
              <a:t>怎么办？</a:t>
            </a:r>
            <a:r>
              <a:rPr lang="en-US" altLang="zh-CN" dirty="0">
                <a:solidFill>
                  <a:srgbClr val="002060"/>
                </a:solidFill>
              </a:rPr>
              <a:t>》</a:t>
            </a:r>
            <a:r>
              <a:rPr lang="zh-CN" altLang="en-US" dirty="0">
                <a:solidFill>
                  <a:srgbClr val="002060"/>
                </a:solidFill>
              </a:rPr>
              <a:t>人民出版社</a:t>
            </a:r>
            <a:r>
              <a:rPr lang="en-US" altLang="zh-CN" dirty="0">
                <a:solidFill>
                  <a:srgbClr val="002060"/>
                </a:solidFill>
              </a:rPr>
              <a:t>2018</a:t>
            </a:r>
            <a:r>
              <a:rPr lang="zh-CN" altLang="en-US" dirty="0">
                <a:solidFill>
                  <a:srgbClr val="002060"/>
                </a:solidFill>
              </a:rPr>
              <a:t>年版，</a:t>
            </a:r>
            <a:r>
              <a:rPr lang="en-US" altLang="zh-CN" dirty="0">
                <a:solidFill>
                  <a:srgbClr val="002060"/>
                </a:solidFill>
              </a:rPr>
              <a:t>p24</a:t>
            </a:r>
            <a:r>
              <a:rPr lang="zh-CN" altLang="en-US" dirty="0">
                <a:solidFill>
                  <a:srgbClr val="002060"/>
                </a:solidFill>
              </a:rPr>
              <a:t>。</a:t>
            </a:r>
            <a:endParaRPr lang="zh-CN" altLang="en-US" dirty="0">
              <a:solidFill>
                <a:srgbClr val="002060"/>
              </a:solidFill>
            </a:endParaRPr>
          </a:p>
        </p:txBody>
      </p:sp>
      <p:sp>
        <p:nvSpPr>
          <p:cNvPr id="6" name="文本框 5"/>
          <p:cNvSpPr txBox="1"/>
          <p:nvPr/>
        </p:nvSpPr>
        <p:spPr>
          <a:xfrm>
            <a:off x="3298847" y="4585485"/>
            <a:ext cx="7881582" cy="1868460"/>
          </a:xfrm>
          <a:prstGeom prst="rect">
            <a:avLst/>
          </a:prstGeom>
          <a:noFill/>
          <a:ln>
            <a:solidFill>
              <a:srgbClr val="C00000"/>
            </a:solidFill>
          </a:ln>
        </p:spPr>
        <p:txBody>
          <a:bodyPr wrap="square">
            <a:spAutoFit/>
          </a:bodyPr>
          <a:lstStyle/>
          <a:p>
            <a:pPr>
              <a:lnSpc>
                <a:spcPct val="125000"/>
              </a:lnSpc>
            </a:pPr>
            <a:r>
              <a:rPr lang="zh-CN" altLang="en-US" sz="2800" dirty="0">
                <a:solidFill>
                  <a:srgbClr val="002060"/>
                </a:solidFill>
              </a:rPr>
              <a:t>    </a:t>
            </a:r>
            <a:r>
              <a:rPr lang="zh-CN" altLang="en-US" sz="2400" dirty="0">
                <a:solidFill>
                  <a:srgbClr val="002060"/>
                </a:solidFill>
              </a:rPr>
              <a:t>“如果我们党有一百个至二百个系统地而不是零碎地、实际地而不是空洞地学会了马克思列宁主义的同志，就会大大地提高我们党的战斗力量。”</a:t>
            </a:r>
            <a:endParaRPr lang="en-US" altLang="zh-CN" sz="2400" dirty="0">
              <a:solidFill>
                <a:srgbClr val="002060"/>
              </a:solidFill>
            </a:endParaRPr>
          </a:p>
          <a:p>
            <a:pPr>
              <a:lnSpc>
                <a:spcPct val="125000"/>
              </a:lnSpc>
            </a:pPr>
            <a:r>
              <a:rPr lang="en-US" altLang="zh-CN" dirty="0">
                <a:solidFill>
                  <a:srgbClr val="002060"/>
                </a:solidFill>
              </a:rPr>
              <a:t>                                                 ——</a:t>
            </a:r>
            <a:r>
              <a:rPr lang="zh-CN" altLang="en-US" dirty="0">
                <a:solidFill>
                  <a:srgbClr val="002060"/>
                </a:solidFill>
              </a:rPr>
              <a:t>毛泽东在党的六届六中全会的政治报告</a:t>
            </a:r>
            <a:endParaRPr lang="zh-CN" altLang="en-US" dirty="0">
              <a:solidFill>
                <a:srgbClr val="002060"/>
              </a:solidFill>
            </a:endParaRPr>
          </a:p>
        </p:txBody>
      </p:sp>
      <p:pic>
        <p:nvPicPr>
          <p:cNvPr id="7" name="图片 6"/>
          <p:cNvPicPr>
            <a:picLocks noChangeAspect="1"/>
          </p:cNvPicPr>
          <p:nvPr/>
        </p:nvPicPr>
        <p:blipFill>
          <a:blip r:embed="rId3"/>
          <a:stretch>
            <a:fillRect/>
          </a:stretch>
        </p:blipFill>
        <p:spPr>
          <a:xfrm>
            <a:off x="400139" y="4718881"/>
            <a:ext cx="2556453" cy="1506024"/>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spd="slow" advClick="0" advTm="2000">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
            <a:ext cx="12192001" cy="6857999"/>
            <a:chOff x="0" y="0"/>
            <a:chExt cx="12192001" cy="6857999"/>
          </a:xfrm>
        </p:grpSpPr>
        <p:sp>
          <p:nvSpPr>
            <p:cNvPr id="3" name="矩形 2"/>
            <p:cNvSpPr/>
            <p:nvPr/>
          </p:nvSpPr>
          <p:spPr>
            <a:xfrm>
              <a:off x="0" y="0"/>
              <a:ext cx="12192001" cy="6857999"/>
            </a:xfrm>
            <a:prstGeom prst="rect">
              <a:avLst/>
            </a:prstGeom>
            <a:gradFill>
              <a:gsLst>
                <a:gs pos="61000">
                  <a:srgbClr val="D04D3A"/>
                </a:gs>
                <a:gs pos="0">
                  <a:srgbClr val="B00000"/>
                </a:gs>
                <a:gs pos="100000">
                  <a:srgbClr val="9E0406"/>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1" cstate="print"/>
            <a:srcRect b="8243"/>
            <a:stretch>
              <a:fillRect/>
            </a:stretch>
          </p:blipFill>
          <p:spPr>
            <a:xfrm>
              <a:off x="516001" y="552893"/>
              <a:ext cx="11159999" cy="5760000"/>
            </a:xfrm>
            <a:prstGeom prst="rect">
              <a:avLst/>
            </a:prstGeom>
            <a:noFill/>
            <a:effectLst>
              <a:outerShdw blurRad="381000" dist="127000" dir="2700000" algn="tl" rotWithShape="0">
                <a:prstClr val="black">
                  <a:alpha val="30000"/>
                </a:prstClr>
              </a:outerShdw>
            </a:effectLst>
          </p:spPr>
        </p:pic>
        <p:pic>
          <p:nvPicPr>
            <p:cNvPr id="5" name="图片 4" descr="图片包含 游戏机, 食物&#10;&#10;描述已自动生成"/>
            <p:cNvPicPr preferRelativeResize="0"/>
            <p:nvPr/>
          </p:nvPicPr>
          <p:blipFill>
            <a:blip r:embed="rId2" cstate="print">
              <a:duotone>
                <a:schemeClr val="accent2">
                  <a:shade val="45000"/>
                  <a:satMod val="135000"/>
                </a:schemeClr>
                <a:prstClr val="white"/>
              </a:duotone>
            </a:blip>
            <a:stretch>
              <a:fillRect/>
            </a:stretch>
          </p:blipFill>
          <p:spPr>
            <a:xfrm>
              <a:off x="516000" y="3522893"/>
              <a:ext cx="11160000" cy="2790000"/>
            </a:xfrm>
            <a:prstGeom prst="rect">
              <a:avLst/>
            </a:prstGeom>
          </p:spPr>
        </p:pic>
        <p:sp>
          <p:nvSpPr>
            <p:cNvPr id="6" name="图文框 5"/>
            <p:cNvSpPr/>
            <p:nvPr/>
          </p:nvSpPr>
          <p:spPr>
            <a:xfrm>
              <a:off x="516000" y="552893"/>
              <a:ext cx="11160000" cy="5760000"/>
            </a:xfrm>
            <a:prstGeom prst="frame">
              <a:avLst>
                <a:gd name="adj1" fmla="val 3681"/>
              </a:avLst>
            </a:prstGeom>
            <a:gradFill flip="none" rotWithShape="1">
              <a:gsLst>
                <a:gs pos="35000">
                  <a:srgbClr val="FAE7D0"/>
                </a:gs>
                <a:gs pos="0">
                  <a:srgbClr val="FFFDEB"/>
                </a:gs>
                <a:gs pos="100000">
                  <a:srgbClr val="FFFDFD">
                    <a:alpha val="0"/>
                  </a:srgbClr>
                </a:gs>
              </a:gsLst>
              <a:lin ang="1800000" scaled="0"/>
              <a:tileRect/>
            </a:gra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3887135" y="4156466"/>
            <a:ext cx="6779400" cy="761427"/>
          </a:xfrm>
          <a:prstGeom prst="rect">
            <a:avLst/>
          </a:prstGeom>
        </p:spPr>
        <p:txBody>
          <a:bodyPr wrap="square">
            <a:spAutoFit/>
          </a:bodyPr>
          <a:lstStyle/>
          <a:p>
            <a:pPr algn="r">
              <a:lnSpc>
                <a:spcPct val="130000"/>
              </a:lnSpc>
            </a:pPr>
            <a:r>
              <a:rPr lang="en-US" altLang="zh-CN" b="1" dirty="0">
                <a:solidFill>
                  <a:schemeClr val="bg1"/>
                </a:solidFill>
                <a:effectLst>
                  <a:outerShdw blurRad="38100" dist="38100" dir="2700000" algn="tl">
                    <a:srgbClr val="000000">
                      <a:alpha val="43137"/>
                    </a:srgbClr>
                  </a:outerShdw>
                </a:effectLst>
                <a:latin typeface="楷体" pitchFamily="49" charset="-122"/>
                <a:ea typeface="楷体" pitchFamily="49" charset="-122"/>
              </a:rPr>
              <a:t>——</a:t>
            </a:r>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习近平在中国共产党第二十次全国代表大会上的报告</a:t>
            </a:r>
            <a:endParaRPr lang="en-US" altLang="zh-CN"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a:p>
            <a:pPr algn="r">
              <a:lnSpc>
                <a:spcPct val="130000"/>
              </a:lnSpc>
            </a:pPr>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a:t>
            </a:r>
            <a:r>
              <a:rPr lang="en-US" altLang="zh-CN" b="1" dirty="0">
                <a:solidFill>
                  <a:schemeClr val="bg1"/>
                </a:solidFill>
                <a:effectLst>
                  <a:outerShdw blurRad="38100" dist="38100" dir="2700000" algn="tl">
                    <a:srgbClr val="000000">
                      <a:alpha val="43137"/>
                    </a:srgbClr>
                  </a:outerShdw>
                </a:effectLst>
                <a:latin typeface="楷体" pitchFamily="49" charset="-122"/>
                <a:ea typeface="楷体" pitchFamily="49" charset="-122"/>
              </a:rPr>
              <a:t>2022</a:t>
            </a:r>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年</a:t>
            </a:r>
            <a:r>
              <a:rPr lang="en-US" altLang="zh-CN" b="1" dirty="0">
                <a:solidFill>
                  <a:schemeClr val="bg1"/>
                </a:solidFill>
                <a:effectLst>
                  <a:outerShdw blurRad="38100" dist="38100" dir="2700000" algn="tl">
                    <a:srgbClr val="000000">
                      <a:alpha val="43137"/>
                    </a:srgbClr>
                  </a:outerShdw>
                </a:effectLst>
                <a:latin typeface="楷体" pitchFamily="49" charset="-122"/>
                <a:ea typeface="楷体" pitchFamily="49" charset="-122"/>
              </a:rPr>
              <a:t>10</a:t>
            </a:r>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月</a:t>
            </a:r>
            <a:r>
              <a:rPr lang="en-US" altLang="zh-CN" b="1" dirty="0">
                <a:solidFill>
                  <a:schemeClr val="bg1"/>
                </a:solidFill>
                <a:effectLst>
                  <a:outerShdw blurRad="38100" dist="38100" dir="2700000" algn="tl">
                    <a:srgbClr val="000000">
                      <a:alpha val="43137"/>
                    </a:srgbClr>
                  </a:outerShdw>
                </a:effectLst>
                <a:latin typeface="楷体" pitchFamily="49" charset="-122"/>
                <a:ea typeface="楷体" pitchFamily="49" charset="-122"/>
              </a:rPr>
              <a:t>16</a:t>
            </a:r>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日）</a:t>
            </a:r>
            <a:endPar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7" name="文本框 6"/>
          <p:cNvSpPr txBox="1"/>
          <p:nvPr/>
        </p:nvSpPr>
        <p:spPr>
          <a:xfrm>
            <a:off x="1478997" y="1513058"/>
            <a:ext cx="8905241" cy="2131353"/>
          </a:xfrm>
          <a:prstGeom prst="rect">
            <a:avLst/>
          </a:prstGeom>
          <a:noFill/>
        </p:spPr>
        <p:txBody>
          <a:bodyPr wrap="square" rtlCol="0" anchor="ctr">
            <a:spAutoFit/>
          </a:bodyPr>
          <a:lstStyle/>
          <a:p>
            <a:pPr>
              <a:lnSpc>
                <a:spcPct val="120000"/>
              </a:lnSpc>
            </a:pPr>
            <a:r>
              <a:rPr lang="zh-CN" altLang="en-US" sz="2800" b="0" i="0" dirty="0">
                <a:solidFill>
                  <a:schemeClr val="bg1"/>
                </a:solidFill>
                <a:effectLst/>
                <a:latin typeface="华文楷体" panose="02010600040101010101" pitchFamily="2" charset="-122"/>
                <a:ea typeface="华文楷体" panose="02010600040101010101" pitchFamily="2" charset="-122"/>
              </a:rPr>
              <a:t>       人民性是马克思主义的本质属性，党的理论是来自人民、为了人民、造福人民的理论，人民的创造性实践是理论创新的不竭源泉。一切脱离人民的理论都是苍白无力的，一切不为人民造福的理论都是没有生命力的。</a:t>
            </a:r>
            <a:endParaRPr lang="zh-CN" altLang="en-US" sz="2800" dirty="0">
              <a:solidFill>
                <a:schemeClr val="bg1"/>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102226"/>
          <p:cNvGrpSpPr/>
          <p:nvPr>
            <p:custDataLst>
              <p:tags r:id="rId1"/>
            </p:custDataLst>
          </p:nvPr>
        </p:nvGrpSpPr>
        <p:grpSpPr>
          <a:xfrm>
            <a:off x="2181265" y="3974563"/>
            <a:ext cx="7884375" cy="326365"/>
            <a:chOff x="1170035" y="1491630"/>
            <a:chExt cx="6740066" cy="255096"/>
          </a:xfrm>
          <a:solidFill>
            <a:srgbClr val="C00000"/>
          </a:solidFill>
        </p:grpSpPr>
        <p:grpSp>
          <p:nvGrpSpPr>
            <p:cNvPr id="4" name="组合 3"/>
            <p:cNvGrpSpPr/>
            <p:nvPr/>
          </p:nvGrpSpPr>
          <p:grpSpPr>
            <a:xfrm>
              <a:off x="4118171" y="1491630"/>
              <a:ext cx="887762" cy="255096"/>
              <a:chOff x="3965502" y="1879809"/>
              <a:chExt cx="1193100" cy="342834"/>
            </a:xfrm>
            <a:grpFill/>
          </p:grpSpPr>
          <p:sp>
            <p:nvSpPr>
              <p:cNvPr id="5" name="PA-dark-star-shape_15445"/>
              <p:cNvSpPr>
                <a:spLocks noChangeAspect="1"/>
              </p:cNvSpPr>
              <p:nvPr>
                <p:custDataLst>
                  <p:tags r:id="rId2"/>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6" name="PA-dark-star-shape_15445"/>
              <p:cNvSpPr>
                <a:spLocks noChangeAspect="1"/>
              </p:cNvSpPr>
              <p:nvPr>
                <p:custDataLst>
                  <p:tags r:id="rId3"/>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7" name="PA-dark-star-shape_15445"/>
              <p:cNvSpPr>
                <a:spLocks noChangeAspect="1"/>
              </p:cNvSpPr>
              <p:nvPr>
                <p:custDataLst>
                  <p:tags r:id="rId4"/>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7" name="PA-dark-star-shape_15445"/>
              <p:cNvSpPr>
                <a:spLocks noChangeAspect="1"/>
              </p:cNvSpPr>
              <p:nvPr>
                <p:custDataLst>
                  <p:tags r:id="rId5"/>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8" name="PA-dark-star-shape_15445"/>
              <p:cNvSpPr>
                <a:spLocks noChangeAspect="1"/>
              </p:cNvSpPr>
              <p:nvPr>
                <p:custDataLst>
                  <p:tags r:id="rId6"/>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grpSp>
        <p:grpSp>
          <p:nvGrpSpPr>
            <p:cNvPr id="19" name="组合 18"/>
            <p:cNvGrpSpPr/>
            <p:nvPr/>
          </p:nvGrpSpPr>
          <p:grpSpPr>
            <a:xfrm>
              <a:off x="1170035" y="1619178"/>
              <a:ext cx="6740066" cy="0"/>
              <a:chOff x="1170035" y="2082167"/>
              <a:chExt cx="6740066" cy="0"/>
            </a:xfrm>
            <a:grpFill/>
          </p:grpSpPr>
          <p:cxnSp>
            <p:nvCxnSpPr>
              <p:cNvPr id="20" name="PA-直接连接符 6"/>
              <p:cNvCxnSpPr/>
              <p:nvPr>
                <p:custDataLst>
                  <p:tags r:id="rId7"/>
                </p:custDataLst>
              </p:nvPr>
            </p:nvCxnSpPr>
            <p:spPr>
              <a:xfrm>
                <a:off x="5148064" y="2082167"/>
                <a:ext cx="2762037" cy="0"/>
              </a:xfrm>
              <a:prstGeom prst="line">
                <a:avLst/>
              </a:prstGeom>
              <a:grpFill/>
              <a:ln w="15875" cap="flat" cmpd="sng" algn="ctr">
                <a:solidFill>
                  <a:srgbClr val="E71E17"/>
                </a:solidFill>
                <a:prstDash val="solid"/>
                <a:miter lim="800000"/>
              </a:ln>
              <a:effectLst/>
            </p:spPr>
          </p:cxnSp>
          <p:cxnSp>
            <p:nvCxnSpPr>
              <p:cNvPr id="21" name="PA-直接连接符 7"/>
              <p:cNvCxnSpPr/>
              <p:nvPr>
                <p:custDataLst>
                  <p:tags r:id="rId8"/>
                </p:custDataLst>
              </p:nvPr>
            </p:nvCxnSpPr>
            <p:spPr>
              <a:xfrm>
                <a:off x="1170035" y="2082167"/>
                <a:ext cx="2825901" cy="0"/>
              </a:xfrm>
              <a:prstGeom prst="line">
                <a:avLst/>
              </a:prstGeom>
              <a:grpFill/>
              <a:ln w="15875" cap="flat" cmpd="sng" algn="ctr">
                <a:solidFill>
                  <a:srgbClr val="E71E17"/>
                </a:solidFill>
                <a:prstDash val="solid"/>
                <a:miter lim="800000"/>
              </a:ln>
              <a:effectLst/>
            </p:spPr>
          </p:cxnSp>
        </p:grpSp>
      </p:grpSp>
      <p:grpSp>
        <p:nvGrpSpPr>
          <p:cNvPr id="22" name="组合 21"/>
          <p:cNvGrpSpPr/>
          <p:nvPr/>
        </p:nvGrpSpPr>
        <p:grpSpPr>
          <a:xfrm>
            <a:off x="4722102" y="1180081"/>
            <a:ext cx="2872551" cy="734613"/>
            <a:chOff x="689186" y="2296781"/>
            <a:chExt cx="2533206" cy="583085"/>
          </a:xfrm>
        </p:grpSpPr>
        <p:sp>
          <p:nvSpPr>
            <p:cNvPr id="25" name="对角圆角矩形 24"/>
            <p:cNvSpPr/>
            <p:nvPr/>
          </p:nvSpPr>
          <p:spPr>
            <a:xfrm>
              <a:off x="935024" y="2360753"/>
              <a:ext cx="1917577" cy="519113"/>
            </a:xfrm>
            <a:prstGeom prst="round2DiagRect">
              <a:avLst>
                <a:gd name="adj1" fmla="val 50000"/>
                <a:gd name="adj2" fmla="val 0"/>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6" name="五角星 25"/>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cap="flat" cmpd="sng" algn="ctr">
              <a:solidFill>
                <a:srgbClr val="FFFF00"/>
              </a:solidFill>
              <a:prstDash val="solid"/>
            </a:ln>
            <a:effectLst>
              <a:outerShdw blurRad="38100" sx="102000" sy="102000" algn="ctr" rotWithShape="0">
                <a:prstClr val="black"/>
              </a:outerShdw>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7" name="TextBox 495"/>
            <p:cNvSpPr txBox="1"/>
            <p:nvPr/>
          </p:nvSpPr>
          <p:spPr>
            <a:xfrm>
              <a:off x="689186" y="2408008"/>
              <a:ext cx="2533206" cy="409264"/>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defTabSz="1218565">
                <a:defRPr/>
              </a:pPr>
              <a:r>
                <a:rPr lang="zh-CN" altLang="en-US" sz="2760" dirty="0">
                  <a:solidFill>
                    <a:prstClr val="white"/>
                  </a:solidFill>
                  <a:latin typeface="+mn-ea"/>
                  <a:ea typeface="+mn-ea"/>
                  <a:cs typeface="+mn-ea"/>
                  <a:sym typeface="思源黑体 CN Normal" panose="020B0400000000000000" pitchFamily="34" charset="-122"/>
                </a:rPr>
                <a:t>第二部分</a:t>
              </a:r>
              <a:endParaRPr lang="zh-CN" altLang="en-US" sz="1800" dirty="0">
                <a:solidFill>
                  <a:prstClr val="white"/>
                </a:solidFill>
                <a:latin typeface="+mn-ea"/>
                <a:ea typeface="+mn-ea"/>
                <a:cs typeface="+mn-ea"/>
                <a:sym typeface="思源黑体 CN Normal" panose="020B0400000000000000" pitchFamily="34" charset="-122"/>
              </a:endParaRPr>
            </a:p>
          </p:txBody>
        </p:sp>
      </p:grpSp>
      <p:sp>
        <p:nvSpPr>
          <p:cNvPr id="10" name="矩形 9"/>
          <p:cNvSpPr/>
          <p:nvPr/>
        </p:nvSpPr>
        <p:spPr>
          <a:xfrm>
            <a:off x="164843" y="2668372"/>
            <a:ext cx="11845803" cy="922020"/>
          </a:xfrm>
          <a:prstGeom prst="rect">
            <a:avLst/>
          </a:prstGeom>
        </p:spPr>
        <p:txBody>
          <a:bodyPr wrap="square">
            <a:spAutoFit/>
          </a:bodyPr>
          <a:lstStyle/>
          <a:p>
            <a:pPr algn="ctr"/>
            <a:r>
              <a:rPr sz="5400" b="1" spc="-300" dirty="0">
                <a:ln w="22225">
                  <a:noFill/>
                </a:ln>
                <a:blipFill>
                  <a:blip r:embed="rId9"/>
                  <a:stretch>
                    <a:fillRect/>
                  </a:stretch>
                </a:blipFill>
                <a:effectLst/>
                <a:latin typeface="+mn-ea"/>
                <a:cs typeface="+mn-ea"/>
              </a:rPr>
              <a:t>必须坚持自信自立，彰显内在精神特质</a:t>
            </a:r>
            <a:endParaRPr sz="5400" b="1" spc="-300" dirty="0">
              <a:ln w="22225">
                <a:noFill/>
              </a:ln>
              <a:blipFill>
                <a:blip r:embed="rId9"/>
                <a:stretch>
                  <a:fillRect/>
                </a:stretch>
              </a:blipFill>
              <a:effectLst/>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 fill="hold"/>
                                        <p:tgtEl>
                                          <p:spTgt spid="22"/>
                                        </p:tgtEl>
                                        <p:attrNameLst>
                                          <p:attrName>ppt_w</p:attrName>
                                        </p:attrNameLst>
                                      </p:cBhvr>
                                      <p:tavLst>
                                        <p:tav tm="0">
                                          <p:val>
                                            <p:fltVal val="0"/>
                                          </p:val>
                                        </p:tav>
                                        <p:tav tm="100000">
                                          <p:val>
                                            <p:strVal val="#ppt_w"/>
                                          </p:val>
                                        </p:tav>
                                      </p:tavLst>
                                    </p:anim>
                                    <p:anim calcmode="lin" valueType="num">
                                      <p:cBhvr>
                                        <p:cTn id="8" dur="200" fill="hold"/>
                                        <p:tgtEl>
                                          <p:spTgt spid="22"/>
                                        </p:tgtEl>
                                        <p:attrNameLst>
                                          <p:attrName>ppt_h</p:attrName>
                                        </p:attrNameLst>
                                      </p:cBhvr>
                                      <p:tavLst>
                                        <p:tav tm="0">
                                          <p:val>
                                            <p:fltVal val="0"/>
                                          </p:val>
                                        </p:tav>
                                        <p:tav tm="100000">
                                          <p:val>
                                            <p:strVal val="#ppt_h"/>
                                          </p:val>
                                        </p:tav>
                                      </p:tavLst>
                                    </p:anim>
                                    <p:animEffect transition="in" filter="fade">
                                      <p:cBhvr>
                                        <p:cTn id="9" dur="200"/>
                                        <p:tgtEl>
                                          <p:spTgt spid="22"/>
                                        </p:tgtEl>
                                      </p:cBhvr>
                                    </p:animEffect>
                                  </p:childTnLst>
                                </p:cTn>
                              </p:par>
                            </p:childTnLst>
                          </p:cTn>
                        </p:par>
                        <p:par>
                          <p:cTn id="10" fill="hold">
                            <p:stCondLst>
                              <p:cond delay="500"/>
                            </p:stCondLst>
                            <p:childTnLst>
                              <p:par>
                                <p:cTn id="11" presetID="6" presetClass="emph" presetSubtype="0" fill="hold" nodeType="afterEffect">
                                  <p:stCondLst>
                                    <p:cond delay="0"/>
                                  </p:stCondLst>
                                  <p:childTnLst>
                                    <p:animScale>
                                      <p:cBhvr>
                                        <p:cTn id="12" dur="100" fill="hold"/>
                                        <p:tgtEl>
                                          <p:spTgt spid="22"/>
                                        </p:tgtEl>
                                      </p:cBhvr>
                                      <p:by x="115000" y="115000"/>
                                    </p:animScale>
                                  </p:childTnLst>
                                </p:cTn>
                              </p:par>
                              <p:par>
                                <p:cTn id="13" presetID="6" presetClass="emph" presetSubtype="0" fill="hold" nodeType="withEffect">
                                  <p:stCondLst>
                                    <p:cond delay="200"/>
                                  </p:stCondLst>
                                  <p:childTnLst>
                                    <p:animScale>
                                      <p:cBhvr>
                                        <p:cTn id="14" dur="100" fill="hold"/>
                                        <p:tgtEl>
                                          <p:spTgt spid="22"/>
                                        </p:tgtEl>
                                      </p:cBhvr>
                                      <p:by x="85000" y="85000"/>
                                    </p:animScale>
                                  </p:childTnLst>
                                </p:cTn>
                              </p:par>
                            </p:childTnLst>
                          </p:cTn>
                        </p:par>
                        <p:par>
                          <p:cTn id="15" fill="hold">
                            <p:stCondLst>
                              <p:cond delay="1000"/>
                            </p:stCondLst>
                            <p:childTnLst>
                              <p:par>
                                <p:cTn id="16" presetID="6" presetClass="emph" presetSubtype="0" fill="hold" nodeType="afterEffect">
                                  <p:stCondLst>
                                    <p:cond delay="0"/>
                                  </p:stCondLst>
                                  <p:childTnLst>
                                    <p:animScale>
                                      <p:cBhvr>
                                        <p:cTn id="17" dur="100" fill="hold"/>
                                        <p:tgtEl>
                                          <p:spTgt spid="22"/>
                                        </p:tgtEl>
                                      </p:cBhvr>
                                      <p:by x="105000" y="105000"/>
                                    </p:animScale>
                                  </p:childTnLst>
                                </p:cTn>
                              </p:par>
                              <p:par>
                                <p:cTn id="18" presetID="6" presetClass="emph" presetSubtype="0" fill="hold" nodeType="withEffect">
                                  <p:stCondLst>
                                    <p:cond delay="200"/>
                                  </p:stCondLst>
                                  <p:childTnLst>
                                    <p:animScale>
                                      <p:cBhvr>
                                        <p:cTn id="19" dur="100" fill="hold"/>
                                        <p:tgtEl>
                                          <p:spTgt spid="22"/>
                                        </p:tgtEl>
                                      </p:cBhvr>
                                      <p:by x="95000" y="95000"/>
                                    </p:animScale>
                                  </p:childTnLst>
                                </p:cTn>
                              </p:par>
                            </p:childTnLst>
                          </p:cTn>
                        </p:par>
                        <p:par>
                          <p:cTn id="20" fill="hold">
                            <p:stCondLst>
                              <p:cond delay="1500"/>
                            </p:stCondLst>
                            <p:childTnLst>
                              <p:par>
                                <p:cTn id="21" presetID="16" presetClass="entr" presetSubtype="21" fill="hold" nodeType="after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750" fill="hold"/>
                                        <p:tgtEl>
                                          <p:spTgt spid="10"/>
                                        </p:tgtEl>
                                        <p:attrNameLst>
                                          <p:attrName>ppt_w</p:attrName>
                                        </p:attrNameLst>
                                      </p:cBhvr>
                                      <p:tavLst>
                                        <p:tav tm="0">
                                          <p:val>
                                            <p:fltVal val="0"/>
                                          </p:val>
                                        </p:tav>
                                        <p:tav tm="100000">
                                          <p:val>
                                            <p:strVal val="#ppt_w"/>
                                          </p:val>
                                        </p:tav>
                                      </p:tavLst>
                                    </p:anim>
                                    <p:anim calcmode="lin" valueType="num">
                                      <p:cBhvr>
                                        <p:cTn id="27" dur="1750" fill="hold"/>
                                        <p:tgtEl>
                                          <p:spTgt spid="10"/>
                                        </p:tgtEl>
                                        <p:attrNameLst>
                                          <p:attrName>ppt_h</p:attrName>
                                        </p:attrNameLst>
                                      </p:cBhvr>
                                      <p:tavLst>
                                        <p:tav tm="0">
                                          <p:val>
                                            <p:fltVal val="0"/>
                                          </p:val>
                                        </p:tav>
                                        <p:tav tm="100000">
                                          <p:val>
                                            <p:strVal val="#ppt_h"/>
                                          </p:val>
                                        </p:tav>
                                      </p:tavLst>
                                    </p:anim>
                                    <p:animEffect transition="in" filter="fade">
                                      <p:cBhvr>
                                        <p:cTn id="28" dur="1750"/>
                                        <p:tgtEl>
                                          <p:spTgt spid="10"/>
                                        </p:tgtEl>
                                      </p:cBhvr>
                                    </p:animEffect>
                                  </p:childTnLst>
                                </p:cTn>
                              </p:par>
                              <p:par>
                                <p:cTn id="29" presetID="6" presetClass="emph" presetSubtype="0" autoRev="1" fill="hold" grpId="1" nodeType="withEffect">
                                  <p:stCondLst>
                                    <p:cond delay="2500"/>
                                  </p:stCondLst>
                                  <p:childTnLst>
                                    <p:animScale>
                                      <p:cBhvr>
                                        <p:cTn id="30" dur="175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br>
              <a:rPr lang="zh-CN" altLang="en-US" dirty="0"/>
            </a:br>
            <a:endParaRPr lang="zh-CN" altLang="en-US" dirty="0"/>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4139" y="2885135"/>
            <a:ext cx="5050360" cy="3647097"/>
          </a:xfrm>
          <a:prstGeom prst="rect">
            <a:avLst/>
          </a:prstGeom>
        </p:spPr>
      </p:pic>
      <p:sp>
        <p:nvSpPr>
          <p:cNvPr id="4" name="圆角矩形 7"/>
          <p:cNvSpPr/>
          <p:nvPr/>
        </p:nvSpPr>
        <p:spPr>
          <a:xfrm>
            <a:off x="6096598" y="2932019"/>
            <a:ext cx="5050360" cy="698500"/>
          </a:xfrm>
          <a:prstGeom prst="roundRect">
            <a:avLst>
              <a:gd name="adj" fmla="val 22818"/>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r>
              <a:rPr lang="en-US" altLang="zh-CN" sz="2400" b="1" kern="0" dirty="0">
                <a:gradFill>
                  <a:gsLst>
                    <a:gs pos="31000">
                      <a:srgbClr val="5B9BD5">
                        <a:lumMod val="5000"/>
                        <a:lumOff val="95000"/>
                      </a:srgbClr>
                    </a:gs>
                    <a:gs pos="85000">
                      <a:srgbClr val="FFFF00"/>
                    </a:gs>
                  </a:gsLst>
                  <a:lin ang="5400000" scaled="1"/>
                </a:gradFill>
                <a:latin typeface="思源黑体 CN Medium" panose="020B0600000000000000" charset="-122"/>
                <a:ea typeface="思源黑体 CN Medium" panose="020B0600000000000000" charset="-122"/>
                <a:cs typeface="+mn-ea"/>
                <a:sym typeface="字魂58号-创中黑-Regular" panose="00000500000000000000" pitchFamily="2" charset="-122"/>
              </a:rPr>
              <a:t>   </a:t>
            </a:r>
            <a:r>
              <a:rPr lang="zh-CN" altLang="en-US" sz="2400" b="1" kern="0" dirty="0">
                <a:gradFill>
                  <a:gsLst>
                    <a:gs pos="31000">
                      <a:srgbClr val="5B9BD5">
                        <a:lumMod val="5000"/>
                        <a:lumOff val="95000"/>
                      </a:srgbClr>
                    </a:gs>
                    <a:gs pos="85000">
                      <a:srgbClr val="FFFF00"/>
                    </a:gs>
                  </a:gsLst>
                  <a:lin ang="5400000" scaled="1"/>
                </a:gradFill>
                <a:latin typeface="思源黑体 CN Medium" panose="020B0600000000000000" charset="-122"/>
                <a:ea typeface="思源黑体 CN Medium" panose="020B0600000000000000" charset="-122"/>
                <a:cs typeface="+mn-ea"/>
                <a:sym typeface="字魂58号-创中黑-Regular" panose="00000500000000000000" pitchFamily="2" charset="-122"/>
              </a:rPr>
              <a:t>自信自立源于我们党的百年奋斗。</a:t>
            </a:r>
            <a:endParaRPr lang="zh-CN" altLang="en-US" sz="2400" b="1" kern="0" dirty="0">
              <a:gradFill>
                <a:gsLst>
                  <a:gs pos="31000">
                    <a:srgbClr val="5B9BD5">
                      <a:lumMod val="5000"/>
                      <a:lumOff val="95000"/>
                    </a:srgbClr>
                  </a:gs>
                  <a:gs pos="85000">
                    <a:srgbClr val="FFFF00"/>
                  </a:gs>
                </a:gsLst>
                <a:lin ang="5400000" scaled="1"/>
              </a:gradFill>
              <a:latin typeface="思源黑体 CN Medium" panose="020B0600000000000000" charset="-122"/>
              <a:ea typeface="思源黑体 CN Medium" panose="020B0600000000000000" charset="-122"/>
              <a:cs typeface="+mn-ea"/>
              <a:sym typeface="字魂58号-创中黑-Regular" panose="00000500000000000000" pitchFamily="2" charset="-122"/>
            </a:endParaRPr>
          </a:p>
        </p:txBody>
      </p:sp>
      <p:sp>
        <p:nvSpPr>
          <p:cNvPr id="5" name="椭圆 4"/>
          <p:cNvSpPr/>
          <p:nvPr/>
        </p:nvSpPr>
        <p:spPr>
          <a:xfrm>
            <a:off x="5253318" y="2770094"/>
            <a:ext cx="1012190" cy="1012190"/>
          </a:xfrm>
          <a:prstGeom prst="ellipse">
            <a:avLst/>
          </a:prstGeom>
          <a:solidFill>
            <a:srgbClr val="9B0D13"/>
          </a:solidFill>
          <a:ln w="57150" cap="flat" cmpd="sng" algn="ctr">
            <a:solidFill>
              <a:srgbClr val="FFF8E5"/>
            </a:solidFill>
            <a:prstDash val="solid"/>
            <a:miter lim="800000"/>
          </a:ln>
          <a:effectLst/>
        </p:spPr>
        <p:txBody>
          <a:bodyPr rtlCol="0" anchor="ctr"/>
          <a:lstStyle/>
          <a:p>
            <a:pPr algn="ctr" defTabSz="914400">
              <a:defRPr/>
            </a:pPr>
            <a:endParaRPr lang="zh-CN" altLang="en-US" kern="0">
              <a:solidFill>
                <a:prstClr val="white"/>
              </a:solidFill>
              <a:latin typeface="字魂58号-创中黑-Regular" panose="00000500000000000000" pitchFamily="2" charset="-122"/>
              <a:ea typeface="字魂58号-创中黑-Regular" panose="00000500000000000000" pitchFamily="2" charset="-122"/>
              <a:cs typeface="+mn-ea"/>
              <a:sym typeface="字魂58号-创中黑-Regular" panose="00000500000000000000" pitchFamily="2" charset="-122"/>
            </a:endParaRPr>
          </a:p>
        </p:txBody>
      </p:sp>
      <p:sp>
        <p:nvSpPr>
          <p:cNvPr id="6" name="矩形 5"/>
          <p:cNvSpPr/>
          <p:nvPr/>
        </p:nvSpPr>
        <p:spPr>
          <a:xfrm>
            <a:off x="5470488" y="3812129"/>
            <a:ext cx="5678170" cy="2588260"/>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rgbClr val="FFFDFB"/>
              </a:solidFill>
              <a:latin typeface="字魂58号-创中黑-Regular" panose="00000500000000000000" pitchFamily="2" charset="-122"/>
              <a:ea typeface="字魂58号-创中黑-Regular" panose="00000500000000000000" pitchFamily="2" charset="-122"/>
              <a:cs typeface="+mn-ea"/>
              <a:sym typeface="字魂58号-创中黑-Regular" panose="00000500000000000000" pitchFamily="2" charset="-122"/>
            </a:endParaRPr>
          </a:p>
        </p:txBody>
      </p:sp>
      <p:sp>
        <p:nvSpPr>
          <p:cNvPr id="7" name="矩形 6"/>
          <p:cNvSpPr/>
          <p:nvPr/>
        </p:nvSpPr>
        <p:spPr>
          <a:xfrm>
            <a:off x="5632413" y="3977864"/>
            <a:ext cx="5401945" cy="2101215"/>
          </a:xfrm>
          <a:prstGeom prst="rect">
            <a:avLst/>
          </a:prstGeom>
          <a:noFill/>
        </p:spPr>
        <p:txBody>
          <a:bodyPr wrap="square">
            <a:noAutofit/>
          </a:bodyPr>
          <a:lstStyle/>
          <a:p>
            <a:pPr algn="just" fontAlgn="base">
              <a:lnSpc>
                <a:spcPct val="125000"/>
              </a:lnSpc>
              <a:spcBef>
                <a:spcPct val="0"/>
              </a:spcBef>
              <a:spcAft>
                <a:spcPct val="0"/>
              </a:spcAft>
              <a:defRPr/>
            </a:pPr>
            <a:r>
              <a:rPr lang="zh-CN" altLang="en-US" sz="1600" kern="0" dirty="0">
                <a:solidFill>
                  <a:srgbClr val="002060"/>
                </a:solidFill>
                <a:latin typeface="楷体" pitchFamily="49" charset="-122"/>
                <a:ea typeface="楷体" pitchFamily="49" charset="-122"/>
                <a:cs typeface="+mn-ea"/>
                <a:sym typeface="字魂58号-创中黑-Regular" panose="00000500000000000000" pitchFamily="2" charset="-122"/>
              </a:rPr>
              <a:t>党的百年奋斗史既是自信自立的过程，也是自信自立的结果。贯穿党的百年奋斗的一个基点就是中国的问题必须从中国基本国情出发，由中国人自己来解答。我们推进中国特色社会主义道路、理论、制度、文化，并在新时代的历史性变革、历史性成就中不断坚定“四个自信”。道路的正确性、理论的科学性、制度的优越性、文化的先进性，共同构筑了我们自信自立的底气。</a:t>
            </a:r>
            <a:endParaRPr lang="zh-CN" altLang="en-US" sz="1600" kern="0" dirty="0">
              <a:solidFill>
                <a:srgbClr val="002060"/>
              </a:solidFill>
              <a:latin typeface="楷体" pitchFamily="49" charset="-122"/>
              <a:ea typeface="楷体" pitchFamily="49" charset="-122"/>
              <a:cs typeface="+mn-ea"/>
              <a:sym typeface="字魂58号-创中黑-Regular" panose="00000500000000000000" pitchFamily="2" charset="-122"/>
            </a:endParaRPr>
          </a:p>
        </p:txBody>
      </p:sp>
      <p:pic>
        <p:nvPicPr>
          <p:cNvPr id="8" name="图片 7" descr="E:\有用素材\金星.png金星"/>
          <p:cNvPicPr>
            <a:picLocks noChangeAspect="1"/>
          </p:cNvPicPr>
          <p:nvPr/>
        </p:nvPicPr>
        <p:blipFill>
          <a:blip r:embed="rId2"/>
          <a:srcRect/>
          <a:stretch>
            <a:fillRect/>
          </a:stretch>
        </p:blipFill>
        <p:spPr>
          <a:xfrm>
            <a:off x="5268558" y="2747234"/>
            <a:ext cx="1076325" cy="1077595"/>
          </a:xfrm>
          <a:prstGeom prst="rect">
            <a:avLst/>
          </a:prstGeom>
          <a:effectLst>
            <a:outerShdw blurRad="38100" dist="25400" dir="2700000" algn="tl" rotWithShape="0">
              <a:prstClr val="black">
                <a:alpha val="40000"/>
              </a:prstClr>
            </a:outerShdw>
          </a:effectLst>
        </p:spPr>
      </p:pic>
      <p:sp>
        <p:nvSpPr>
          <p:cNvPr id="9" name="矩形 8"/>
          <p:cNvSpPr/>
          <p:nvPr/>
        </p:nvSpPr>
        <p:spPr>
          <a:xfrm>
            <a:off x="2042123" y="1616934"/>
            <a:ext cx="8922385" cy="935990"/>
          </a:xfrm>
          <a:prstGeom prst="rect">
            <a:avLst/>
          </a:prstGeom>
        </p:spPr>
        <p:txBody>
          <a:bodyPr wrap="square" lIns="105571" tIns="52784" rIns="105571" bIns="52784">
            <a:spAutoFit/>
          </a:bodyPr>
          <a:lstStyle/>
          <a:p>
            <a:pPr algn="l"/>
            <a:r>
              <a:rPr lang="zh-CN" altLang="en-US" b="1" kern="0" dirty="0">
                <a:solidFill>
                  <a:srgbClr val="002060"/>
                </a:solidFill>
                <a:latin typeface="微软雅黑" pitchFamily="34" charset="-122"/>
                <a:ea typeface="微软雅黑" pitchFamily="34" charset="-122"/>
                <a:sym typeface="思源黑体 CN Normal" panose="020B0400000000000000" pitchFamily="34" charset="-122"/>
              </a:rPr>
              <a:t>习近平总书记在党的二十大报告中进一步把</a:t>
            </a:r>
            <a:r>
              <a:rPr lang="zh-CN" altLang="en-US" b="1" kern="0" dirty="0">
                <a:solidFill>
                  <a:srgbClr val="FF0000"/>
                </a:solidFill>
                <a:latin typeface="微软雅黑" pitchFamily="34" charset="-122"/>
                <a:ea typeface="微软雅黑" pitchFamily="34" charset="-122"/>
                <a:sym typeface="思源黑体 CN Normal" panose="020B0400000000000000" pitchFamily="34" charset="-122"/>
              </a:rPr>
              <a:t>自信自立</a:t>
            </a:r>
            <a:r>
              <a:rPr lang="zh-CN" altLang="en-US" b="1" kern="0" dirty="0">
                <a:solidFill>
                  <a:srgbClr val="002060"/>
                </a:solidFill>
                <a:latin typeface="微软雅黑" pitchFamily="34" charset="-122"/>
                <a:ea typeface="微软雅黑" pitchFamily="34" charset="-122"/>
                <a:sym typeface="思源黑体 CN Normal" panose="020B0400000000000000" pitchFamily="34" charset="-122"/>
              </a:rPr>
              <a:t>作为重要的世界观方法论、作为党全部理论和实践的立足点、作为立党立国的重要原则，极大丰富了自信自立的内涵外延，是对马克思主义的重要发展。</a:t>
            </a:r>
            <a:endParaRPr lang="zh-CN" altLang="en-US" b="1" kern="0" dirty="0">
              <a:solidFill>
                <a:srgbClr val="002060"/>
              </a:solidFill>
              <a:latin typeface="微软雅黑" pitchFamily="34" charset="-122"/>
              <a:ea typeface="微软雅黑" pitchFamily="34" charset="-122"/>
              <a:sym typeface="思源黑体 CN Normal" panose="020B0400000000000000" pitchFamily="34" charset="-122"/>
            </a:endParaRPr>
          </a:p>
        </p:txBody>
      </p:sp>
      <p:grpSp>
        <p:nvGrpSpPr>
          <p:cNvPr id="10" name="Group 4"/>
          <p:cNvGrpSpPr>
            <a:grpSpLocks noChangeAspect="1"/>
          </p:cNvGrpSpPr>
          <p:nvPr/>
        </p:nvGrpSpPr>
        <p:grpSpPr bwMode="auto">
          <a:xfrm>
            <a:off x="1036221" y="1611122"/>
            <a:ext cx="840352" cy="784878"/>
            <a:chOff x="3500" y="1216"/>
            <a:chExt cx="1939" cy="1811"/>
          </a:xfrm>
        </p:grpSpPr>
        <p:sp>
          <p:nvSpPr>
            <p:cNvPr id="11" name="AutoShape 3"/>
            <p:cNvSpPr>
              <a:spLocks noChangeAspect="1" noChangeArrowheads="1" noTextEdit="1"/>
            </p:cNvSpPr>
            <p:nvPr/>
          </p:nvSpPr>
          <p:spPr bwMode="auto">
            <a:xfrm>
              <a:off x="3500" y="1216"/>
              <a:ext cx="1939" cy="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微软雅黑" pitchFamily="34" charset="-122"/>
              </a:endParaRPr>
            </a:p>
          </p:txBody>
        </p:sp>
        <p:sp>
          <p:nvSpPr>
            <p:cNvPr id="12" name="Oval 5"/>
            <p:cNvSpPr>
              <a:spLocks noChangeArrowheads="1"/>
            </p:cNvSpPr>
            <p:nvPr/>
          </p:nvSpPr>
          <p:spPr bwMode="auto">
            <a:xfrm>
              <a:off x="3628" y="1216"/>
              <a:ext cx="427" cy="430"/>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微软雅黑" pitchFamily="34" charset="-122"/>
              </a:endParaRPr>
            </a:p>
          </p:txBody>
        </p:sp>
        <p:sp>
          <p:nvSpPr>
            <p:cNvPr id="13" name="Freeform 6"/>
            <p:cNvSpPr/>
            <p:nvPr/>
          </p:nvSpPr>
          <p:spPr bwMode="auto">
            <a:xfrm>
              <a:off x="3495" y="1687"/>
              <a:ext cx="1055" cy="1336"/>
            </a:xfrm>
            <a:custGeom>
              <a:avLst/>
              <a:gdLst>
                <a:gd name="T0" fmla="*/ 206 w 230"/>
                <a:gd name="T1" fmla="*/ 0 h 292"/>
                <a:gd name="T2" fmla="*/ 123 w 230"/>
                <a:gd name="T3" fmla="*/ 0 h 292"/>
                <a:gd name="T4" fmla="*/ 99 w 230"/>
                <a:gd name="T5" fmla="*/ 0 h 292"/>
                <a:gd name="T6" fmla="*/ 76 w 230"/>
                <a:gd name="T7" fmla="*/ 25 h 292"/>
                <a:gd name="T8" fmla="*/ 53 w 230"/>
                <a:gd name="T9" fmla="*/ 0 h 292"/>
                <a:gd name="T10" fmla="*/ 29 w 230"/>
                <a:gd name="T11" fmla="*/ 0 h 292"/>
                <a:gd name="T12" fmla="*/ 23 w 230"/>
                <a:gd name="T13" fmla="*/ 0 h 292"/>
                <a:gd name="T14" fmla="*/ 0 w 230"/>
                <a:gd name="T15" fmla="*/ 25 h 292"/>
                <a:gd name="T16" fmla="*/ 0 w 230"/>
                <a:gd name="T17" fmla="*/ 135 h 292"/>
                <a:gd name="T18" fmla="*/ 23 w 230"/>
                <a:gd name="T19" fmla="*/ 160 h 292"/>
                <a:gd name="T20" fmla="*/ 29 w 230"/>
                <a:gd name="T21" fmla="*/ 159 h 292"/>
                <a:gd name="T22" fmla="*/ 29 w 230"/>
                <a:gd name="T23" fmla="*/ 197 h 292"/>
                <a:gd name="T24" fmla="*/ 29 w 230"/>
                <a:gd name="T25" fmla="*/ 267 h 292"/>
                <a:gd name="T26" fmla="*/ 53 w 230"/>
                <a:gd name="T27" fmla="*/ 292 h 292"/>
                <a:gd name="T28" fmla="*/ 76 w 230"/>
                <a:gd name="T29" fmla="*/ 267 h 292"/>
                <a:gd name="T30" fmla="*/ 100 w 230"/>
                <a:gd name="T31" fmla="*/ 292 h 292"/>
                <a:gd name="T32" fmla="*/ 123 w 230"/>
                <a:gd name="T33" fmla="*/ 267 h 292"/>
                <a:gd name="T34" fmla="*/ 123 w 230"/>
                <a:gd name="T35" fmla="*/ 197 h 292"/>
                <a:gd name="T36" fmla="*/ 123 w 230"/>
                <a:gd name="T37" fmla="*/ 156 h 292"/>
                <a:gd name="T38" fmla="*/ 123 w 230"/>
                <a:gd name="T39" fmla="*/ 47 h 292"/>
                <a:gd name="T40" fmla="*/ 206 w 230"/>
                <a:gd name="T41" fmla="*/ 47 h 292"/>
                <a:gd name="T42" fmla="*/ 230 w 230"/>
                <a:gd name="T43" fmla="*/ 24 h 292"/>
                <a:gd name="T44" fmla="*/ 206 w 230"/>
                <a:gd name="T45"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0" h="292">
                  <a:moveTo>
                    <a:pt x="206" y="0"/>
                  </a:moveTo>
                  <a:cubicBezTo>
                    <a:pt x="123" y="0"/>
                    <a:pt x="123" y="0"/>
                    <a:pt x="123" y="0"/>
                  </a:cubicBezTo>
                  <a:cubicBezTo>
                    <a:pt x="99" y="0"/>
                    <a:pt x="99" y="0"/>
                    <a:pt x="99" y="0"/>
                  </a:cubicBezTo>
                  <a:cubicBezTo>
                    <a:pt x="76" y="25"/>
                    <a:pt x="76" y="25"/>
                    <a:pt x="76" y="25"/>
                  </a:cubicBezTo>
                  <a:cubicBezTo>
                    <a:pt x="53" y="0"/>
                    <a:pt x="53" y="0"/>
                    <a:pt x="53" y="0"/>
                  </a:cubicBezTo>
                  <a:cubicBezTo>
                    <a:pt x="29" y="0"/>
                    <a:pt x="29" y="0"/>
                    <a:pt x="29" y="0"/>
                  </a:cubicBezTo>
                  <a:cubicBezTo>
                    <a:pt x="29" y="0"/>
                    <a:pt x="25" y="0"/>
                    <a:pt x="23" y="0"/>
                  </a:cubicBezTo>
                  <a:cubicBezTo>
                    <a:pt x="10" y="0"/>
                    <a:pt x="0" y="11"/>
                    <a:pt x="0" y="25"/>
                  </a:cubicBezTo>
                  <a:cubicBezTo>
                    <a:pt x="0" y="135"/>
                    <a:pt x="0" y="135"/>
                    <a:pt x="0" y="135"/>
                  </a:cubicBezTo>
                  <a:cubicBezTo>
                    <a:pt x="0" y="149"/>
                    <a:pt x="10" y="160"/>
                    <a:pt x="23" y="160"/>
                  </a:cubicBezTo>
                  <a:cubicBezTo>
                    <a:pt x="25" y="160"/>
                    <a:pt x="27" y="160"/>
                    <a:pt x="29" y="159"/>
                  </a:cubicBezTo>
                  <a:cubicBezTo>
                    <a:pt x="29" y="197"/>
                    <a:pt x="29" y="197"/>
                    <a:pt x="29" y="197"/>
                  </a:cubicBezTo>
                  <a:cubicBezTo>
                    <a:pt x="29" y="267"/>
                    <a:pt x="29" y="267"/>
                    <a:pt x="29" y="267"/>
                  </a:cubicBezTo>
                  <a:cubicBezTo>
                    <a:pt x="29" y="281"/>
                    <a:pt x="40" y="292"/>
                    <a:pt x="53" y="292"/>
                  </a:cubicBezTo>
                  <a:cubicBezTo>
                    <a:pt x="66" y="292"/>
                    <a:pt x="76" y="281"/>
                    <a:pt x="76" y="267"/>
                  </a:cubicBezTo>
                  <a:cubicBezTo>
                    <a:pt x="76" y="281"/>
                    <a:pt x="87" y="292"/>
                    <a:pt x="100" y="292"/>
                  </a:cubicBezTo>
                  <a:cubicBezTo>
                    <a:pt x="113" y="292"/>
                    <a:pt x="123" y="281"/>
                    <a:pt x="123" y="267"/>
                  </a:cubicBezTo>
                  <a:cubicBezTo>
                    <a:pt x="123" y="197"/>
                    <a:pt x="123" y="197"/>
                    <a:pt x="123" y="197"/>
                  </a:cubicBezTo>
                  <a:cubicBezTo>
                    <a:pt x="123" y="156"/>
                    <a:pt x="123" y="156"/>
                    <a:pt x="123" y="156"/>
                  </a:cubicBezTo>
                  <a:cubicBezTo>
                    <a:pt x="123" y="47"/>
                    <a:pt x="123" y="47"/>
                    <a:pt x="123" y="47"/>
                  </a:cubicBezTo>
                  <a:cubicBezTo>
                    <a:pt x="206" y="47"/>
                    <a:pt x="206" y="47"/>
                    <a:pt x="206" y="47"/>
                  </a:cubicBezTo>
                  <a:cubicBezTo>
                    <a:pt x="219" y="47"/>
                    <a:pt x="230" y="37"/>
                    <a:pt x="230" y="24"/>
                  </a:cubicBezTo>
                  <a:cubicBezTo>
                    <a:pt x="230" y="11"/>
                    <a:pt x="219" y="0"/>
                    <a:pt x="206" y="0"/>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微软雅黑" pitchFamily="34" charset="-122"/>
              </a:endParaRPr>
            </a:p>
          </p:txBody>
        </p:sp>
        <p:sp>
          <p:nvSpPr>
            <p:cNvPr id="14" name="Freeform 7"/>
            <p:cNvSpPr/>
            <p:nvPr/>
          </p:nvSpPr>
          <p:spPr bwMode="auto">
            <a:xfrm>
              <a:off x="4476" y="1390"/>
              <a:ext cx="963" cy="1052"/>
            </a:xfrm>
            <a:custGeom>
              <a:avLst/>
              <a:gdLst>
                <a:gd name="T0" fmla="*/ 195 w 210"/>
                <a:gd name="T1" fmla="*/ 21 h 230"/>
                <a:gd name="T2" fmla="*/ 193 w 210"/>
                <a:gd name="T3" fmla="*/ 21 h 230"/>
                <a:gd name="T4" fmla="*/ 112 w 210"/>
                <a:gd name="T5" fmla="*/ 21 h 230"/>
                <a:gd name="T6" fmla="*/ 114 w 210"/>
                <a:gd name="T7" fmla="*/ 15 h 230"/>
                <a:gd name="T8" fmla="*/ 99 w 210"/>
                <a:gd name="T9" fmla="*/ 0 h 230"/>
                <a:gd name="T10" fmla="*/ 74 w 210"/>
                <a:gd name="T11" fmla="*/ 0 h 230"/>
                <a:gd name="T12" fmla="*/ 60 w 210"/>
                <a:gd name="T13" fmla="*/ 15 h 230"/>
                <a:gd name="T14" fmla="*/ 61 w 210"/>
                <a:gd name="T15" fmla="*/ 21 h 230"/>
                <a:gd name="T16" fmla="*/ 15 w 210"/>
                <a:gd name="T17" fmla="*/ 21 h 230"/>
                <a:gd name="T18" fmla="*/ 0 w 210"/>
                <a:gd name="T19" fmla="*/ 31 h 230"/>
                <a:gd name="T20" fmla="*/ 0 w 210"/>
                <a:gd name="T21" fmla="*/ 32 h 230"/>
                <a:gd name="T22" fmla="*/ 15 w 210"/>
                <a:gd name="T23" fmla="*/ 42 h 230"/>
                <a:gd name="T24" fmla="*/ 193 w 210"/>
                <a:gd name="T25" fmla="*/ 42 h 230"/>
                <a:gd name="T26" fmla="*/ 193 w 210"/>
                <a:gd name="T27" fmla="*/ 210 h 230"/>
                <a:gd name="T28" fmla="*/ 15 w 210"/>
                <a:gd name="T29" fmla="*/ 210 h 230"/>
                <a:gd name="T30" fmla="*/ 0 w 210"/>
                <a:gd name="T31" fmla="*/ 219 h 230"/>
                <a:gd name="T32" fmla="*/ 0 w 210"/>
                <a:gd name="T33" fmla="*/ 221 h 230"/>
                <a:gd name="T34" fmla="*/ 15 w 210"/>
                <a:gd name="T35" fmla="*/ 230 h 230"/>
                <a:gd name="T36" fmla="*/ 193 w 210"/>
                <a:gd name="T37" fmla="*/ 230 h 230"/>
                <a:gd name="T38" fmla="*/ 195 w 210"/>
                <a:gd name="T39" fmla="*/ 230 h 230"/>
                <a:gd name="T40" fmla="*/ 210 w 210"/>
                <a:gd name="T41" fmla="*/ 230 h 230"/>
                <a:gd name="T42" fmla="*/ 210 w 210"/>
                <a:gd name="T43" fmla="*/ 221 h 230"/>
                <a:gd name="T44" fmla="*/ 210 w 210"/>
                <a:gd name="T45" fmla="*/ 219 h 230"/>
                <a:gd name="T46" fmla="*/ 210 w 210"/>
                <a:gd name="T47" fmla="*/ 32 h 230"/>
                <a:gd name="T48" fmla="*/ 210 w 210"/>
                <a:gd name="T49" fmla="*/ 31 h 230"/>
                <a:gd name="T50" fmla="*/ 210 w 210"/>
                <a:gd name="T51" fmla="*/ 21 h 230"/>
                <a:gd name="T52" fmla="*/ 195 w 210"/>
                <a:gd name="T53" fmla="*/ 2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0" h="230">
                  <a:moveTo>
                    <a:pt x="195" y="21"/>
                  </a:moveTo>
                  <a:cubicBezTo>
                    <a:pt x="193" y="21"/>
                    <a:pt x="193" y="21"/>
                    <a:pt x="193" y="21"/>
                  </a:cubicBezTo>
                  <a:cubicBezTo>
                    <a:pt x="112" y="21"/>
                    <a:pt x="112" y="21"/>
                    <a:pt x="112" y="21"/>
                  </a:cubicBezTo>
                  <a:cubicBezTo>
                    <a:pt x="113" y="19"/>
                    <a:pt x="114" y="17"/>
                    <a:pt x="114" y="15"/>
                  </a:cubicBezTo>
                  <a:cubicBezTo>
                    <a:pt x="114" y="7"/>
                    <a:pt x="107" y="0"/>
                    <a:pt x="99" y="0"/>
                  </a:cubicBezTo>
                  <a:cubicBezTo>
                    <a:pt x="74" y="0"/>
                    <a:pt x="74" y="0"/>
                    <a:pt x="74" y="0"/>
                  </a:cubicBezTo>
                  <a:cubicBezTo>
                    <a:pt x="66" y="0"/>
                    <a:pt x="60" y="7"/>
                    <a:pt x="60" y="15"/>
                  </a:cubicBezTo>
                  <a:cubicBezTo>
                    <a:pt x="60" y="17"/>
                    <a:pt x="60" y="19"/>
                    <a:pt x="61" y="21"/>
                  </a:cubicBezTo>
                  <a:cubicBezTo>
                    <a:pt x="15" y="21"/>
                    <a:pt x="15" y="21"/>
                    <a:pt x="15" y="21"/>
                  </a:cubicBezTo>
                  <a:cubicBezTo>
                    <a:pt x="7" y="21"/>
                    <a:pt x="0" y="26"/>
                    <a:pt x="0" y="31"/>
                  </a:cubicBezTo>
                  <a:cubicBezTo>
                    <a:pt x="0" y="32"/>
                    <a:pt x="0" y="32"/>
                    <a:pt x="0" y="32"/>
                  </a:cubicBezTo>
                  <a:cubicBezTo>
                    <a:pt x="0" y="38"/>
                    <a:pt x="7" y="42"/>
                    <a:pt x="15" y="42"/>
                  </a:cubicBezTo>
                  <a:cubicBezTo>
                    <a:pt x="193" y="42"/>
                    <a:pt x="193" y="42"/>
                    <a:pt x="193" y="42"/>
                  </a:cubicBezTo>
                  <a:cubicBezTo>
                    <a:pt x="193" y="210"/>
                    <a:pt x="193" y="210"/>
                    <a:pt x="193" y="210"/>
                  </a:cubicBezTo>
                  <a:cubicBezTo>
                    <a:pt x="15" y="210"/>
                    <a:pt x="15" y="210"/>
                    <a:pt x="15" y="210"/>
                  </a:cubicBezTo>
                  <a:cubicBezTo>
                    <a:pt x="7" y="210"/>
                    <a:pt x="0" y="214"/>
                    <a:pt x="0" y="219"/>
                  </a:cubicBezTo>
                  <a:cubicBezTo>
                    <a:pt x="0" y="221"/>
                    <a:pt x="0" y="221"/>
                    <a:pt x="0" y="221"/>
                  </a:cubicBezTo>
                  <a:cubicBezTo>
                    <a:pt x="0" y="226"/>
                    <a:pt x="7" y="230"/>
                    <a:pt x="15" y="230"/>
                  </a:cubicBezTo>
                  <a:cubicBezTo>
                    <a:pt x="193" y="230"/>
                    <a:pt x="193" y="230"/>
                    <a:pt x="193" y="230"/>
                  </a:cubicBezTo>
                  <a:cubicBezTo>
                    <a:pt x="195" y="230"/>
                    <a:pt x="195" y="230"/>
                    <a:pt x="195" y="230"/>
                  </a:cubicBezTo>
                  <a:cubicBezTo>
                    <a:pt x="210" y="230"/>
                    <a:pt x="210" y="230"/>
                    <a:pt x="210" y="230"/>
                  </a:cubicBezTo>
                  <a:cubicBezTo>
                    <a:pt x="210" y="221"/>
                    <a:pt x="210" y="221"/>
                    <a:pt x="210" y="221"/>
                  </a:cubicBezTo>
                  <a:cubicBezTo>
                    <a:pt x="210" y="219"/>
                    <a:pt x="210" y="219"/>
                    <a:pt x="210" y="219"/>
                  </a:cubicBezTo>
                  <a:cubicBezTo>
                    <a:pt x="210" y="32"/>
                    <a:pt x="210" y="32"/>
                    <a:pt x="210" y="32"/>
                  </a:cubicBezTo>
                  <a:cubicBezTo>
                    <a:pt x="210" y="31"/>
                    <a:pt x="210" y="31"/>
                    <a:pt x="210" y="31"/>
                  </a:cubicBezTo>
                  <a:cubicBezTo>
                    <a:pt x="210" y="21"/>
                    <a:pt x="210" y="21"/>
                    <a:pt x="210" y="21"/>
                  </a:cubicBezTo>
                  <a:lnTo>
                    <a:pt x="195" y="21"/>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微软雅黑" pitchFamily="34" charset="-122"/>
              </a:endParaRPr>
            </a:p>
          </p:txBody>
        </p:sp>
        <p:sp>
          <p:nvSpPr>
            <p:cNvPr id="15" name="Freeform 8"/>
            <p:cNvSpPr/>
            <p:nvPr/>
          </p:nvSpPr>
          <p:spPr bwMode="auto">
            <a:xfrm>
              <a:off x="4545" y="2478"/>
              <a:ext cx="706" cy="476"/>
            </a:xfrm>
            <a:custGeom>
              <a:avLst/>
              <a:gdLst>
                <a:gd name="T0" fmla="*/ 149 w 154"/>
                <a:gd name="T1" fmla="*/ 82 h 104"/>
                <a:gd name="T2" fmla="*/ 87 w 154"/>
                <a:gd name="T3" fmla="*/ 5 h 104"/>
                <a:gd name="T4" fmla="*/ 78 w 154"/>
                <a:gd name="T5" fmla="*/ 0 h 104"/>
                <a:gd name="T6" fmla="*/ 78 w 154"/>
                <a:gd name="T7" fmla="*/ 0 h 104"/>
                <a:gd name="T8" fmla="*/ 77 w 154"/>
                <a:gd name="T9" fmla="*/ 0 h 104"/>
                <a:gd name="T10" fmla="*/ 76 w 154"/>
                <a:gd name="T11" fmla="*/ 0 h 104"/>
                <a:gd name="T12" fmla="*/ 76 w 154"/>
                <a:gd name="T13" fmla="*/ 0 h 104"/>
                <a:gd name="T14" fmla="*/ 67 w 154"/>
                <a:gd name="T15" fmla="*/ 5 h 104"/>
                <a:gd name="T16" fmla="*/ 4 w 154"/>
                <a:gd name="T17" fmla="*/ 82 h 104"/>
                <a:gd name="T18" fmla="*/ 6 w 154"/>
                <a:gd name="T19" fmla="*/ 100 h 104"/>
                <a:gd name="T20" fmla="*/ 24 w 154"/>
                <a:gd name="T21" fmla="*/ 98 h 104"/>
                <a:gd name="T22" fmla="*/ 77 w 154"/>
                <a:gd name="T23" fmla="*/ 32 h 104"/>
                <a:gd name="T24" fmla="*/ 130 w 154"/>
                <a:gd name="T25" fmla="*/ 98 h 104"/>
                <a:gd name="T26" fmla="*/ 148 w 154"/>
                <a:gd name="T27" fmla="*/ 100 h 104"/>
                <a:gd name="T28" fmla="*/ 149 w 154"/>
                <a:gd name="T29"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4" h="104">
                  <a:moveTo>
                    <a:pt x="149" y="82"/>
                  </a:moveTo>
                  <a:cubicBezTo>
                    <a:pt x="87" y="5"/>
                    <a:pt x="87" y="5"/>
                    <a:pt x="87" y="5"/>
                  </a:cubicBezTo>
                  <a:cubicBezTo>
                    <a:pt x="84" y="2"/>
                    <a:pt x="81" y="0"/>
                    <a:pt x="78" y="0"/>
                  </a:cubicBezTo>
                  <a:cubicBezTo>
                    <a:pt x="78" y="0"/>
                    <a:pt x="78" y="0"/>
                    <a:pt x="78" y="0"/>
                  </a:cubicBezTo>
                  <a:cubicBezTo>
                    <a:pt x="77" y="0"/>
                    <a:pt x="77" y="0"/>
                    <a:pt x="77" y="0"/>
                  </a:cubicBezTo>
                  <a:cubicBezTo>
                    <a:pt x="76" y="0"/>
                    <a:pt x="76" y="0"/>
                    <a:pt x="76" y="0"/>
                  </a:cubicBezTo>
                  <a:cubicBezTo>
                    <a:pt x="76" y="0"/>
                    <a:pt x="76" y="0"/>
                    <a:pt x="76" y="0"/>
                  </a:cubicBezTo>
                  <a:cubicBezTo>
                    <a:pt x="72" y="0"/>
                    <a:pt x="69" y="2"/>
                    <a:pt x="67" y="5"/>
                  </a:cubicBezTo>
                  <a:cubicBezTo>
                    <a:pt x="4" y="82"/>
                    <a:pt x="4" y="82"/>
                    <a:pt x="4" y="82"/>
                  </a:cubicBezTo>
                  <a:cubicBezTo>
                    <a:pt x="0" y="88"/>
                    <a:pt x="0" y="96"/>
                    <a:pt x="6" y="100"/>
                  </a:cubicBezTo>
                  <a:cubicBezTo>
                    <a:pt x="11" y="104"/>
                    <a:pt x="19" y="103"/>
                    <a:pt x="24" y="98"/>
                  </a:cubicBezTo>
                  <a:cubicBezTo>
                    <a:pt x="77" y="32"/>
                    <a:pt x="77" y="32"/>
                    <a:pt x="77" y="32"/>
                  </a:cubicBezTo>
                  <a:cubicBezTo>
                    <a:pt x="130" y="98"/>
                    <a:pt x="130" y="98"/>
                    <a:pt x="130" y="98"/>
                  </a:cubicBezTo>
                  <a:cubicBezTo>
                    <a:pt x="134" y="103"/>
                    <a:pt x="142" y="104"/>
                    <a:pt x="148" y="100"/>
                  </a:cubicBezTo>
                  <a:cubicBezTo>
                    <a:pt x="153" y="96"/>
                    <a:pt x="154" y="88"/>
                    <a:pt x="149" y="82"/>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right)">
                                      <p:cBhvr>
                                        <p:cTn id="20" dur="500"/>
                                        <p:tgtEl>
                                          <p:spTgt spid="4"/>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2000"/>
                                        <p:tgtEl>
                                          <p:spTgt spid="6"/>
                                        </p:tgtEl>
                                      </p:cBhvr>
                                    </p:animEffec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5000"/>
                            </p:stCondLst>
                            <p:childTnLst>
                              <p:par>
                                <p:cTn id="32" presetID="53" presetClass="entr" presetSubtype="16"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5500"/>
                            </p:stCondLst>
                            <p:childTnLst>
                              <p:par>
                                <p:cTn id="38" presetID="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6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br>
              <a:rPr lang="zh-CN" altLang="en-US" dirty="0"/>
            </a:br>
            <a:endParaRPr lang="zh-CN" altLang="en-US" dirty="0"/>
          </a:p>
        </p:txBody>
      </p:sp>
      <p:grpSp>
        <p:nvGrpSpPr>
          <p:cNvPr id="3" name="组合 2"/>
          <p:cNvGrpSpPr/>
          <p:nvPr/>
        </p:nvGrpSpPr>
        <p:grpSpPr>
          <a:xfrm>
            <a:off x="949488" y="1858922"/>
            <a:ext cx="10293024" cy="3278085"/>
            <a:chOff x="949488" y="1519958"/>
            <a:chExt cx="10293024" cy="3278085"/>
          </a:xfrm>
        </p:grpSpPr>
        <p:grpSp>
          <p:nvGrpSpPr>
            <p:cNvPr id="4" name="组合 3"/>
            <p:cNvGrpSpPr/>
            <p:nvPr/>
          </p:nvGrpSpPr>
          <p:grpSpPr>
            <a:xfrm>
              <a:off x="949488" y="1519958"/>
              <a:ext cx="10293024" cy="3278085"/>
              <a:chOff x="1064709" y="1638633"/>
              <a:chExt cx="10293024" cy="3278085"/>
            </a:xfrm>
          </p:grpSpPr>
          <p:sp>
            <p:nvSpPr>
              <p:cNvPr id="6" name="图文框 5"/>
              <p:cNvSpPr/>
              <p:nvPr/>
            </p:nvSpPr>
            <p:spPr>
              <a:xfrm>
                <a:off x="1064709" y="1638633"/>
                <a:ext cx="10080000" cy="3060000"/>
              </a:xfrm>
              <a:prstGeom prst="frame">
                <a:avLst>
                  <a:gd name="adj1" fmla="val 3500"/>
                </a:avLst>
              </a:prstGeom>
              <a:gradFill flip="none" rotWithShape="1">
                <a:gsLst>
                  <a:gs pos="0">
                    <a:srgbClr val="B00000"/>
                  </a:gs>
                  <a:gs pos="100000">
                    <a:srgbClr val="C00000"/>
                  </a:gs>
                </a:gsLst>
                <a:lin ang="1800000" scaled="0"/>
                <a:tileRect/>
              </a:gra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277733" y="1856718"/>
                <a:ext cx="10080000" cy="3060000"/>
                <a:chOff x="1277733" y="1856718"/>
                <a:chExt cx="10080000" cy="3060000"/>
              </a:xfrm>
            </p:grpSpPr>
            <p:sp>
              <p:nvSpPr>
                <p:cNvPr id="8" name="矩形 7"/>
                <p:cNvSpPr/>
                <p:nvPr/>
              </p:nvSpPr>
              <p:spPr>
                <a:xfrm>
                  <a:off x="1277733" y="1856718"/>
                  <a:ext cx="10080000" cy="3060000"/>
                </a:xfrm>
                <a:prstGeom prst="rect">
                  <a:avLst/>
                </a:prstGeom>
                <a:solidFill>
                  <a:schemeClr val="bg1"/>
                </a:soli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1" cstate="print">
                  <a:duotone>
                    <a:schemeClr val="accent2">
                      <a:shade val="45000"/>
                      <a:satMod val="135000"/>
                    </a:schemeClr>
                    <a:prstClr val="white"/>
                  </a:duotone>
                  <a:extLst>
                    <a:ext uri="{28A0092B-C50C-407E-A947-70E740481C1C}">
                      <a14:useLocalDpi xmlns:a14="http://schemas.microsoft.com/office/drawing/2010/main" val="0"/>
                    </a:ext>
                  </a:extLst>
                </a:blip>
                <a:srcRect r="6647" b="50000"/>
                <a:stretch>
                  <a:fillRect/>
                </a:stretch>
              </p:blipFill>
              <p:spPr>
                <a:xfrm flipH="1">
                  <a:off x="3977733" y="3656718"/>
                  <a:ext cx="7380000" cy="1260000"/>
                </a:xfrm>
                <a:prstGeom prst="rect">
                  <a:avLst/>
                </a:prstGeom>
              </p:spPr>
            </p:pic>
          </p:grpSp>
        </p:grpSp>
        <p:sp>
          <p:nvSpPr>
            <p:cNvPr id="5" name="矩形 4"/>
            <p:cNvSpPr/>
            <p:nvPr/>
          </p:nvSpPr>
          <p:spPr>
            <a:xfrm>
              <a:off x="1866000" y="1903335"/>
              <a:ext cx="8460000" cy="2549416"/>
            </a:xfrm>
            <a:prstGeom prst="rect">
              <a:avLst/>
            </a:prstGeom>
          </p:spPr>
          <p:txBody>
            <a:bodyPr wrap="square">
              <a:spAutoFit/>
            </a:bodyPr>
            <a:lstStyle/>
            <a:p>
              <a:pPr algn="just">
                <a:lnSpc>
                  <a:spcPct val="150000"/>
                </a:lnSpc>
              </a:pPr>
              <a:r>
                <a:rPr lang="zh-CN" altLang="en-US" sz="2200" b="1" dirty="0">
                  <a:latin typeface="楷体" pitchFamily="49" charset="-122"/>
                  <a:ea typeface="楷体" pitchFamily="49" charset="-122"/>
                </a:rPr>
                <a:t>　　走自己的路，是党的全部理论和实践立足点，更是党百年奋斗得出的历史结论。中国特色社会主义是党和人民历经千辛万苦、付出巨大代价取得的根本成就，是实现中华民族伟大复兴的正确道路。</a:t>
              </a:r>
              <a:endParaRPr lang="en-US" altLang="zh-CN" sz="2200" b="1" dirty="0">
                <a:latin typeface="楷体" pitchFamily="49" charset="-122"/>
                <a:ea typeface="楷体" pitchFamily="49" charset="-122"/>
              </a:endParaRPr>
            </a:p>
            <a:p>
              <a:pPr algn="r">
                <a:lnSpc>
                  <a:spcPct val="150000"/>
                </a:lnSpc>
                <a:spcBef>
                  <a:spcPts val="800"/>
                </a:spcBef>
              </a:pP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习近平在庆祝中国共产党成立</a:t>
              </a:r>
              <a:r>
                <a:rPr lang="en-US" altLang="zh-CN" b="1" dirty="0">
                  <a:latin typeface="楷体" pitchFamily="49" charset="-122"/>
                  <a:ea typeface="楷体" pitchFamily="49" charset="-122"/>
                </a:rPr>
                <a:t>100</a:t>
              </a:r>
              <a:r>
                <a:rPr lang="zh-CN" altLang="en-US" b="1" dirty="0">
                  <a:latin typeface="楷体" pitchFamily="49" charset="-122"/>
                  <a:ea typeface="楷体" pitchFamily="49" charset="-122"/>
                </a:rPr>
                <a:t>周年大会上的讲话</a:t>
              </a:r>
              <a:endParaRPr lang="en-US" altLang="zh-CN" b="1" dirty="0">
                <a:latin typeface="楷体" pitchFamily="49" charset="-122"/>
                <a:ea typeface="楷体" pitchFamily="49" charset="-122"/>
              </a:endParaRPr>
            </a:p>
            <a:p>
              <a:pPr algn="r">
                <a:lnSpc>
                  <a:spcPct val="150000"/>
                </a:lnSpc>
              </a:pPr>
              <a:r>
                <a:rPr lang="zh-CN" altLang="en-US" b="1" dirty="0">
                  <a:latin typeface="楷体" pitchFamily="49" charset="-122"/>
                  <a:ea typeface="楷体" pitchFamily="49" charset="-122"/>
                </a:rPr>
                <a:t>（</a:t>
              </a:r>
              <a:r>
                <a:rPr lang="en-US" altLang="zh-CN" b="1" dirty="0">
                  <a:latin typeface="楷体" pitchFamily="49" charset="-122"/>
                  <a:ea typeface="楷体" pitchFamily="49" charset="-122"/>
                </a:rPr>
                <a:t>2021</a:t>
              </a:r>
              <a:r>
                <a:rPr lang="zh-CN" altLang="en-US" b="1" dirty="0">
                  <a:latin typeface="楷体" pitchFamily="49" charset="-122"/>
                  <a:ea typeface="楷体" pitchFamily="49" charset="-122"/>
                </a:rPr>
                <a:t>年</a:t>
              </a:r>
              <a:r>
                <a:rPr lang="en-US" altLang="zh-CN" b="1" dirty="0">
                  <a:latin typeface="楷体" pitchFamily="49" charset="-122"/>
                  <a:ea typeface="楷体" pitchFamily="49" charset="-122"/>
                </a:rPr>
                <a:t>7</a:t>
              </a:r>
              <a:r>
                <a:rPr lang="zh-CN" altLang="en-US" b="1" dirty="0">
                  <a:latin typeface="楷体" pitchFamily="49" charset="-122"/>
                  <a:ea typeface="楷体" pitchFamily="49" charset="-122"/>
                </a:rPr>
                <a:t>月</a:t>
              </a:r>
              <a:r>
                <a:rPr lang="en-US" altLang="zh-CN" b="1" dirty="0">
                  <a:latin typeface="楷体" pitchFamily="49" charset="-122"/>
                  <a:ea typeface="楷体" pitchFamily="49" charset="-122"/>
                </a:rPr>
                <a:t>1</a:t>
              </a:r>
              <a:r>
                <a:rPr lang="zh-CN" altLang="en-US" b="1" dirty="0">
                  <a:latin typeface="楷体" pitchFamily="49" charset="-122"/>
                  <a:ea typeface="楷体" pitchFamily="49" charset="-122"/>
                </a:rPr>
                <a:t>日）</a:t>
              </a:r>
              <a:endParaRPr lang="zh-CN" altLang="en-US" b="1" dirty="0">
                <a:latin typeface="楷体" pitchFamily="49" charset="-122"/>
                <a:ea typeface="楷体" pitchFamily="49" charset="-122"/>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53009" y="5567755"/>
            <a:ext cx="9201150" cy="429895"/>
          </a:xfrm>
          <a:prstGeom prst="rect">
            <a:avLst/>
          </a:prstGeom>
          <a:noFill/>
        </p:spPr>
        <p:txBody>
          <a:bodyPr wrap="square" rtlCol="0">
            <a:spAutoFit/>
          </a:bodyPr>
          <a:lstStyle/>
          <a:p>
            <a:pPr algn="ctr">
              <a:buClr>
                <a:srgbClr val="C00000"/>
              </a:buClr>
              <a:buSzPct val="80000"/>
            </a:pPr>
            <a:r>
              <a:rPr lang="zh-CN" altLang="en-US" sz="2200" b="1" dirty="0">
                <a:solidFill>
                  <a:schemeClr val="tx1">
                    <a:lumMod val="95000"/>
                    <a:lumOff val="5000"/>
                  </a:schemeClr>
                </a:solidFill>
                <a:latin typeface="微软雅黑" pitchFamily="34" charset="-122"/>
                <a:ea typeface="微软雅黑" pitchFamily="34" charset="-122"/>
              </a:rPr>
              <a:t>党和人民长期奋斗取得的根本成就</a:t>
            </a:r>
            <a:endParaRPr lang="zh-CN" altLang="en-US" sz="2200" b="1" dirty="0">
              <a:solidFill>
                <a:schemeClr val="tx1">
                  <a:lumMod val="95000"/>
                  <a:lumOff val="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0" y="5400844"/>
            <a:ext cx="12192000" cy="1457156"/>
          </a:xfrm>
          <a:prstGeom prst="rect">
            <a:avLst/>
          </a:prstGeom>
        </p:spPr>
      </p:pic>
      <p:grpSp>
        <p:nvGrpSpPr>
          <p:cNvPr id="4" name="组合 3"/>
          <p:cNvGrpSpPr/>
          <p:nvPr/>
        </p:nvGrpSpPr>
        <p:grpSpPr>
          <a:xfrm>
            <a:off x="949488" y="1858922"/>
            <a:ext cx="10293024" cy="3278085"/>
            <a:chOff x="949488" y="1519958"/>
            <a:chExt cx="10293024" cy="3278085"/>
          </a:xfrm>
        </p:grpSpPr>
        <p:grpSp>
          <p:nvGrpSpPr>
            <p:cNvPr id="5" name="组合 4"/>
            <p:cNvGrpSpPr/>
            <p:nvPr/>
          </p:nvGrpSpPr>
          <p:grpSpPr>
            <a:xfrm>
              <a:off x="949488" y="1519958"/>
              <a:ext cx="10293024" cy="3278085"/>
              <a:chOff x="1064709" y="1638633"/>
              <a:chExt cx="10293024" cy="3278085"/>
            </a:xfrm>
          </p:grpSpPr>
          <p:sp>
            <p:nvSpPr>
              <p:cNvPr id="7" name="图文框 6"/>
              <p:cNvSpPr/>
              <p:nvPr/>
            </p:nvSpPr>
            <p:spPr>
              <a:xfrm>
                <a:off x="1064709" y="1638633"/>
                <a:ext cx="10080000" cy="3060000"/>
              </a:xfrm>
              <a:prstGeom prst="frame">
                <a:avLst>
                  <a:gd name="adj1" fmla="val 3500"/>
                </a:avLst>
              </a:prstGeom>
              <a:gradFill flip="none" rotWithShape="1">
                <a:gsLst>
                  <a:gs pos="0">
                    <a:srgbClr val="B00000"/>
                  </a:gs>
                  <a:gs pos="100000">
                    <a:srgbClr val="C00000"/>
                  </a:gs>
                </a:gsLst>
                <a:lin ang="1800000" scaled="0"/>
                <a:tileRect/>
              </a:gra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77733" y="1856718"/>
                <a:ext cx="10080000" cy="3060000"/>
                <a:chOff x="1277733" y="1856718"/>
                <a:chExt cx="10080000" cy="3060000"/>
              </a:xfrm>
            </p:grpSpPr>
            <p:sp>
              <p:nvSpPr>
                <p:cNvPr id="9" name="矩形 8"/>
                <p:cNvSpPr/>
                <p:nvPr/>
              </p:nvSpPr>
              <p:spPr>
                <a:xfrm>
                  <a:off x="1277733" y="1856718"/>
                  <a:ext cx="10080000" cy="3060000"/>
                </a:xfrm>
                <a:prstGeom prst="rect">
                  <a:avLst/>
                </a:prstGeom>
                <a:solidFill>
                  <a:schemeClr val="bg1"/>
                </a:solidFill>
                <a:ln>
                  <a:noFill/>
                </a:ln>
                <a:effectLst>
                  <a:outerShdw blurRad="177800" dist="152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r="6647" b="50000"/>
                <a:stretch>
                  <a:fillRect/>
                </a:stretch>
              </p:blipFill>
              <p:spPr>
                <a:xfrm flipH="1">
                  <a:off x="3977733" y="3656718"/>
                  <a:ext cx="7380000" cy="1260000"/>
                </a:xfrm>
                <a:prstGeom prst="rect">
                  <a:avLst/>
                </a:prstGeom>
              </p:spPr>
            </p:pic>
          </p:grpSp>
        </p:grpSp>
        <p:sp>
          <p:nvSpPr>
            <p:cNvPr id="6" name="矩形 5"/>
            <p:cNvSpPr/>
            <p:nvPr/>
          </p:nvSpPr>
          <p:spPr>
            <a:xfrm>
              <a:off x="1866000" y="1903335"/>
              <a:ext cx="8460000" cy="2549416"/>
            </a:xfrm>
            <a:prstGeom prst="rect">
              <a:avLst/>
            </a:prstGeom>
          </p:spPr>
          <p:txBody>
            <a:bodyPr wrap="square">
              <a:spAutoFit/>
            </a:bodyPr>
            <a:lstStyle/>
            <a:p>
              <a:pPr algn="just">
                <a:lnSpc>
                  <a:spcPct val="150000"/>
                </a:lnSpc>
              </a:pPr>
              <a:r>
                <a:rPr lang="zh-CN" altLang="en-US" sz="2200" b="1" dirty="0">
                  <a:latin typeface="楷体" pitchFamily="49" charset="-122"/>
                  <a:ea typeface="楷体" pitchFamily="49" charset="-122"/>
                </a:rPr>
                <a:t>　　走自己的路，是党的全部理论和实践立足点，更是党百年奋斗得出的历史结论。中国特色社会主义是党和人民历经千辛万苦、付出巨大代价取得的根本成就，是实现中华民族伟大复兴的正确道路。</a:t>
              </a:r>
              <a:endParaRPr lang="en-US" altLang="zh-CN" sz="2200" b="1" dirty="0">
                <a:latin typeface="楷体" pitchFamily="49" charset="-122"/>
                <a:ea typeface="楷体" pitchFamily="49" charset="-122"/>
              </a:endParaRPr>
            </a:p>
            <a:p>
              <a:pPr algn="r">
                <a:lnSpc>
                  <a:spcPct val="150000"/>
                </a:lnSpc>
                <a:spcBef>
                  <a:spcPts val="800"/>
                </a:spcBef>
              </a:pP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习近平在庆祝中国共产党成立</a:t>
              </a:r>
              <a:r>
                <a:rPr lang="en-US" altLang="zh-CN" b="1" dirty="0">
                  <a:latin typeface="楷体" pitchFamily="49" charset="-122"/>
                  <a:ea typeface="楷体" pitchFamily="49" charset="-122"/>
                </a:rPr>
                <a:t>100</a:t>
              </a:r>
              <a:r>
                <a:rPr lang="zh-CN" altLang="en-US" b="1" dirty="0">
                  <a:latin typeface="楷体" pitchFamily="49" charset="-122"/>
                  <a:ea typeface="楷体" pitchFamily="49" charset="-122"/>
                </a:rPr>
                <a:t>周年大会上的讲话</a:t>
              </a:r>
              <a:endParaRPr lang="en-US" altLang="zh-CN" b="1" dirty="0">
                <a:latin typeface="楷体" pitchFamily="49" charset="-122"/>
                <a:ea typeface="楷体" pitchFamily="49" charset="-122"/>
              </a:endParaRPr>
            </a:p>
            <a:p>
              <a:pPr algn="r">
                <a:lnSpc>
                  <a:spcPct val="150000"/>
                </a:lnSpc>
              </a:pPr>
              <a:r>
                <a:rPr lang="zh-CN" altLang="en-US" b="1" dirty="0">
                  <a:latin typeface="楷体" pitchFamily="49" charset="-122"/>
                  <a:ea typeface="楷体" pitchFamily="49" charset="-122"/>
                </a:rPr>
                <a:t>（</a:t>
              </a:r>
              <a:r>
                <a:rPr lang="en-US" altLang="zh-CN" b="1" dirty="0">
                  <a:latin typeface="楷体" pitchFamily="49" charset="-122"/>
                  <a:ea typeface="楷体" pitchFamily="49" charset="-122"/>
                </a:rPr>
                <a:t>2021</a:t>
              </a:r>
              <a:r>
                <a:rPr lang="zh-CN" altLang="en-US" b="1" dirty="0">
                  <a:latin typeface="楷体" pitchFamily="49" charset="-122"/>
                  <a:ea typeface="楷体" pitchFamily="49" charset="-122"/>
                </a:rPr>
                <a:t>年</a:t>
              </a:r>
              <a:r>
                <a:rPr lang="en-US" altLang="zh-CN" b="1" dirty="0">
                  <a:latin typeface="楷体" pitchFamily="49" charset="-122"/>
                  <a:ea typeface="楷体" pitchFamily="49" charset="-122"/>
                </a:rPr>
                <a:t>7</a:t>
              </a:r>
              <a:r>
                <a:rPr lang="zh-CN" altLang="en-US" b="1" dirty="0">
                  <a:latin typeface="楷体" pitchFamily="49" charset="-122"/>
                  <a:ea typeface="楷体" pitchFamily="49" charset="-122"/>
                </a:rPr>
                <a:t>月</a:t>
              </a:r>
              <a:r>
                <a:rPr lang="en-US" altLang="zh-CN" b="1" dirty="0">
                  <a:latin typeface="楷体" pitchFamily="49" charset="-122"/>
                  <a:ea typeface="楷体" pitchFamily="49" charset="-122"/>
                </a:rPr>
                <a:t>1</a:t>
              </a:r>
              <a:r>
                <a:rPr lang="zh-CN" altLang="en-US" b="1" dirty="0">
                  <a:latin typeface="楷体" pitchFamily="49" charset="-122"/>
                  <a:ea typeface="楷体" pitchFamily="49" charset="-122"/>
                </a:rPr>
                <a:t>日）</a:t>
              </a:r>
              <a:endParaRPr lang="zh-CN" altLang="en-US" b="1" dirty="0">
                <a:latin typeface="楷体" pitchFamily="49" charset="-122"/>
                <a:ea typeface="楷体" pitchFamily="49" charset="-122"/>
              </a:endParaRPr>
            </a:p>
          </p:txBody>
        </p:sp>
      </p:grpSp>
      <p:sp>
        <p:nvSpPr>
          <p:cNvPr id="14" name="文本框 13"/>
          <p:cNvSpPr txBox="1"/>
          <p:nvPr/>
        </p:nvSpPr>
        <p:spPr>
          <a:xfrm>
            <a:off x="328706" y="374147"/>
            <a:ext cx="611990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55"/>
          <p:cNvSpPr/>
          <p:nvPr/>
        </p:nvSpPr>
        <p:spPr>
          <a:xfrm flipH="1">
            <a:off x="3936000" y="1492339"/>
            <a:ext cx="4320000" cy="468000"/>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方向决定道路、道路决定命运</a:t>
            </a:r>
            <a:endPar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1" name="矩形 20"/>
          <p:cNvSpPr/>
          <p:nvPr/>
        </p:nvSpPr>
        <p:spPr>
          <a:xfrm>
            <a:off x="1579524" y="1960339"/>
            <a:ext cx="9000000" cy="1938020"/>
          </a:xfrm>
          <a:prstGeom prst="rect">
            <a:avLst/>
          </a:prstGeom>
        </p:spPr>
        <p:txBody>
          <a:bodyPr wrap="square">
            <a:spAutoFit/>
          </a:bodyPr>
          <a:lstStyle/>
          <a:p>
            <a:pPr lvl="0" indent="539750" algn="just" fontAlgn="auto">
              <a:lnSpc>
                <a:spcPct val="150000"/>
              </a:lnSpc>
            </a:pPr>
            <a:r>
              <a:rPr lang="zh-CN" altLang="en-US" sz="2000" dirty="0">
                <a:solidFill>
                  <a:schemeClr val="tx1">
                    <a:lumMod val="85000"/>
                    <a:lumOff val="15000"/>
                  </a:schemeClr>
                </a:solidFill>
                <a:latin typeface="微软雅黑" pitchFamily="34" charset="-122"/>
                <a:ea typeface="微软雅黑" pitchFamily="34" charset="-122"/>
                <a:sym typeface="+mn-lt"/>
              </a:rPr>
              <a:t>我们党在革命、建设、改革各个历史时期，坚持从我国国情出发，探索并形成了符合中国实际的新民主主义革命道路、社会主义改造和社会主义建设道路、中国特色社会主义道路。</a:t>
            </a:r>
            <a:r>
              <a:rPr lang="zh-CN" altLang="en-US" sz="2000" b="1" dirty="0">
                <a:solidFill>
                  <a:srgbClr val="9E0406"/>
                </a:solidFill>
                <a:latin typeface="微软雅黑" pitchFamily="34" charset="-122"/>
                <a:ea typeface="微软雅黑" pitchFamily="34" charset="-122"/>
                <a:sym typeface="+mn-lt"/>
              </a:rPr>
              <a:t>这种独立自主的探索精神，这种坚持走自己路的坚定决心，是我们党不断从挫折中觉醒、不断从胜利走向胜利的真谛。</a:t>
            </a:r>
            <a:endParaRPr lang="zh-CN" altLang="en-US" sz="2000" b="1" dirty="0">
              <a:solidFill>
                <a:srgbClr val="9E0406"/>
              </a:solidFill>
              <a:latin typeface="微软雅黑" pitchFamily="34" charset="-122"/>
              <a:ea typeface="微软雅黑" pitchFamily="34" charset="-122"/>
              <a:sym typeface="+mn-lt"/>
            </a:endParaRPr>
          </a:p>
        </p:txBody>
      </p:sp>
      <p:grpSp>
        <p:nvGrpSpPr>
          <p:cNvPr id="4" name="组合 3"/>
          <p:cNvGrpSpPr/>
          <p:nvPr/>
        </p:nvGrpSpPr>
        <p:grpSpPr>
          <a:xfrm>
            <a:off x="-113665" y="4530035"/>
            <a:ext cx="12419965" cy="1372870"/>
            <a:chOff x="-113365" y="5620573"/>
            <a:chExt cx="12420000" cy="1140860"/>
          </a:xfrm>
        </p:grpSpPr>
        <p:pic>
          <p:nvPicPr>
            <p:cNvPr id="14" name="图片 13"/>
            <p:cNvPicPr preferRelativeResize="0"/>
            <p:nvPr/>
          </p:nvPicPr>
          <p:blipFill rotWithShape="1">
            <a:blip r:embed="rId1" cstate="print">
              <a:extLst>
                <a:ext uri="{28A0092B-C50C-407E-A947-70E740481C1C}">
                  <a14:useLocalDpi xmlns:a14="http://schemas.microsoft.com/office/drawing/2010/main" val="0"/>
                </a:ext>
              </a:extLst>
            </a:blip>
            <a:srcRect l="383" t="46451" r="395" b="32050"/>
            <a:stretch>
              <a:fillRect/>
            </a:stretch>
          </p:blipFill>
          <p:spPr>
            <a:xfrm>
              <a:off x="-113365" y="5620573"/>
              <a:ext cx="12420000" cy="1140860"/>
            </a:xfrm>
            <a:prstGeom prst="cube">
              <a:avLst>
                <a:gd name="adj" fmla="val 3104"/>
              </a:avLst>
            </a:prstGeom>
            <a:noFill/>
            <a:effectLst>
              <a:outerShdw blurRad="381000" dist="127000" dir="5400000" algn="t" rotWithShape="0">
                <a:prstClr val="black">
                  <a:alpha val="15000"/>
                </a:prstClr>
              </a:outerShdw>
            </a:effectLst>
          </p:spPr>
        </p:pic>
        <p:sp>
          <p:nvSpPr>
            <p:cNvPr id="15" name="文本框 14"/>
            <p:cNvSpPr txBox="1"/>
            <p:nvPr/>
          </p:nvSpPr>
          <p:spPr>
            <a:xfrm>
              <a:off x="314626" y="5920828"/>
              <a:ext cx="11563383" cy="540879"/>
            </a:xfrm>
            <a:prstGeom prst="rect">
              <a:avLst/>
            </a:prstGeom>
            <a:noFill/>
          </p:spPr>
          <p:txBody>
            <a:bodyPr wrap="square" rtlCol="0">
              <a:spAutoFit/>
            </a:bodyPr>
            <a:lstStyle/>
            <a:p>
              <a:pPr algn="just">
                <a:lnSpc>
                  <a:spcPct val="130000"/>
                </a:lnSpc>
              </a:pPr>
              <a:r>
                <a:rPr lang="zh-CN" altLang="en-US" sz="22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　</a:t>
              </a:r>
              <a:r>
                <a:rPr lang="zh-CN" altLang="en-US" sz="28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道路问题是关系党的事业兴衰成败第一位的问题，道路就是党的生命。</a:t>
              </a:r>
              <a:endParaRPr lang="zh-CN" altLang="en-US" sz="28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grpSp>
      <p:sp>
        <p:nvSpPr>
          <p:cNvPr id="9" name="矩形 8"/>
          <p:cNvSpPr/>
          <p:nvPr/>
        </p:nvSpPr>
        <p:spPr>
          <a:xfrm>
            <a:off x="1050324" y="1640959"/>
            <a:ext cx="10058400" cy="2568182"/>
          </a:xfrm>
          <a:prstGeom prst="rect">
            <a:avLst/>
          </a:prstGeom>
          <a:noFill/>
          <a:ln w="19050">
            <a:gradFill>
              <a:gsLst>
                <a:gs pos="0">
                  <a:srgbClr val="B00000"/>
                </a:gs>
                <a:gs pos="35398">
                  <a:srgbClr val="E55003">
                    <a:alpha val="0"/>
                    <a:lumMod val="0"/>
                    <a:lumOff val="100000"/>
                  </a:srgbClr>
                </a:gs>
                <a:gs pos="70000">
                  <a:srgbClr val="E55003">
                    <a:alpha val="0"/>
                    <a:lumMod val="0"/>
                    <a:lumOff val="100000"/>
                  </a:srgbClr>
                </a:gs>
                <a:gs pos="100000">
                  <a:srgbClr val="B00000"/>
                </a:gs>
              </a:gsLst>
              <a:lin ang="3600000" scaled="0"/>
            </a:gradFill>
          </a:ln>
          <a:effectLst>
            <a:outerShdw blurRad="101600" dist="127000" dir="2700000" algn="tl" rotWithShape="0">
              <a:srgbClr val="B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61200" y="411051"/>
            <a:ext cx="611990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对角圆角矩形 55"/>
          <p:cNvSpPr/>
          <p:nvPr/>
        </p:nvSpPr>
        <p:spPr>
          <a:xfrm flipH="1">
            <a:off x="3644078" y="1209432"/>
            <a:ext cx="5040000" cy="468000"/>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中国特色社会主义不是从天上掉下来的</a:t>
            </a:r>
            <a:endPar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8" name="矩形 87"/>
          <p:cNvSpPr/>
          <p:nvPr/>
        </p:nvSpPr>
        <p:spPr>
          <a:xfrm>
            <a:off x="-27525" y="1909989"/>
            <a:ext cx="12192000" cy="1800000"/>
          </a:xfrm>
          <a:prstGeom prst="rect">
            <a:avLst/>
          </a:prstGeom>
          <a:gradFill>
            <a:gsLst>
              <a:gs pos="0">
                <a:srgbClr val="9E0406"/>
              </a:gs>
              <a:gs pos="100000">
                <a:srgbClr val="D49A7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对角圆角矩形 48"/>
          <p:cNvSpPr/>
          <p:nvPr/>
        </p:nvSpPr>
        <p:spPr>
          <a:xfrm>
            <a:off x="4398954" y="1609966"/>
            <a:ext cx="3240000" cy="468000"/>
          </a:xfrm>
          <a:prstGeom prst="round2DiagRect">
            <a:avLst/>
          </a:prstGeom>
          <a:solidFill>
            <a:schemeClr val="bg1"/>
          </a:solidFill>
          <a:ln w="6350">
            <a:solidFill>
              <a:schemeClr val="bg1">
                <a:lumMod val="95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a:solidFill>
                  <a:schemeClr val="tx1">
                    <a:lumMod val="95000"/>
                    <a:lumOff val="5000"/>
                  </a:schemeClr>
                </a:solidFill>
                <a:latin typeface="微软雅黑" pitchFamily="34" charset="-122"/>
                <a:ea typeface="微软雅黑" pitchFamily="34" charset="-122"/>
              </a:rPr>
              <a:t>从历史纵深中走来</a:t>
            </a:r>
            <a:endParaRPr lang="zh-CN" altLang="en-US" b="1" dirty="0">
              <a:solidFill>
                <a:schemeClr val="tx1">
                  <a:lumMod val="95000"/>
                  <a:lumOff val="5000"/>
                </a:schemeClr>
              </a:solidFill>
              <a:latin typeface="微软雅黑" pitchFamily="34" charset="-122"/>
              <a:ea typeface="微软雅黑" pitchFamily="34" charset="-122"/>
            </a:endParaRPr>
          </a:p>
        </p:txBody>
      </p:sp>
      <p:grpSp>
        <p:nvGrpSpPr>
          <p:cNvPr id="8" name="组合 7"/>
          <p:cNvGrpSpPr/>
          <p:nvPr/>
        </p:nvGrpSpPr>
        <p:grpSpPr>
          <a:xfrm>
            <a:off x="328706" y="2196944"/>
            <a:ext cx="1800000" cy="2664000"/>
            <a:chOff x="337839" y="2338480"/>
            <a:chExt cx="1800000" cy="2664000"/>
          </a:xfrm>
        </p:grpSpPr>
        <p:sp>
          <p:nvSpPr>
            <p:cNvPr id="50" name="işlídê"/>
            <p:cNvSpPr/>
            <p:nvPr/>
          </p:nvSpPr>
          <p:spPr>
            <a:xfrm>
              <a:off x="337839" y="2338480"/>
              <a:ext cx="1800000" cy="2664000"/>
            </a:xfrm>
            <a:prstGeom prst="foldedCorner">
              <a:avLst>
                <a:gd name="adj" fmla="val 11282"/>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文本框 80"/>
            <p:cNvSpPr txBox="1"/>
            <p:nvPr/>
          </p:nvSpPr>
          <p:spPr>
            <a:xfrm>
              <a:off x="600432" y="2621817"/>
              <a:ext cx="1274815" cy="411957"/>
            </a:xfrm>
            <a:custGeom>
              <a:avLst/>
              <a:gdLst/>
              <a:ahLst/>
              <a:cxnLst/>
              <a:rect l="l" t="t" r="r" b="b"/>
              <a:pathLst>
                <a:path w="1274815" h="411957">
                  <a:moveTo>
                    <a:pt x="1135976" y="34941"/>
                  </a:moveTo>
                  <a:cubicBezTo>
                    <a:pt x="1097111" y="34941"/>
                    <a:pt x="1078306" y="90331"/>
                    <a:pt x="1079559" y="201110"/>
                  </a:cubicBezTo>
                  <a:cubicBezTo>
                    <a:pt x="1077032" y="318319"/>
                    <a:pt x="1095766" y="376955"/>
                    <a:pt x="1135760" y="377016"/>
                  </a:cubicBezTo>
                  <a:cubicBezTo>
                    <a:pt x="1172960" y="378249"/>
                    <a:pt x="1190914" y="322222"/>
                    <a:pt x="1189619" y="208937"/>
                  </a:cubicBezTo>
                  <a:cubicBezTo>
                    <a:pt x="1189619" y="90351"/>
                    <a:pt x="1171738" y="32353"/>
                    <a:pt x="1135976" y="34941"/>
                  </a:cubicBezTo>
                  <a:close/>
                  <a:moveTo>
                    <a:pt x="802601" y="34941"/>
                  </a:moveTo>
                  <a:cubicBezTo>
                    <a:pt x="763736" y="34941"/>
                    <a:pt x="744931" y="90331"/>
                    <a:pt x="746184" y="201110"/>
                  </a:cubicBezTo>
                  <a:cubicBezTo>
                    <a:pt x="743657" y="318319"/>
                    <a:pt x="762391" y="376955"/>
                    <a:pt x="802385" y="377016"/>
                  </a:cubicBezTo>
                  <a:cubicBezTo>
                    <a:pt x="839585" y="378249"/>
                    <a:pt x="857539" y="322222"/>
                    <a:pt x="856244" y="208937"/>
                  </a:cubicBezTo>
                  <a:cubicBezTo>
                    <a:pt x="856244" y="90351"/>
                    <a:pt x="838363" y="32353"/>
                    <a:pt x="802601" y="34941"/>
                  </a:cubicBezTo>
                  <a:close/>
                  <a:moveTo>
                    <a:pt x="469226" y="34941"/>
                  </a:moveTo>
                  <a:cubicBezTo>
                    <a:pt x="430361" y="34941"/>
                    <a:pt x="411556" y="90331"/>
                    <a:pt x="412809" y="201110"/>
                  </a:cubicBezTo>
                  <a:cubicBezTo>
                    <a:pt x="410282" y="318319"/>
                    <a:pt x="429016" y="376955"/>
                    <a:pt x="469010" y="377016"/>
                  </a:cubicBezTo>
                  <a:cubicBezTo>
                    <a:pt x="506210" y="378249"/>
                    <a:pt x="524164" y="322222"/>
                    <a:pt x="522870" y="208937"/>
                  </a:cubicBezTo>
                  <a:cubicBezTo>
                    <a:pt x="522870" y="90351"/>
                    <a:pt x="504988" y="32353"/>
                    <a:pt x="469226" y="34941"/>
                  </a:cubicBezTo>
                  <a:close/>
                  <a:moveTo>
                    <a:pt x="31213" y="7672"/>
                  </a:moveTo>
                  <a:lnTo>
                    <a:pt x="247729" y="7672"/>
                  </a:lnTo>
                  <a:lnTo>
                    <a:pt x="247729" y="89078"/>
                  </a:lnTo>
                  <a:lnTo>
                    <a:pt x="63504" y="89078"/>
                  </a:lnTo>
                  <a:lnTo>
                    <a:pt x="54384" y="189371"/>
                  </a:lnTo>
                  <a:cubicBezTo>
                    <a:pt x="72871" y="162318"/>
                    <a:pt x="102604" y="150753"/>
                    <a:pt x="143584" y="154676"/>
                  </a:cubicBezTo>
                  <a:cubicBezTo>
                    <a:pt x="224518" y="160079"/>
                    <a:pt x="265641" y="201316"/>
                    <a:pt x="266956" y="278387"/>
                  </a:cubicBezTo>
                  <a:cubicBezTo>
                    <a:pt x="265621" y="364805"/>
                    <a:pt x="218571" y="408681"/>
                    <a:pt x="125806" y="410016"/>
                  </a:cubicBezTo>
                  <a:cubicBezTo>
                    <a:pt x="46105" y="408681"/>
                    <a:pt x="4170" y="382409"/>
                    <a:pt x="0" y="331199"/>
                  </a:cubicBezTo>
                  <a:cubicBezTo>
                    <a:pt x="0" y="303714"/>
                    <a:pt x="13742" y="289972"/>
                    <a:pt x="41227" y="289972"/>
                  </a:cubicBezTo>
                  <a:cubicBezTo>
                    <a:pt x="64993" y="287364"/>
                    <a:pt x="78951" y="299062"/>
                    <a:pt x="83100" y="325067"/>
                  </a:cubicBezTo>
                  <a:cubicBezTo>
                    <a:pt x="88051" y="359638"/>
                    <a:pt x="102163" y="376955"/>
                    <a:pt x="125436" y="377016"/>
                  </a:cubicBezTo>
                  <a:cubicBezTo>
                    <a:pt x="161753" y="375866"/>
                    <a:pt x="180528" y="346204"/>
                    <a:pt x="181761" y="288031"/>
                  </a:cubicBezTo>
                  <a:cubicBezTo>
                    <a:pt x="183055" y="227475"/>
                    <a:pt x="163694" y="196601"/>
                    <a:pt x="123680" y="195410"/>
                  </a:cubicBezTo>
                  <a:cubicBezTo>
                    <a:pt x="93751" y="195410"/>
                    <a:pt x="66842" y="214103"/>
                    <a:pt x="42952" y="251488"/>
                  </a:cubicBezTo>
                  <a:lnTo>
                    <a:pt x="13558" y="239656"/>
                  </a:lnTo>
                  <a:close/>
                  <a:moveTo>
                    <a:pt x="1135513" y="0"/>
                  </a:moveTo>
                  <a:cubicBezTo>
                    <a:pt x="1227087" y="1356"/>
                    <a:pt x="1273521" y="70970"/>
                    <a:pt x="1274815" y="208844"/>
                  </a:cubicBezTo>
                  <a:cubicBezTo>
                    <a:pt x="1273500" y="342897"/>
                    <a:pt x="1227097" y="410602"/>
                    <a:pt x="1135606" y="411957"/>
                  </a:cubicBezTo>
                  <a:cubicBezTo>
                    <a:pt x="1038856" y="410602"/>
                    <a:pt x="991118" y="342897"/>
                    <a:pt x="992391" y="208844"/>
                  </a:cubicBezTo>
                  <a:cubicBezTo>
                    <a:pt x="995021" y="70970"/>
                    <a:pt x="1042728" y="1356"/>
                    <a:pt x="1135513" y="0"/>
                  </a:cubicBezTo>
                  <a:close/>
                  <a:moveTo>
                    <a:pt x="802138" y="0"/>
                  </a:moveTo>
                  <a:cubicBezTo>
                    <a:pt x="893712" y="1356"/>
                    <a:pt x="940146" y="70970"/>
                    <a:pt x="941440" y="208844"/>
                  </a:cubicBezTo>
                  <a:cubicBezTo>
                    <a:pt x="940125" y="342897"/>
                    <a:pt x="893722" y="410602"/>
                    <a:pt x="802231" y="411957"/>
                  </a:cubicBezTo>
                  <a:cubicBezTo>
                    <a:pt x="705481" y="410602"/>
                    <a:pt x="657743" y="342897"/>
                    <a:pt x="659016" y="208844"/>
                  </a:cubicBezTo>
                  <a:cubicBezTo>
                    <a:pt x="661646" y="70970"/>
                    <a:pt x="709353" y="1356"/>
                    <a:pt x="802138" y="0"/>
                  </a:cubicBezTo>
                  <a:close/>
                  <a:moveTo>
                    <a:pt x="468764" y="0"/>
                  </a:moveTo>
                  <a:cubicBezTo>
                    <a:pt x="560337" y="1356"/>
                    <a:pt x="606771" y="70970"/>
                    <a:pt x="608065" y="208844"/>
                  </a:cubicBezTo>
                  <a:cubicBezTo>
                    <a:pt x="606750" y="342897"/>
                    <a:pt x="560347" y="410602"/>
                    <a:pt x="468856" y="411957"/>
                  </a:cubicBezTo>
                  <a:cubicBezTo>
                    <a:pt x="372106" y="410602"/>
                    <a:pt x="324368" y="342897"/>
                    <a:pt x="325641" y="208844"/>
                  </a:cubicBezTo>
                  <a:cubicBezTo>
                    <a:pt x="328271" y="70970"/>
                    <a:pt x="375978" y="1356"/>
                    <a:pt x="468764" y="0"/>
                  </a:cubicBezTo>
                  <a:close/>
                </a:path>
              </a:pathLst>
            </a:custGeom>
            <a:solidFill>
              <a:srgbClr val="C4241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4000" b="1" dirty="0">
                <a:solidFill>
                  <a:srgbClr val="C4241F"/>
                </a:solidFill>
                <a:latin typeface="方正粗雅宋_GBK" panose="02000000000000000000" pitchFamily="2" charset="-122"/>
                <a:ea typeface="方正粗雅宋_GBK" panose="02000000000000000000" pitchFamily="2" charset="-122"/>
              </a:endParaRPr>
            </a:p>
          </p:txBody>
        </p:sp>
        <p:sp>
          <p:nvSpPr>
            <p:cNvPr id="4" name="文本框 3"/>
            <p:cNvSpPr txBox="1"/>
            <p:nvPr/>
          </p:nvSpPr>
          <p:spPr>
            <a:xfrm>
              <a:off x="373839" y="3269905"/>
              <a:ext cx="1728000" cy="1092607"/>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latin typeface="微软雅黑" pitchFamily="34" charset="-122"/>
                  <a:ea typeface="微软雅黑" pitchFamily="34" charset="-122"/>
                </a:rPr>
                <a:t>中华文明</a:t>
              </a:r>
              <a:endParaRPr lang="zh-CN" altLang="en-US" sz="1600" dirty="0">
                <a:solidFill>
                  <a:schemeClr val="tx1">
                    <a:lumMod val="85000"/>
                    <a:lumOff val="15000"/>
                  </a:schemeClr>
                </a:solidFill>
                <a:latin typeface="微软雅黑" pitchFamily="34" charset="-122"/>
                <a:ea typeface="微软雅黑" pitchFamily="34" charset="-122"/>
              </a:endParaRPr>
            </a:p>
            <a:p>
              <a:pPr algn="ctr">
                <a:lnSpc>
                  <a:spcPct val="130000"/>
                </a:lnSpc>
              </a:pPr>
              <a:r>
                <a:rPr lang="en-US" altLang="zh-CN" sz="1600" dirty="0">
                  <a:solidFill>
                    <a:schemeClr val="tx1">
                      <a:lumMod val="85000"/>
                      <a:lumOff val="15000"/>
                    </a:schemeClr>
                  </a:solidFill>
                  <a:latin typeface="微软雅黑" pitchFamily="34" charset="-122"/>
                  <a:ea typeface="微软雅黑" pitchFamily="34" charset="-122"/>
                </a:rPr>
                <a:t>5000</a:t>
              </a:r>
              <a:r>
                <a:rPr lang="zh-CN" altLang="en-US" sz="1600" dirty="0">
                  <a:solidFill>
                    <a:schemeClr val="tx1">
                      <a:lumMod val="85000"/>
                      <a:lumOff val="15000"/>
                    </a:schemeClr>
                  </a:solidFill>
                  <a:latin typeface="微软雅黑" pitchFamily="34" charset="-122"/>
                  <a:ea typeface="微软雅黑" pitchFamily="34" charset="-122"/>
                </a:rPr>
                <a:t>多年的传承</a:t>
              </a:r>
              <a:endParaRPr lang="en-US" altLang="zh-CN" sz="1600" dirty="0">
                <a:solidFill>
                  <a:schemeClr val="tx1">
                    <a:lumMod val="85000"/>
                    <a:lumOff val="15000"/>
                  </a:schemeClr>
                </a:solidFill>
                <a:latin typeface="微软雅黑" pitchFamily="34" charset="-122"/>
                <a:ea typeface="微软雅黑" pitchFamily="34" charset="-122"/>
              </a:endParaRPr>
            </a:p>
            <a:p>
              <a:pPr algn="ctr">
                <a:lnSpc>
                  <a:spcPct val="130000"/>
                </a:lnSpc>
              </a:pPr>
              <a:r>
                <a:rPr lang="zh-CN" altLang="en-US" sz="1600" dirty="0">
                  <a:solidFill>
                    <a:schemeClr val="tx1">
                      <a:lumMod val="85000"/>
                      <a:lumOff val="15000"/>
                    </a:schemeClr>
                  </a:solidFill>
                  <a:latin typeface="微软雅黑" pitchFamily="34" charset="-122"/>
                  <a:ea typeface="微软雅黑" pitchFamily="34" charset="-122"/>
                </a:rPr>
                <a:t>发展</a:t>
              </a:r>
              <a:endParaRPr lang="zh-CN" altLang="en-US" sz="1600" dirty="0">
                <a:solidFill>
                  <a:schemeClr val="tx1">
                    <a:lumMod val="85000"/>
                    <a:lumOff val="15000"/>
                  </a:schemeClr>
                </a:solidFill>
                <a:latin typeface="微软雅黑" pitchFamily="34" charset="-122"/>
                <a:ea typeface="微软雅黑" pitchFamily="34" charset="-122"/>
              </a:endParaRPr>
            </a:p>
          </p:txBody>
        </p:sp>
        <p:cxnSp>
          <p:nvCxnSpPr>
            <p:cNvPr id="9" name="直接连接符 8"/>
            <p:cNvCxnSpPr/>
            <p:nvPr/>
          </p:nvCxnSpPr>
          <p:spPr>
            <a:xfrm>
              <a:off x="481839" y="3185681"/>
              <a:ext cx="1512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218954" y="2196944"/>
            <a:ext cx="1800000" cy="2664000"/>
            <a:chOff x="4188027" y="2338480"/>
            <a:chExt cx="1800000" cy="2664000"/>
          </a:xfrm>
        </p:grpSpPr>
        <p:sp>
          <p:nvSpPr>
            <p:cNvPr id="51" name="işlídê"/>
            <p:cNvSpPr/>
            <p:nvPr/>
          </p:nvSpPr>
          <p:spPr>
            <a:xfrm>
              <a:off x="4188027" y="2338480"/>
              <a:ext cx="1800000" cy="2664000"/>
            </a:xfrm>
            <a:prstGeom prst="foldedCorner">
              <a:avLst>
                <a:gd name="adj" fmla="val 11282"/>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文本框 81"/>
            <p:cNvSpPr txBox="1"/>
            <p:nvPr/>
          </p:nvSpPr>
          <p:spPr>
            <a:xfrm>
              <a:off x="4637613" y="2619783"/>
              <a:ext cx="900829" cy="413991"/>
            </a:xfrm>
            <a:custGeom>
              <a:avLst/>
              <a:gdLst/>
              <a:ahLst/>
              <a:cxnLst/>
              <a:rect l="l" t="t" r="r" b="b"/>
              <a:pathLst>
                <a:path w="900829" h="413991">
                  <a:moveTo>
                    <a:pt x="397526" y="234172"/>
                  </a:moveTo>
                  <a:cubicBezTo>
                    <a:pt x="369097" y="249373"/>
                    <a:pt x="355529" y="275327"/>
                    <a:pt x="356823" y="312034"/>
                  </a:cubicBezTo>
                  <a:cubicBezTo>
                    <a:pt x="356823" y="356671"/>
                    <a:pt x="378053" y="378989"/>
                    <a:pt x="420512" y="378989"/>
                  </a:cubicBezTo>
                  <a:cubicBezTo>
                    <a:pt x="463135" y="378989"/>
                    <a:pt x="485659" y="360769"/>
                    <a:pt x="488083" y="324328"/>
                  </a:cubicBezTo>
                  <a:cubicBezTo>
                    <a:pt x="493218" y="292386"/>
                    <a:pt x="463032" y="262334"/>
                    <a:pt x="397526" y="234172"/>
                  </a:cubicBezTo>
                  <a:close/>
                  <a:moveTo>
                    <a:pt x="761990" y="36975"/>
                  </a:moveTo>
                  <a:cubicBezTo>
                    <a:pt x="723126" y="36975"/>
                    <a:pt x="704320" y="92365"/>
                    <a:pt x="705573" y="203144"/>
                  </a:cubicBezTo>
                  <a:cubicBezTo>
                    <a:pt x="703047" y="320353"/>
                    <a:pt x="721781" y="378989"/>
                    <a:pt x="761775" y="379050"/>
                  </a:cubicBezTo>
                  <a:cubicBezTo>
                    <a:pt x="798975" y="380283"/>
                    <a:pt x="816928" y="324256"/>
                    <a:pt x="815634" y="210971"/>
                  </a:cubicBezTo>
                  <a:cubicBezTo>
                    <a:pt x="815634" y="92385"/>
                    <a:pt x="797753" y="34387"/>
                    <a:pt x="761990" y="36975"/>
                  </a:cubicBezTo>
                  <a:close/>
                  <a:moveTo>
                    <a:pt x="426304" y="35034"/>
                  </a:moveTo>
                  <a:cubicBezTo>
                    <a:pt x="391384" y="33740"/>
                    <a:pt x="373349" y="50553"/>
                    <a:pt x="372198" y="85473"/>
                  </a:cubicBezTo>
                  <a:cubicBezTo>
                    <a:pt x="369672" y="117518"/>
                    <a:pt x="395051" y="145094"/>
                    <a:pt x="448335" y="168203"/>
                  </a:cubicBezTo>
                  <a:cubicBezTo>
                    <a:pt x="472245" y="149387"/>
                    <a:pt x="484200" y="126874"/>
                    <a:pt x="484200" y="100663"/>
                  </a:cubicBezTo>
                  <a:cubicBezTo>
                    <a:pt x="483009" y="56910"/>
                    <a:pt x="463710" y="35034"/>
                    <a:pt x="426304" y="35034"/>
                  </a:cubicBezTo>
                  <a:close/>
                  <a:moveTo>
                    <a:pt x="761528" y="2034"/>
                  </a:moveTo>
                  <a:cubicBezTo>
                    <a:pt x="853102" y="3390"/>
                    <a:pt x="899535" y="73004"/>
                    <a:pt x="900829" y="210878"/>
                  </a:cubicBezTo>
                  <a:cubicBezTo>
                    <a:pt x="899515" y="344931"/>
                    <a:pt x="853112" y="412636"/>
                    <a:pt x="761621" y="413991"/>
                  </a:cubicBezTo>
                  <a:cubicBezTo>
                    <a:pt x="664871" y="412636"/>
                    <a:pt x="617132" y="344931"/>
                    <a:pt x="618406" y="210878"/>
                  </a:cubicBezTo>
                  <a:cubicBezTo>
                    <a:pt x="621035" y="73004"/>
                    <a:pt x="668743" y="3390"/>
                    <a:pt x="761528" y="2034"/>
                  </a:cubicBezTo>
                  <a:close/>
                  <a:moveTo>
                    <a:pt x="426119" y="93"/>
                  </a:moveTo>
                  <a:cubicBezTo>
                    <a:pt x="506066" y="1448"/>
                    <a:pt x="547386" y="34284"/>
                    <a:pt x="550076" y="98599"/>
                  </a:cubicBezTo>
                  <a:cubicBezTo>
                    <a:pt x="551412" y="141325"/>
                    <a:pt x="528878" y="170864"/>
                    <a:pt x="482475" y="187214"/>
                  </a:cubicBezTo>
                  <a:cubicBezTo>
                    <a:pt x="539189" y="213364"/>
                    <a:pt x="566232" y="251016"/>
                    <a:pt x="563603" y="300171"/>
                  </a:cubicBezTo>
                  <a:cubicBezTo>
                    <a:pt x="560871" y="376051"/>
                    <a:pt x="513174" y="413991"/>
                    <a:pt x="420512" y="413991"/>
                  </a:cubicBezTo>
                  <a:cubicBezTo>
                    <a:pt x="336806" y="413991"/>
                    <a:pt x="293586" y="381823"/>
                    <a:pt x="290854" y="317488"/>
                  </a:cubicBezTo>
                  <a:cubicBezTo>
                    <a:pt x="290854" y="265498"/>
                    <a:pt x="315340" y="231224"/>
                    <a:pt x="364311" y="214668"/>
                  </a:cubicBezTo>
                  <a:cubicBezTo>
                    <a:pt x="317907" y="189895"/>
                    <a:pt x="296000" y="156320"/>
                    <a:pt x="298588" y="113943"/>
                  </a:cubicBezTo>
                  <a:cubicBezTo>
                    <a:pt x="303909" y="39399"/>
                    <a:pt x="346419" y="1448"/>
                    <a:pt x="426119" y="93"/>
                  </a:cubicBezTo>
                  <a:close/>
                  <a:moveTo>
                    <a:pt x="137514" y="0"/>
                  </a:moveTo>
                  <a:lnTo>
                    <a:pt x="137514" y="325591"/>
                  </a:lnTo>
                  <a:cubicBezTo>
                    <a:pt x="138665" y="357513"/>
                    <a:pt x="156063" y="374120"/>
                    <a:pt x="189710" y="375415"/>
                  </a:cubicBezTo>
                  <a:lnTo>
                    <a:pt x="189710" y="404316"/>
                  </a:lnTo>
                  <a:lnTo>
                    <a:pt x="0" y="404316"/>
                  </a:lnTo>
                  <a:lnTo>
                    <a:pt x="0" y="375415"/>
                  </a:lnTo>
                  <a:cubicBezTo>
                    <a:pt x="36091" y="374120"/>
                    <a:pt x="54137" y="356650"/>
                    <a:pt x="54137" y="323003"/>
                  </a:cubicBezTo>
                  <a:lnTo>
                    <a:pt x="54137" y="109969"/>
                  </a:lnTo>
                  <a:cubicBezTo>
                    <a:pt x="55431" y="96000"/>
                    <a:pt x="52576" y="84436"/>
                    <a:pt x="45571" y="75274"/>
                  </a:cubicBezTo>
                  <a:cubicBezTo>
                    <a:pt x="40107" y="66503"/>
                    <a:pt x="26848" y="62117"/>
                    <a:pt x="5793" y="62117"/>
                  </a:cubicBezTo>
                  <a:lnTo>
                    <a:pt x="5793" y="30196"/>
                  </a:lnTo>
                  <a:close/>
                </a:path>
              </a:pathLst>
            </a:custGeom>
            <a:solidFill>
              <a:srgbClr val="C4241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4000" b="1" dirty="0">
                <a:solidFill>
                  <a:srgbClr val="C4241F"/>
                </a:solidFill>
                <a:latin typeface="方正粗雅宋_GBK" panose="02000000000000000000" pitchFamily="2" charset="-122"/>
                <a:ea typeface="方正粗雅宋_GBK" panose="02000000000000000000" pitchFamily="2" charset="-122"/>
              </a:endParaRPr>
            </a:p>
          </p:txBody>
        </p:sp>
        <p:sp>
          <p:nvSpPr>
            <p:cNvPr id="73" name="文本框 72"/>
            <p:cNvSpPr txBox="1"/>
            <p:nvPr/>
          </p:nvSpPr>
          <p:spPr>
            <a:xfrm>
              <a:off x="4224027" y="3269905"/>
              <a:ext cx="1728000" cy="1372683"/>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latin typeface="微软雅黑" pitchFamily="34" charset="-122"/>
                  <a:ea typeface="微软雅黑" pitchFamily="34" charset="-122"/>
                </a:rPr>
                <a:t>近代以来中华民族由衰到盛</a:t>
              </a:r>
              <a:endParaRPr lang="zh-CN" altLang="en-US" sz="1600" dirty="0">
                <a:solidFill>
                  <a:schemeClr val="tx1">
                    <a:lumMod val="85000"/>
                    <a:lumOff val="15000"/>
                  </a:schemeClr>
                </a:solidFill>
                <a:latin typeface="微软雅黑" pitchFamily="34" charset="-122"/>
                <a:ea typeface="微软雅黑" pitchFamily="34" charset="-122"/>
              </a:endParaRPr>
            </a:p>
            <a:p>
              <a:pPr algn="ctr">
                <a:lnSpc>
                  <a:spcPct val="130000"/>
                </a:lnSpc>
              </a:pPr>
              <a:r>
                <a:rPr lang="en-US" altLang="zh-CN" sz="1600" dirty="0">
                  <a:solidFill>
                    <a:schemeClr val="tx1">
                      <a:lumMod val="85000"/>
                      <a:lumOff val="15000"/>
                    </a:schemeClr>
                  </a:solidFill>
                  <a:latin typeface="微软雅黑" pitchFamily="34" charset="-122"/>
                  <a:ea typeface="微软雅黑" pitchFamily="34" charset="-122"/>
                </a:rPr>
                <a:t>180</a:t>
              </a:r>
              <a:r>
                <a:rPr lang="zh-CN" altLang="en-US" sz="1600" dirty="0">
                  <a:solidFill>
                    <a:schemeClr val="tx1">
                      <a:lumMod val="85000"/>
                      <a:lumOff val="15000"/>
                    </a:schemeClr>
                  </a:solidFill>
                  <a:latin typeface="微软雅黑" pitchFamily="34" charset="-122"/>
                  <a:ea typeface="微软雅黑" pitchFamily="34" charset="-122"/>
                </a:rPr>
                <a:t>多年的历史进程</a:t>
              </a:r>
              <a:endParaRPr lang="zh-CN" altLang="en-US" sz="1600" dirty="0">
                <a:solidFill>
                  <a:schemeClr val="tx1">
                    <a:lumMod val="85000"/>
                    <a:lumOff val="15000"/>
                  </a:schemeClr>
                </a:solidFill>
                <a:latin typeface="微软雅黑" pitchFamily="34" charset="-122"/>
                <a:ea typeface="微软雅黑" pitchFamily="34" charset="-122"/>
              </a:endParaRPr>
            </a:p>
          </p:txBody>
        </p:sp>
        <p:cxnSp>
          <p:nvCxnSpPr>
            <p:cNvPr id="77" name="直接连接符 76"/>
            <p:cNvCxnSpPr/>
            <p:nvPr/>
          </p:nvCxnSpPr>
          <p:spPr>
            <a:xfrm>
              <a:off x="4332027" y="3185681"/>
              <a:ext cx="1512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164078" y="2196944"/>
            <a:ext cx="1800000" cy="2664000"/>
            <a:chOff x="6108742" y="2338480"/>
            <a:chExt cx="1800000" cy="2664000"/>
          </a:xfrm>
        </p:grpSpPr>
        <p:sp>
          <p:nvSpPr>
            <p:cNvPr id="66" name="işlídê"/>
            <p:cNvSpPr/>
            <p:nvPr/>
          </p:nvSpPr>
          <p:spPr>
            <a:xfrm>
              <a:off x="6108742" y="2338480"/>
              <a:ext cx="1800000" cy="2664000"/>
            </a:xfrm>
            <a:prstGeom prst="foldedCorner">
              <a:avLst>
                <a:gd name="adj" fmla="val 11282"/>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3" name="文本框 82"/>
            <p:cNvSpPr txBox="1"/>
            <p:nvPr/>
          </p:nvSpPr>
          <p:spPr>
            <a:xfrm>
              <a:off x="6558328" y="2619783"/>
              <a:ext cx="900829" cy="413991"/>
            </a:xfrm>
            <a:custGeom>
              <a:avLst/>
              <a:gdLst/>
              <a:ahLst/>
              <a:cxnLst/>
              <a:rect l="l" t="t" r="r" b="b"/>
              <a:pathLst>
                <a:path w="900829" h="413991">
                  <a:moveTo>
                    <a:pt x="761990" y="36975"/>
                  </a:moveTo>
                  <a:cubicBezTo>
                    <a:pt x="723126" y="36975"/>
                    <a:pt x="704320" y="92365"/>
                    <a:pt x="705573" y="203144"/>
                  </a:cubicBezTo>
                  <a:cubicBezTo>
                    <a:pt x="703047" y="320353"/>
                    <a:pt x="721781" y="378989"/>
                    <a:pt x="761775" y="379050"/>
                  </a:cubicBezTo>
                  <a:cubicBezTo>
                    <a:pt x="798975" y="380283"/>
                    <a:pt x="816928" y="324256"/>
                    <a:pt x="815634" y="210971"/>
                  </a:cubicBezTo>
                  <a:cubicBezTo>
                    <a:pt x="815634" y="92385"/>
                    <a:pt x="797753" y="34387"/>
                    <a:pt x="761990" y="36975"/>
                  </a:cubicBezTo>
                  <a:close/>
                  <a:moveTo>
                    <a:pt x="428615" y="36975"/>
                  </a:moveTo>
                  <a:cubicBezTo>
                    <a:pt x="389751" y="36975"/>
                    <a:pt x="370945" y="92365"/>
                    <a:pt x="372198" y="203144"/>
                  </a:cubicBezTo>
                  <a:cubicBezTo>
                    <a:pt x="369672" y="320353"/>
                    <a:pt x="388406" y="378989"/>
                    <a:pt x="428400" y="379050"/>
                  </a:cubicBezTo>
                  <a:cubicBezTo>
                    <a:pt x="465600" y="380283"/>
                    <a:pt x="483553" y="324256"/>
                    <a:pt x="482259" y="210971"/>
                  </a:cubicBezTo>
                  <a:cubicBezTo>
                    <a:pt x="482259" y="92385"/>
                    <a:pt x="464378" y="34387"/>
                    <a:pt x="428615" y="36975"/>
                  </a:cubicBezTo>
                  <a:close/>
                  <a:moveTo>
                    <a:pt x="761528" y="2034"/>
                  </a:moveTo>
                  <a:cubicBezTo>
                    <a:pt x="853102" y="3390"/>
                    <a:pt x="899535" y="73004"/>
                    <a:pt x="900829" y="210878"/>
                  </a:cubicBezTo>
                  <a:cubicBezTo>
                    <a:pt x="899515" y="344931"/>
                    <a:pt x="853112" y="412636"/>
                    <a:pt x="761621" y="413991"/>
                  </a:cubicBezTo>
                  <a:cubicBezTo>
                    <a:pt x="664871" y="412636"/>
                    <a:pt x="617133" y="344931"/>
                    <a:pt x="618406" y="210878"/>
                  </a:cubicBezTo>
                  <a:cubicBezTo>
                    <a:pt x="621035" y="73004"/>
                    <a:pt x="668743" y="3390"/>
                    <a:pt x="761528" y="2034"/>
                  </a:cubicBezTo>
                  <a:close/>
                  <a:moveTo>
                    <a:pt x="428153" y="2034"/>
                  </a:moveTo>
                  <a:cubicBezTo>
                    <a:pt x="519727" y="3390"/>
                    <a:pt x="566160" y="73004"/>
                    <a:pt x="567455" y="210878"/>
                  </a:cubicBezTo>
                  <a:cubicBezTo>
                    <a:pt x="566140" y="344931"/>
                    <a:pt x="519737" y="412636"/>
                    <a:pt x="428246" y="413991"/>
                  </a:cubicBezTo>
                  <a:cubicBezTo>
                    <a:pt x="331496" y="412636"/>
                    <a:pt x="283758" y="344931"/>
                    <a:pt x="285031" y="210878"/>
                  </a:cubicBezTo>
                  <a:cubicBezTo>
                    <a:pt x="287660" y="73004"/>
                    <a:pt x="335368" y="3390"/>
                    <a:pt x="428153" y="2034"/>
                  </a:cubicBezTo>
                  <a:close/>
                  <a:moveTo>
                    <a:pt x="137515" y="0"/>
                  </a:moveTo>
                  <a:lnTo>
                    <a:pt x="137515" y="325591"/>
                  </a:lnTo>
                  <a:cubicBezTo>
                    <a:pt x="138665" y="357513"/>
                    <a:pt x="156063" y="374120"/>
                    <a:pt x="189710" y="375415"/>
                  </a:cubicBezTo>
                  <a:lnTo>
                    <a:pt x="189710" y="404316"/>
                  </a:lnTo>
                  <a:lnTo>
                    <a:pt x="0" y="404316"/>
                  </a:lnTo>
                  <a:lnTo>
                    <a:pt x="0" y="375415"/>
                  </a:lnTo>
                  <a:cubicBezTo>
                    <a:pt x="36091" y="374120"/>
                    <a:pt x="54137" y="356650"/>
                    <a:pt x="54137" y="323003"/>
                  </a:cubicBezTo>
                  <a:lnTo>
                    <a:pt x="54137" y="109969"/>
                  </a:lnTo>
                  <a:cubicBezTo>
                    <a:pt x="55431" y="96000"/>
                    <a:pt x="52576" y="84436"/>
                    <a:pt x="45571" y="75274"/>
                  </a:cubicBezTo>
                  <a:cubicBezTo>
                    <a:pt x="40107" y="66503"/>
                    <a:pt x="26848" y="62117"/>
                    <a:pt x="5793" y="62117"/>
                  </a:cubicBezTo>
                  <a:lnTo>
                    <a:pt x="5793" y="30196"/>
                  </a:lnTo>
                  <a:close/>
                </a:path>
              </a:pathLst>
            </a:custGeom>
            <a:solidFill>
              <a:srgbClr val="C4241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4000" b="1" dirty="0">
                <a:solidFill>
                  <a:srgbClr val="C4241F"/>
                </a:solidFill>
                <a:latin typeface="方正粗雅宋_GBK" panose="02000000000000000000" pitchFamily="2" charset="-122"/>
                <a:ea typeface="方正粗雅宋_GBK" panose="02000000000000000000" pitchFamily="2" charset="-122"/>
              </a:endParaRPr>
            </a:p>
          </p:txBody>
        </p:sp>
        <p:sp>
          <p:nvSpPr>
            <p:cNvPr id="74" name="文本框 73"/>
            <p:cNvSpPr txBox="1"/>
            <p:nvPr/>
          </p:nvSpPr>
          <p:spPr>
            <a:xfrm>
              <a:off x="6144742" y="3269905"/>
              <a:ext cx="1728000" cy="732508"/>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latin typeface="微软雅黑" pitchFamily="34" charset="-122"/>
                  <a:ea typeface="微软雅黑" pitchFamily="34" charset="-122"/>
                </a:rPr>
                <a:t>中国共产党成立</a:t>
              </a:r>
              <a:endParaRPr lang="zh-CN" altLang="en-US" sz="1600" dirty="0">
                <a:solidFill>
                  <a:schemeClr val="tx1">
                    <a:lumMod val="85000"/>
                    <a:lumOff val="15000"/>
                  </a:schemeClr>
                </a:solidFill>
                <a:latin typeface="微软雅黑" pitchFamily="34" charset="-122"/>
                <a:ea typeface="微软雅黑" pitchFamily="34" charset="-122"/>
              </a:endParaRPr>
            </a:p>
            <a:p>
              <a:pPr algn="ctr">
                <a:lnSpc>
                  <a:spcPct val="130000"/>
                </a:lnSpc>
              </a:pPr>
              <a:r>
                <a:rPr lang="en-US" altLang="zh-CN" sz="1600" dirty="0">
                  <a:solidFill>
                    <a:schemeClr val="tx1">
                      <a:lumMod val="85000"/>
                      <a:lumOff val="15000"/>
                    </a:schemeClr>
                  </a:solidFill>
                  <a:latin typeface="微软雅黑" pitchFamily="34" charset="-122"/>
                  <a:ea typeface="微软雅黑" pitchFamily="34" charset="-122"/>
                </a:rPr>
                <a:t>100</a:t>
              </a:r>
              <a:r>
                <a:rPr lang="zh-CN" altLang="en-US" sz="1600" dirty="0">
                  <a:solidFill>
                    <a:schemeClr val="tx1">
                      <a:lumMod val="85000"/>
                      <a:lumOff val="15000"/>
                    </a:schemeClr>
                  </a:solidFill>
                  <a:latin typeface="微软雅黑" pitchFamily="34" charset="-122"/>
                  <a:ea typeface="微软雅黑" pitchFamily="34" charset="-122"/>
                </a:rPr>
                <a:t>多年的实践</a:t>
              </a:r>
              <a:endParaRPr lang="zh-CN" altLang="en-US" sz="1600" dirty="0">
                <a:solidFill>
                  <a:schemeClr val="tx1">
                    <a:lumMod val="85000"/>
                    <a:lumOff val="15000"/>
                  </a:schemeClr>
                </a:solidFill>
                <a:latin typeface="微软雅黑" pitchFamily="34" charset="-122"/>
                <a:ea typeface="微软雅黑" pitchFamily="34" charset="-122"/>
              </a:endParaRPr>
            </a:p>
          </p:txBody>
        </p:sp>
        <p:cxnSp>
          <p:nvCxnSpPr>
            <p:cNvPr id="78" name="直接连接符 77"/>
            <p:cNvCxnSpPr/>
            <p:nvPr/>
          </p:nvCxnSpPr>
          <p:spPr>
            <a:xfrm>
              <a:off x="6252742" y="3185681"/>
              <a:ext cx="1512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8109202" y="2196944"/>
            <a:ext cx="1800000" cy="2664000"/>
            <a:chOff x="8073963" y="2338480"/>
            <a:chExt cx="1800000" cy="2664000"/>
          </a:xfrm>
        </p:grpSpPr>
        <p:sp>
          <p:nvSpPr>
            <p:cNvPr id="67" name="işlídê"/>
            <p:cNvSpPr/>
            <p:nvPr/>
          </p:nvSpPr>
          <p:spPr>
            <a:xfrm>
              <a:off x="8073963" y="2338480"/>
              <a:ext cx="1800000" cy="2664000"/>
            </a:xfrm>
            <a:prstGeom prst="foldedCorner">
              <a:avLst>
                <a:gd name="adj" fmla="val 11282"/>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文本框 83"/>
            <p:cNvSpPr txBox="1"/>
            <p:nvPr/>
          </p:nvSpPr>
          <p:spPr>
            <a:xfrm>
              <a:off x="8669931" y="2621817"/>
              <a:ext cx="608064" cy="411957"/>
            </a:xfrm>
            <a:custGeom>
              <a:avLst/>
              <a:gdLst/>
              <a:ahLst/>
              <a:cxnLst/>
              <a:rect l="l" t="t" r="r" b="b"/>
              <a:pathLst>
                <a:path w="608064" h="411957">
                  <a:moveTo>
                    <a:pt x="469225" y="34941"/>
                  </a:moveTo>
                  <a:cubicBezTo>
                    <a:pt x="430361" y="34941"/>
                    <a:pt x="411555" y="90331"/>
                    <a:pt x="412808" y="201110"/>
                  </a:cubicBezTo>
                  <a:cubicBezTo>
                    <a:pt x="410282" y="318319"/>
                    <a:pt x="429015" y="376955"/>
                    <a:pt x="469009" y="377016"/>
                  </a:cubicBezTo>
                  <a:cubicBezTo>
                    <a:pt x="506210" y="378249"/>
                    <a:pt x="524163" y="322222"/>
                    <a:pt x="522869" y="208937"/>
                  </a:cubicBezTo>
                  <a:cubicBezTo>
                    <a:pt x="522869" y="90351"/>
                    <a:pt x="504988" y="32353"/>
                    <a:pt x="469225" y="34941"/>
                  </a:cubicBezTo>
                  <a:close/>
                  <a:moveTo>
                    <a:pt x="15868" y="7672"/>
                  </a:moveTo>
                  <a:lnTo>
                    <a:pt x="268989" y="7672"/>
                  </a:lnTo>
                  <a:lnTo>
                    <a:pt x="268989" y="55862"/>
                  </a:lnTo>
                  <a:cubicBezTo>
                    <a:pt x="195492" y="164177"/>
                    <a:pt x="160048" y="269852"/>
                    <a:pt x="162657" y="372888"/>
                  </a:cubicBezTo>
                  <a:cubicBezTo>
                    <a:pt x="162657" y="398934"/>
                    <a:pt x="147148" y="411957"/>
                    <a:pt x="116131" y="411957"/>
                  </a:cubicBezTo>
                  <a:cubicBezTo>
                    <a:pt x="83840" y="411957"/>
                    <a:pt x="67694" y="400321"/>
                    <a:pt x="67694" y="377047"/>
                  </a:cubicBezTo>
                  <a:cubicBezTo>
                    <a:pt x="67694" y="314684"/>
                    <a:pt x="115381" y="217400"/>
                    <a:pt x="210754" y="85195"/>
                  </a:cubicBezTo>
                  <a:lnTo>
                    <a:pt x="82607" y="85195"/>
                  </a:lnTo>
                  <a:cubicBezTo>
                    <a:pt x="59128" y="83922"/>
                    <a:pt x="42069" y="108417"/>
                    <a:pt x="31428" y="158682"/>
                  </a:cubicBezTo>
                  <a:lnTo>
                    <a:pt x="0" y="146789"/>
                  </a:lnTo>
                  <a:close/>
                  <a:moveTo>
                    <a:pt x="468763" y="0"/>
                  </a:moveTo>
                  <a:cubicBezTo>
                    <a:pt x="560336" y="1356"/>
                    <a:pt x="606770" y="70970"/>
                    <a:pt x="608064" y="208844"/>
                  </a:cubicBezTo>
                  <a:cubicBezTo>
                    <a:pt x="606750" y="342897"/>
                    <a:pt x="560347" y="410602"/>
                    <a:pt x="468855" y="411957"/>
                  </a:cubicBezTo>
                  <a:cubicBezTo>
                    <a:pt x="372105" y="410602"/>
                    <a:pt x="324367" y="342897"/>
                    <a:pt x="325641" y="208844"/>
                  </a:cubicBezTo>
                  <a:cubicBezTo>
                    <a:pt x="328270" y="70970"/>
                    <a:pt x="375977" y="1356"/>
                    <a:pt x="468763" y="0"/>
                  </a:cubicBezTo>
                  <a:close/>
                </a:path>
              </a:pathLst>
            </a:custGeom>
            <a:solidFill>
              <a:srgbClr val="C4241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4000" b="1" dirty="0">
                <a:solidFill>
                  <a:srgbClr val="C4241F"/>
                </a:solidFill>
                <a:latin typeface="方正粗雅宋_GBK" panose="02000000000000000000" pitchFamily="2" charset="-122"/>
                <a:ea typeface="方正粗雅宋_GBK" panose="02000000000000000000" pitchFamily="2" charset="-122"/>
              </a:endParaRPr>
            </a:p>
          </p:txBody>
        </p:sp>
        <p:sp>
          <p:nvSpPr>
            <p:cNvPr id="75" name="文本框 74"/>
            <p:cNvSpPr txBox="1"/>
            <p:nvPr/>
          </p:nvSpPr>
          <p:spPr>
            <a:xfrm>
              <a:off x="8109963" y="3269905"/>
              <a:ext cx="1728000" cy="1092607"/>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latin typeface="微软雅黑" pitchFamily="34" charset="-122"/>
                  <a:ea typeface="微软雅黑" pitchFamily="34" charset="-122"/>
                </a:rPr>
                <a:t>新中国成立</a:t>
              </a:r>
              <a:endParaRPr lang="zh-CN" altLang="en-US" sz="1600" dirty="0">
                <a:solidFill>
                  <a:schemeClr val="tx1">
                    <a:lumMod val="85000"/>
                    <a:lumOff val="15000"/>
                  </a:schemeClr>
                </a:solidFill>
                <a:latin typeface="微软雅黑" pitchFamily="34" charset="-122"/>
                <a:ea typeface="微软雅黑" pitchFamily="34" charset="-122"/>
              </a:endParaRPr>
            </a:p>
            <a:p>
              <a:pPr algn="ctr">
                <a:lnSpc>
                  <a:spcPct val="130000"/>
                </a:lnSpc>
              </a:pPr>
              <a:r>
                <a:rPr lang="en-US" altLang="zh-CN" sz="1600" dirty="0">
                  <a:solidFill>
                    <a:schemeClr val="tx1">
                      <a:lumMod val="85000"/>
                      <a:lumOff val="15000"/>
                    </a:schemeClr>
                  </a:solidFill>
                  <a:latin typeface="微软雅黑" pitchFamily="34" charset="-122"/>
                  <a:ea typeface="微软雅黑" pitchFamily="34" charset="-122"/>
                </a:rPr>
                <a:t>70</a:t>
              </a:r>
              <a:r>
                <a:rPr lang="zh-CN" altLang="en-US" sz="1600" dirty="0">
                  <a:solidFill>
                    <a:schemeClr val="tx1">
                      <a:lumMod val="85000"/>
                      <a:lumOff val="15000"/>
                    </a:schemeClr>
                  </a:solidFill>
                  <a:latin typeface="微软雅黑" pitchFamily="34" charset="-122"/>
                  <a:ea typeface="微软雅黑" pitchFamily="34" charset="-122"/>
                </a:rPr>
                <a:t>多年的持续</a:t>
              </a:r>
              <a:endParaRPr lang="en-US" altLang="zh-CN" sz="1600" dirty="0">
                <a:solidFill>
                  <a:schemeClr val="tx1">
                    <a:lumMod val="85000"/>
                    <a:lumOff val="15000"/>
                  </a:schemeClr>
                </a:solidFill>
                <a:latin typeface="微软雅黑" pitchFamily="34" charset="-122"/>
                <a:ea typeface="微软雅黑" pitchFamily="34" charset="-122"/>
              </a:endParaRPr>
            </a:p>
            <a:p>
              <a:pPr algn="ctr">
                <a:lnSpc>
                  <a:spcPct val="130000"/>
                </a:lnSpc>
              </a:pPr>
              <a:r>
                <a:rPr lang="zh-CN" altLang="en-US" sz="1600" dirty="0">
                  <a:solidFill>
                    <a:schemeClr val="tx1">
                      <a:lumMod val="85000"/>
                      <a:lumOff val="15000"/>
                    </a:schemeClr>
                  </a:solidFill>
                  <a:latin typeface="微软雅黑" pitchFamily="34" charset="-122"/>
                  <a:ea typeface="微软雅黑" pitchFamily="34" charset="-122"/>
                </a:rPr>
                <a:t>探索</a:t>
              </a:r>
              <a:endParaRPr lang="zh-CN" altLang="en-US" sz="1600" dirty="0">
                <a:solidFill>
                  <a:schemeClr val="tx1">
                    <a:lumMod val="85000"/>
                    <a:lumOff val="15000"/>
                  </a:schemeClr>
                </a:solidFill>
                <a:latin typeface="微软雅黑" pitchFamily="34" charset="-122"/>
                <a:ea typeface="微软雅黑" pitchFamily="34" charset="-122"/>
              </a:endParaRPr>
            </a:p>
          </p:txBody>
        </p:sp>
        <p:cxnSp>
          <p:nvCxnSpPr>
            <p:cNvPr id="79" name="直接连接符 78"/>
            <p:cNvCxnSpPr/>
            <p:nvPr/>
          </p:nvCxnSpPr>
          <p:spPr>
            <a:xfrm>
              <a:off x="8217963" y="3185681"/>
              <a:ext cx="1512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10054327" y="2196944"/>
            <a:ext cx="1800000" cy="2664000"/>
            <a:chOff x="9925896" y="2338480"/>
            <a:chExt cx="1800000" cy="2664000"/>
          </a:xfrm>
        </p:grpSpPr>
        <p:sp>
          <p:nvSpPr>
            <p:cNvPr id="68" name="işlídê"/>
            <p:cNvSpPr/>
            <p:nvPr/>
          </p:nvSpPr>
          <p:spPr>
            <a:xfrm>
              <a:off x="9925896" y="2338480"/>
              <a:ext cx="1800000" cy="2664000"/>
            </a:xfrm>
            <a:prstGeom prst="foldedCorner">
              <a:avLst>
                <a:gd name="adj" fmla="val 11282"/>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文本框 84"/>
            <p:cNvSpPr txBox="1"/>
            <p:nvPr/>
          </p:nvSpPr>
          <p:spPr>
            <a:xfrm>
              <a:off x="10512204" y="2621817"/>
              <a:ext cx="627384" cy="411957"/>
            </a:xfrm>
            <a:custGeom>
              <a:avLst/>
              <a:gdLst/>
              <a:ahLst/>
              <a:cxnLst/>
              <a:rect l="l" t="t" r="r" b="b"/>
              <a:pathLst>
                <a:path w="627384" h="411957">
                  <a:moveTo>
                    <a:pt x="156618" y="85195"/>
                  </a:moveTo>
                  <a:cubicBezTo>
                    <a:pt x="149264" y="104586"/>
                    <a:pt x="123865" y="148165"/>
                    <a:pt x="80420" y="215931"/>
                  </a:cubicBezTo>
                  <a:cubicBezTo>
                    <a:pt x="63042" y="242717"/>
                    <a:pt x="51138" y="259664"/>
                    <a:pt x="44709" y="266771"/>
                  </a:cubicBezTo>
                  <a:lnTo>
                    <a:pt x="156618" y="266771"/>
                  </a:lnTo>
                  <a:close/>
                  <a:moveTo>
                    <a:pt x="488545" y="34941"/>
                  </a:moveTo>
                  <a:cubicBezTo>
                    <a:pt x="449681" y="34941"/>
                    <a:pt x="430875" y="90331"/>
                    <a:pt x="432128" y="201110"/>
                  </a:cubicBezTo>
                  <a:cubicBezTo>
                    <a:pt x="429602" y="318319"/>
                    <a:pt x="448335" y="376955"/>
                    <a:pt x="488329" y="377016"/>
                  </a:cubicBezTo>
                  <a:cubicBezTo>
                    <a:pt x="525530" y="378249"/>
                    <a:pt x="543483" y="322222"/>
                    <a:pt x="542189" y="208937"/>
                  </a:cubicBezTo>
                  <a:cubicBezTo>
                    <a:pt x="542189" y="90351"/>
                    <a:pt x="524308" y="32353"/>
                    <a:pt x="488545" y="34941"/>
                  </a:cubicBezTo>
                  <a:close/>
                  <a:moveTo>
                    <a:pt x="174181" y="5731"/>
                  </a:moveTo>
                  <a:lnTo>
                    <a:pt x="236113" y="5731"/>
                  </a:lnTo>
                  <a:lnTo>
                    <a:pt x="236113" y="266771"/>
                  </a:lnTo>
                  <a:lnTo>
                    <a:pt x="290250" y="266771"/>
                  </a:lnTo>
                  <a:lnTo>
                    <a:pt x="290250" y="305625"/>
                  </a:lnTo>
                  <a:lnTo>
                    <a:pt x="236113" y="305625"/>
                  </a:lnTo>
                  <a:lnTo>
                    <a:pt x="236113" y="326423"/>
                  </a:lnTo>
                  <a:cubicBezTo>
                    <a:pt x="234819" y="357543"/>
                    <a:pt x="250934" y="373103"/>
                    <a:pt x="284458" y="373103"/>
                  </a:cubicBezTo>
                  <a:lnTo>
                    <a:pt x="284458" y="402282"/>
                  </a:lnTo>
                  <a:lnTo>
                    <a:pt x="110215" y="402282"/>
                  </a:lnTo>
                  <a:lnTo>
                    <a:pt x="110215" y="373103"/>
                  </a:lnTo>
                  <a:cubicBezTo>
                    <a:pt x="142424" y="373103"/>
                    <a:pt x="157892" y="358396"/>
                    <a:pt x="156618" y="328980"/>
                  </a:cubicBezTo>
                  <a:lnTo>
                    <a:pt x="156618" y="305625"/>
                  </a:lnTo>
                  <a:lnTo>
                    <a:pt x="0" y="305625"/>
                  </a:lnTo>
                  <a:lnTo>
                    <a:pt x="0" y="269975"/>
                  </a:lnTo>
                  <a:close/>
                  <a:moveTo>
                    <a:pt x="488083" y="0"/>
                  </a:moveTo>
                  <a:cubicBezTo>
                    <a:pt x="579656" y="1356"/>
                    <a:pt x="626090" y="70970"/>
                    <a:pt x="627384" y="208844"/>
                  </a:cubicBezTo>
                  <a:cubicBezTo>
                    <a:pt x="626070" y="342897"/>
                    <a:pt x="579667" y="410602"/>
                    <a:pt x="488175" y="411957"/>
                  </a:cubicBezTo>
                  <a:cubicBezTo>
                    <a:pt x="391425" y="410602"/>
                    <a:pt x="343687" y="342897"/>
                    <a:pt x="344961" y="208844"/>
                  </a:cubicBezTo>
                  <a:cubicBezTo>
                    <a:pt x="347590" y="70970"/>
                    <a:pt x="395297" y="1356"/>
                    <a:pt x="488083" y="0"/>
                  </a:cubicBezTo>
                  <a:close/>
                </a:path>
              </a:pathLst>
            </a:custGeom>
            <a:solidFill>
              <a:srgbClr val="C4241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4000" b="1" dirty="0">
                <a:solidFill>
                  <a:srgbClr val="C4241F"/>
                </a:solidFill>
                <a:latin typeface="方正粗雅宋_GBK" panose="02000000000000000000" pitchFamily="2" charset="-122"/>
                <a:ea typeface="方正粗雅宋_GBK" panose="02000000000000000000" pitchFamily="2" charset="-122"/>
              </a:endParaRPr>
            </a:p>
          </p:txBody>
        </p:sp>
        <p:sp>
          <p:nvSpPr>
            <p:cNvPr id="76" name="文本框 75"/>
            <p:cNvSpPr txBox="1"/>
            <p:nvPr/>
          </p:nvSpPr>
          <p:spPr>
            <a:xfrm>
              <a:off x="9961896" y="3269905"/>
              <a:ext cx="1728000" cy="1092607"/>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latin typeface="微软雅黑" pitchFamily="34" charset="-122"/>
                  <a:ea typeface="微软雅黑" pitchFamily="34" charset="-122"/>
                </a:rPr>
                <a:t>改革开放</a:t>
              </a:r>
              <a:endParaRPr lang="zh-CN" altLang="en-US" sz="1600" dirty="0">
                <a:solidFill>
                  <a:schemeClr val="tx1">
                    <a:lumMod val="85000"/>
                    <a:lumOff val="15000"/>
                  </a:schemeClr>
                </a:solidFill>
                <a:latin typeface="微软雅黑" pitchFamily="34" charset="-122"/>
                <a:ea typeface="微软雅黑" pitchFamily="34" charset="-122"/>
              </a:endParaRPr>
            </a:p>
            <a:p>
              <a:pPr algn="ctr">
                <a:lnSpc>
                  <a:spcPct val="130000"/>
                </a:lnSpc>
              </a:pPr>
              <a:r>
                <a:rPr lang="en-US" altLang="zh-CN" sz="1600" dirty="0">
                  <a:solidFill>
                    <a:schemeClr val="tx1">
                      <a:lumMod val="85000"/>
                      <a:lumOff val="15000"/>
                    </a:schemeClr>
                  </a:solidFill>
                  <a:latin typeface="微软雅黑" pitchFamily="34" charset="-122"/>
                  <a:ea typeface="微软雅黑" pitchFamily="34" charset="-122"/>
                </a:rPr>
                <a:t>40</a:t>
              </a:r>
              <a:r>
                <a:rPr lang="zh-CN" altLang="en-US" sz="1600" dirty="0">
                  <a:solidFill>
                    <a:schemeClr val="tx1">
                      <a:lumMod val="85000"/>
                      <a:lumOff val="15000"/>
                    </a:schemeClr>
                  </a:solidFill>
                  <a:latin typeface="微软雅黑" pitchFamily="34" charset="-122"/>
                  <a:ea typeface="微软雅黑" pitchFamily="34" charset="-122"/>
                </a:rPr>
                <a:t>多年的伟大</a:t>
              </a:r>
              <a:endParaRPr lang="en-US" altLang="zh-CN" sz="1600" dirty="0">
                <a:solidFill>
                  <a:schemeClr val="tx1">
                    <a:lumMod val="85000"/>
                    <a:lumOff val="15000"/>
                  </a:schemeClr>
                </a:solidFill>
                <a:latin typeface="微软雅黑" pitchFamily="34" charset="-122"/>
                <a:ea typeface="微软雅黑" pitchFamily="34" charset="-122"/>
              </a:endParaRPr>
            </a:p>
            <a:p>
              <a:pPr algn="ctr">
                <a:lnSpc>
                  <a:spcPct val="130000"/>
                </a:lnSpc>
              </a:pPr>
              <a:r>
                <a:rPr lang="zh-CN" altLang="en-US" sz="1600" dirty="0">
                  <a:solidFill>
                    <a:schemeClr val="tx1">
                      <a:lumMod val="85000"/>
                      <a:lumOff val="15000"/>
                    </a:schemeClr>
                  </a:solidFill>
                  <a:latin typeface="微软雅黑" pitchFamily="34" charset="-122"/>
                  <a:ea typeface="微软雅黑" pitchFamily="34" charset="-122"/>
                </a:rPr>
                <a:t>实践</a:t>
              </a:r>
              <a:endParaRPr lang="zh-CN" altLang="en-US" sz="1600" dirty="0">
                <a:solidFill>
                  <a:schemeClr val="tx1">
                    <a:lumMod val="85000"/>
                    <a:lumOff val="15000"/>
                  </a:schemeClr>
                </a:solidFill>
                <a:latin typeface="微软雅黑" pitchFamily="34" charset="-122"/>
                <a:ea typeface="微软雅黑" pitchFamily="34" charset="-122"/>
              </a:endParaRPr>
            </a:p>
          </p:txBody>
        </p:sp>
        <p:cxnSp>
          <p:nvCxnSpPr>
            <p:cNvPr id="80" name="直接连接符 79"/>
            <p:cNvCxnSpPr/>
            <p:nvPr/>
          </p:nvCxnSpPr>
          <p:spPr>
            <a:xfrm>
              <a:off x="10069896" y="3185681"/>
              <a:ext cx="1512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273830" y="2193220"/>
            <a:ext cx="1800000" cy="2664000"/>
            <a:chOff x="2289681" y="2334756"/>
            <a:chExt cx="1800000" cy="2664000"/>
          </a:xfrm>
        </p:grpSpPr>
        <p:sp>
          <p:nvSpPr>
            <p:cNvPr id="41" name="işlídê"/>
            <p:cNvSpPr/>
            <p:nvPr/>
          </p:nvSpPr>
          <p:spPr>
            <a:xfrm>
              <a:off x="2289681" y="2334756"/>
              <a:ext cx="1800000" cy="2664000"/>
            </a:xfrm>
            <a:prstGeom prst="foldedCorner">
              <a:avLst>
                <a:gd name="adj" fmla="val 11282"/>
              </a:avLst>
            </a:prstGeom>
            <a:solidFill>
              <a:schemeClr val="bg1"/>
            </a:soli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文本框 53"/>
            <p:cNvSpPr txBox="1"/>
            <p:nvPr/>
          </p:nvSpPr>
          <p:spPr>
            <a:xfrm>
              <a:off x="2718961" y="2619783"/>
              <a:ext cx="941440" cy="411957"/>
            </a:xfrm>
            <a:custGeom>
              <a:avLst/>
              <a:gdLst>
                <a:gd name="connsiteX0" fmla="*/ 802601 w 941440"/>
                <a:gd name="connsiteY0" fmla="*/ 34941 h 411957"/>
                <a:gd name="connsiteX1" fmla="*/ 746184 w 941440"/>
                <a:gd name="connsiteY1" fmla="*/ 201110 h 411957"/>
                <a:gd name="connsiteX2" fmla="*/ 802385 w 941440"/>
                <a:gd name="connsiteY2" fmla="*/ 377016 h 411957"/>
                <a:gd name="connsiteX3" fmla="*/ 856244 w 941440"/>
                <a:gd name="connsiteY3" fmla="*/ 208937 h 411957"/>
                <a:gd name="connsiteX4" fmla="*/ 802601 w 941440"/>
                <a:gd name="connsiteY4" fmla="*/ 34941 h 411957"/>
                <a:gd name="connsiteX5" fmla="*/ 469226 w 941440"/>
                <a:gd name="connsiteY5" fmla="*/ 34941 h 411957"/>
                <a:gd name="connsiteX6" fmla="*/ 412809 w 941440"/>
                <a:gd name="connsiteY6" fmla="*/ 201110 h 411957"/>
                <a:gd name="connsiteX7" fmla="*/ 469010 w 941440"/>
                <a:gd name="connsiteY7" fmla="*/ 377016 h 411957"/>
                <a:gd name="connsiteX8" fmla="*/ 522870 w 941440"/>
                <a:gd name="connsiteY8" fmla="*/ 208937 h 411957"/>
                <a:gd name="connsiteX9" fmla="*/ 469226 w 941440"/>
                <a:gd name="connsiteY9" fmla="*/ 34941 h 411957"/>
                <a:gd name="connsiteX10" fmla="*/ 31213 w 941440"/>
                <a:gd name="connsiteY10" fmla="*/ 7672 h 411957"/>
                <a:gd name="connsiteX11" fmla="*/ 247729 w 941440"/>
                <a:gd name="connsiteY11" fmla="*/ 7672 h 411957"/>
                <a:gd name="connsiteX12" fmla="*/ 247729 w 941440"/>
                <a:gd name="connsiteY12" fmla="*/ 89078 h 411957"/>
                <a:gd name="connsiteX13" fmla="*/ 63504 w 941440"/>
                <a:gd name="connsiteY13" fmla="*/ 89078 h 411957"/>
                <a:gd name="connsiteX14" fmla="*/ 54384 w 941440"/>
                <a:gd name="connsiteY14" fmla="*/ 189371 h 411957"/>
                <a:gd name="connsiteX15" fmla="*/ 143584 w 941440"/>
                <a:gd name="connsiteY15" fmla="*/ 154676 h 411957"/>
                <a:gd name="connsiteX16" fmla="*/ 266956 w 941440"/>
                <a:gd name="connsiteY16" fmla="*/ 278387 h 411957"/>
                <a:gd name="connsiteX17" fmla="*/ 125806 w 941440"/>
                <a:gd name="connsiteY17" fmla="*/ 410016 h 411957"/>
                <a:gd name="connsiteX18" fmla="*/ 0 w 941440"/>
                <a:gd name="connsiteY18" fmla="*/ 331199 h 411957"/>
                <a:gd name="connsiteX19" fmla="*/ 41227 w 941440"/>
                <a:gd name="connsiteY19" fmla="*/ 289972 h 411957"/>
                <a:gd name="connsiteX20" fmla="*/ 83100 w 941440"/>
                <a:gd name="connsiteY20" fmla="*/ 325067 h 411957"/>
                <a:gd name="connsiteX21" fmla="*/ 125436 w 941440"/>
                <a:gd name="connsiteY21" fmla="*/ 377016 h 411957"/>
                <a:gd name="connsiteX22" fmla="*/ 181761 w 941440"/>
                <a:gd name="connsiteY22" fmla="*/ 288031 h 411957"/>
                <a:gd name="connsiteX23" fmla="*/ 123680 w 941440"/>
                <a:gd name="connsiteY23" fmla="*/ 195410 h 411957"/>
                <a:gd name="connsiteX24" fmla="*/ 42952 w 941440"/>
                <a:gd name="connsiteY24" fmla="*/ 251488 h 411957"/>
                <a:gd name="connsiteX25" fmla="*/ 13558 w 941440"/>
                <a:gd name="connsiteY25" fmla="*/ 239656 h 411957"/>
                <a:gd name="connsiteX26" fmla="*/ 802138 w 941440"/>
                <a:gd name="connsiteY26" fmla="*/ 0 h 411957"/>
                <a:gd name="connsiteX27" fmla="*/ 941440 w 941440"/>
                <a:gd name="connsiteY27" fmla="*/ 208844 h 411957"/>
                <a:gd name="connsiteX28" fmla="*/ 802231 w 941440"/>
                <a:gd name="connsiteY28" fmla="*/ 411957 h 411957"/>
                <a:gd name="connsiteX29" fmla="*/ 659016 w 941440"/>
                <a:gd name="connsiteY29" fmla="*/ 208844 h 411957"/>
                <a:gd name="connsiteX30" fmla="*/ 802138 w 941440"/>
                <a:gd name="connsiteY30" fmla="*/ 0 h 411957"/>
                <a:gd name="connsiteX31" fmla="*/ 468764 w 941440"/>
                <a:gd name="connsiteY31" fmla="*/ 0 h 411957"/>
                <a:gd name="connsiteX32" fmla="*/ 608065 w 941440"/>
                <a:gd name="connsiteY32" fmla="*/ 208844 h 411957"/>
                <a:gd name="connsiteX33" fmla="*/ 468856 w 941440"/>
                <a:gd name="connsiteY33" fmla="*/ 411957 h 411957"/>
                <a:gd name="connsiteX34" fmla="*/ 325641 w 941440"/>
                <a:gd name="connsiteY34" fmla="*/ 208844 h 411957"/>
                <a:gd name="connsiteX35" fmla="*/ 468764 w 941440"/>
                <a:gd name="connsiteY35" fmla="*/ 0 h 411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41440" h="411957">
                  <a:moveTo>
                    <a:pt x="802601" y="34941"/>
                  </a:moveTo>
                  <a:cubicBezTo>
                    <a:pt x="763736" y="34941"/>
                    <a:pt x="744931" y="90331"/>
                    <a:pt x="746184" y="201110"/>
                  </a:cubicBezTo>
                  <a:cubicBezTo>
                    <a:pt x="743657" y="318319"/>
                    <a:pt x="762391" y="376955"/>
                    <a:pt x="802385" y="377016"/>
                  </a:cubicBezTo>
                  <a:cubicBezTo>
                    <a:pt x="839585" y="378249"/>
                    <a:pt x="857539" y="322222"/>
                    <a:pt x="856244" y="208937"/>
                  </a:cubicBezTo>
                  <a:cubicBezTo>
                    <a:pt x="856244" y="90351"/>
                    <a:pt x="838363" y="32353"/>
                    <a:pt x="802601" y="34941"/>
                  </a:cubicBezTo>
                  <a:close/>
                  <a:moveTo>
                    <a:pt x="469226" y="34941"/>
                  </a:moveTo>
                  <a:cubicBezTo>
                    <a:pt x="430361" y="34941"/>
                    <a:pt x="411556" y="90331"/>
                    <a:pt x="412809" y="201110"/>
                  </a:cubicBezTo>
                  <a:cubicBezTo>
                    <a:pt x="410282" y="318319"/>
                    <a:pt x="429016" y="376955"/>
                    <a:pt x="469010" y="377016"/>
                  </a:cubicBezTo>
                  <a:cubicBezTo>
                    <a:pt x="506210" y="378249"/>
                    <a:pt x="524164" y="322222"/>
                    <a:pt x="522870" y="208937"/>
                  </a:cubicBezTo>
                  <a:cubicBezTo>
                    <a:pt x="522870" y="90351"/>
                    <a:pt x="504988" y="32353"/>
                    <a:pt x="469226" y="34941"/>
                  </a:cubicBezTo>
                  <a:close/>
                  <a:moveTo>
                    <a:pt x="31213" y="7672"/>
                  </a:moveTo>
                  <a:lnTo>
                    <a:pt x="247729" y="7672"/>
                  </a:lnTo>
                  <a:lnTo>
                    <a:pt x="247729" y="89078"/>
                  </a:lnTo>
                  <a:lnTo>
                    <a:pt x="63504" y="89078"/>
                  </a:lnTo>
                  <a:lnTo>
                    <a:pt x="54384" y="189371"/>
                  </a:lnTo>
                  <a:cubicBezTo>
                    <a:pt x="72871" y="162318"/>
                    <a:pt x="102604" y="150753"/>
                    <a:pt x="143584" y="154676"/>
                  </a:cubicBezTo>
                  <a:cubicBezTo>
                    <a:pt x="224518" y="160079"/>
                    <a:pt x="265641" y="201316"/>
                    <a:pt x="266956" y="278387"/>
                  </a:cubicBezTo>
                  <a:cubicBezTo>
                    <a:pt x="265621" y="364805"/>
                    <a:pt x="218571" y="408681"/>
                    <a:pt x="125806" y="410016"/>
                  </a:cubicBezTo>
                  <a:cubicBezTo>
                    <a:pt x="46105" y="408681"/>
                    <a:pt x="4170" y="382409"/>
                    <a:pt x="0" y="331199"/>
                  </a:cubicBezTo>
                  <a:cubicBezTo>
                    <a:pt x="0" y="303714"/>
                    <a:pt x="13742" y="289972"/>
                    <a:pt x="41227" y="289972"/>
                  </a:cubicBezTo>
                  <a:cubicBezTo>
                    <a:pt x="64993" y="287364"/>
                    <a:pt x="78951" y="299062"/>
                    <a:pt x="83100" y="325067"/>
                  </a:cubicBezTo>
                  <a:cubicBezTo>
                    <a:pt x="88051" y="359638"/>
                    <a:pt x="102163" y="376955"/>
                    <a:pt x="125436" y="377016"/>
                  </a:cubicBezTo>
                  <a:cubicBezTo>
                    <a:pt x="161753" y="375866"/>
                    <a:pt x="180528" y="346204"/>
                    <a:pt x="181761" y="288031"/>
                  </a:cubicBezTo>
                  <a:cubicBezTo>
                    <a:pt x="183055" y="227475"/>
                    <a:pt x="163694" y="196601"/>
                    <a:pt x="123680" y="195410"/>
                  </a:cubicBezTo>
                  <a:cubicBezTo>
                    <a:pt x="93751" y="195410"/>
                    <a:pt x="66842" y="214103"/>
                    <a:pt x="42952" y="251488"/>
                  </a:cubicBezTo>
                  <a:lnTo>
                    <a:pt x="13558" y="239656"/>
                  </a:lnTo>
                  <a:close/>
                  <a:moveTo>
                    <a:pt x="802138" y="0"/>
                  </a:moveTo>
                  <a:cubicBezTo>
                    <a:pt x="893712" y="1356"/>
                    <a:pt x="940146" y="70970"/>
                    <a:pt x="941440" y="208844"/>
                  </a:cubicBezTo>
                  <a:cubicBezTo>
                    <a:pt x="940125" y="342897"/>
                    <a:pt x="893722" y="410602"/>
                    <a:pt x="802231" y="411957"/>
                  </a:cubicBezTo>
                  <a:cubicBezTo>
                    <a:pt x="705481" y="410602"/>
                    <a:pt x="657743" y="342897"/>
                    <a:pt x="659016" y="208844"/>
                  </a:cubicBezTo>
                  <a:cubicBezTo>
                    <a:pt x="661646" y="70970"/>
                    <a:pt x="709353" y="1356"/>
                    <a:pt x="802138" y="0"/>
                  </a:cubicBezTo>
                  <a:close/>
                  <a:moveTo>
                    <a:pt x="468764" y="0"/>
                  </a:moveTo>
                  <a:cubicBezTo>
                    <a:pt x="560337" y="1356"/>
                    <a:pt x="606771" y="70970"/>
                    <a:pt x="608065" y="208844"/>
                  </a:cubicBezTo>
                  <a:cubicBezTo>
                    <a:pt x="606750" y="342897"/>
                    <a:pt x="560347" y="410602"/>
                    <a:pt x="468856" y="411957"/>
                  </a:cubicBezTo>
                  <a:cubicBezTo>
                    <a:pt x="372106" y="410602"/>
                    <a:pt x="324368" y="342897"/>
                    <a:pt x="325641" y="208844"/>
                  </a:cubicBezTo>
                  <a:cubicBezTo>
                    <a:pt x="328271" y="70970"/>
                    <a:pt x="375978" y="1356"/>
                    <a:pt x="468764" y="0"/>
                  </a:cubicBezTo>
                  <a:close/>
                </a:path>
              </a:pathLst>
            </a:custGeom>
            <a:solidFill>
              <a:srgbClr val="C4241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4000" b="1" dirty="0">
                <a:solidFill>
                  <a:srgbClr val="C4241F"/>
                </a:solidFill>
                <a:latin typeface="方正粗雅宋_GBK" panose="02000000000000000000" pitchFamily="2" charset="-122"/>
                <a:ea typeface="方正粗雅宋_GBK" panose="02000000000000000000" pitchFamily="2" charset="-122"/>
              </a:endParaRPr>
            </a:p>
          </p:txBody>
        </p:sp>
        <p:sp>
          <p:nvSpPr>
            <p:cNvPr id="48" name="文本框 47"/>
            <p:cNvSpPr txBox="1"/>
            <p:nvPr/>
          </p:nvSpPr>
          <p:spPr>
            <a:xfrm>
              <a:off x="2325681" y="3267871"/>
              <a:ext cx="1728000" cy="1021433"/>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latin typeface="微软雅黑" pitchFamily="34" charset="-122"/>
                  <a:ea typeface="微软雅黑" pitchFamily="34" charset="-122"/>
                </a:rPr>
                <a:t>世界社会主义</a:t>
              </a:r>
              <a:r>
                <a:rPr lang="en-US" altLang="zh-CN" sz="1600" dirty="0">
                  <a:solidFill>
                    <a:schemeClr val="tx1">
                      <a:lumMod val="85000"/>
                      <a:lumOff val="15000"/>
                    </a:schemeClr>
                  </a:solidFill>
                  <a:latin typeface="微软雅黑" pitchFamily="34" charset="-122"/>
                  <a:ea typeface="微软雅黑" pitchFamily="34" charset="-122"/>
                </a:rPr>
                <a:t>500</a:t>
              </a:r>
              <a:r>
                <a:rPr lang="zh-CN" altLang="en-US" sz="1600" dirty="0">
                  <a:solidFill>
                    <a:schemeClr val="tx1">
                      <a:lumMod val="85000"/>
                      <a:lumOff val="15000"/>
                    </a:schemeClr>
                  </a:solidFill>
                  <a:latin typeface="微软雅黑" pitchFamily="34" charset="-122"/>
                  <a:ea typeface="微软雅黑" pitchFamily="34" charset="-122"/>
                </a:rPr>
                <a:t>多年波澜壮阔的发展历程</a:t>
              </a:r>
              <a:endParaRPr lang="zh-CN" altLang="en-US" sz="1600" dirty="0">
                <a:solidFill>
                  <a:schemeClr val="tx1">
                    <a:lumMod val="85000"/>
                    <a:lumOff val="15000"/>
                  </a:schemeClr>
                </a:solidFill>
                <a:latin typeface="微软雅黑" pitchFamily="34" charset="-122"/>
                <a:ea typeface="微软雅黑" pitchFamily="34" charset="-122"/>
              </a:endParaRPr>
            </a:p>
          </p:txBody>
        </p:sp>
        <p:cxnSp>
          <p:nvCxnSpPr>
            <p:cNvPr id="52" name="直接连接符 51"/>
            <p:cNvCxnSpPr/>
            <p:nvPr/>
          </p:nvCxnSpPr>
          <p:spPr>
            <a:xfrm>
              <a:off x="2433681" y="3183647"/>
              <a:ext cx="1512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13665" y="4948011"/>
            <a:ext cx="12419965" cy="1372870"/>
            <a:chOff x="-113365" y="5620573"/>
            <a:chExt cx="12420000" cy="1140860"/>
          </a:xfrm>
        </p:grpSpPr>
        <p:pic>
          <p:nvPicPr>
            <p:cNvPr id="14" name="图片 13"/>
            <p:cNvPicPr preferRelativeResize="0"/>
            <p:nvPr/>
          </p:nvPicPr>
          <p:blipFill rotWithShape="1">
            <a:blip r:embed="rId1" cstate="print">
              <a:extLst>
                <a:ext uri="{28A0092B-C50C-407E-A947-70E740481C1C}">
                  <a14:useLocalDpi xmlns:a14="http://schemas.microsoft.com/office/drawing/2010/main" val="0"/>
                </a:ext>
              </a:extLst>
            </a:blip>
            <a:srcRect l="383" t="46451" r="395" b="32050"/>
            <a:stretch>
              <a:fillRect/>
            </a:stretch>
          </p:blipFill>
          <p:spPr>
            <a:xfrm>
              <a:off x="-113365" y="5620573"/>
              <a:ext cx="12420000" cy="1140860"/>
            </a:xfrm>
            <a:prstGeom prst="cube">
              <a:avLst>
                <a:gd name="adj" fmla="val 3104"/>
              </a:avLst>
            </a:prstGeom>
            <a:noFill/>
            <a:effectLst>
              <a:outerShdw blurRad="381000" dist="127000" dir="5400000" algn="t" rotWithShape="0">
                <a:prstClr val="black">
                  <a:alpha val="15000"/>
                </a:prstClr>
              </a:outerShdw>
            </a:effectLst>
          </p:spPr>
        </p:pic>
        <p:sp>
          <p:nvSpPr>
            <p:cNvPr id="15" name="文本框 14"/>
            <p:cNvSpPr txBox="1"/>
            <p:nvPr/>
          </p:nvSpPr>
          <p:spPr>
            <a:xfrm>
              <a:off x="739036" y="5754606"/>
              <a:ext cx="10714562" cy="835707"/>
            </a:xfrm>
            <a:prstGeom prst="rect">
              <a:avLst/>
            </a:prstGeom>
            <a:noFill/>
          </p:spPr>
          <p:txBody>
            <a:bodyPr wrap="square" rtlCol="0">
              <a:spAutoFit/>
            </a:bodyPr>
            <a:lstStyle/>
            <a:p>
              <a:pPr indent="612140" algn="just">
                <a:lnSpc>
                  <a:spcPct val="130000"/>
                </a:lnSpc>
              </a:pPr>
              <a:r>
                <a:rPr lang="zh-CN" altLang="en-US" sz="24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如果说社会主义历经高潮与低潮、成功与挫折的历程，是一部气势恢宏、跌宕起伏的交响乐，那么中国特色社会主义就是这部交响乐的华彩乐章。</a:t>
              </a:r>
              <a:endParaRPr lang="zh-CN" altLang="en-US" sz="24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grpSp>
      <p:sp>
        <p:nvSpPr>
          <p:cNvPr id="10" name="文本框 9"/>
          <p:cNvSpPr txBox="1"/>
          <p:nvPr/>
        </p:nvSpPr>
        <p:spPr>
          <a:xfrm>
            <a:off x="328706" y="374147"/>
            <a:ext cx="611990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2666" y="1222969"/>
            <a:ext cx="4742083" cy="4930816"/>
            <a:chOff x="0" y="1006997"/>
            <a:chExt cx="5085886" cy="5288302"/>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10465" b="12425"/>
            <a:stretch>
              <a:fillRect/>
            </a:stretch>
          </p:blipFill>
          <p:spPr>
            <a:xfrm>
              <a:off x="0" y="1006997"/>
              <a:ext cx="5085886" cy="5288302"/>
            </a:xfrm>
            <a:prstGeom prst="rect">
              <a:avLst/>
            </a:prstGeom>
          </p:spPr>
        </p:pic>
        <p:sp>
          <p:nvSpPr>
            <p:cNvPr id="6" name="矩形 5"/>
            <p:cNvSpPr/>
            <p:nvPr/>
          </p:nvSpPr>
          <p:spPr>
            <a:xfrm>
              <a:off x="288527" y="1006997"/>
              <a:ext cx="4797359" cy="5288302"/>
            </a:xfrm>
            <a:prstGeom prst="rect">
              <a:avLst/>
            </a:prstGeom>
            <a:solidFill>
              <a:srgbClr val="FFFDFD">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716780" y="1626235"/>
            <a:ext cx="7174230" cy="4527550"/>
            <a:chOff x="995423" y="1885846"/>
            <a:chExt cx="6560820" cy="4446270"/>
          </a:xfrm>
        </p:grpSpPr>
        <p:sp>
          <p:nvSpPr>
            <p:cNvPr id="9" name="任意多边形 11"/>
            <p:cNvSpPr/>
            <p:nvPr/>
          </p:nvSpPr>
          <p:spPr>
            <a:xfrm>
              <a:off x="995423" y="1885846"/>
              <a:ext cx="6560820" cy="4446270"/>
            </a:xfrm>
            <a:custGeom>
              <a:avLst/>
              <a:gdLst>
                <a:gd name="connsiteX0" fmla="*/ 0 w 9180000"/>
                <a:gd name="connsiteY0" fmla="*/ 0 h 1080000"/>
                <a:gd name="connsiteX1" fmla="*/ 9180000 w 9180000"/>
                <a:gd name="connsiteY1" fmla="*/ 0 h 1080000"/>
                <a:gd name="connsiteX2" fmla="*/ 9180000 w 9180000"/>
                <a:gd name="connsiteY2" fmla="*/ 1080000 h 1080000"/>
                <a:gd name="connsiteX3" fmla="*/ 0 w 9180000"/>
                <a:gd name="connsiteY3" fmla="*/ 1080000 h 1080000"/>
              </a:gdLst>
              <a:ahLst/>
              <a:cxnLst>
                <a:cxn ang="0">
                  <a:pos x="connsiteX0" y="connsiteY0"/>
                </a:cxn>
                <a:cxn ang="0">
                  <a:pos x="connsiteX1" y="connsiteY1"/>
                </a:cxn>
                <a:cxn ang="0">
                  <a:pos x="connsiteX2" y="connsiteY2"/>
                </a:cxn>
                <a:cxn ang="0">
                  <a:pos x="connsiteX3" y="connsiteY3"/>
                </a:cxn>
              </a:cxnLst>
              <a:rect l="l" t="t" r="r" b="b"/>
              <a:pathLst>
                <a:path w="9180000" h="1080000">
                  <a:moveTo>
                    <a:pt x="0" y="0"/>
                  </a:moveTo>
                  <a:lnTo>
                    <a:pt x="9180000" y="0"/>
                  </a:lnTo>
                  <a:lnTo>
                    <a:pt x="9180000" y="1080000"/>
                  </a:lnTo>
                  <a:lnTo>
                    <a:pt x="0" y="1080000"/>
                  </a:lnTo>
                  <a:close/>
                </a:path>
              </a:pathLst>
            </a:custGeom>
            <a:solidFill>
              <a:schemeClr val="bg1"/>
            </a:solidFill>
            <a:ln>
              <a:noFill/>
            </a:ln>
            <a:effectLst>
              <a:outerShdw blurRad="381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85000"/>
                    <a:lumOff val="15000"/>
                  </a:schemeClr>
                </a:solidFill>
                <a:latin typeface="方正粗雅宋_GBK" panose="02000000000000000000" pitchFamily="2" charset="-122"/>
                <a:ea typeface="方正粗雅宋_GBK" panose="02000000000000000000" pitchFamily="2" charset="-122"/>
              </a:endParaRPr>
            </a:p>
          </p:txBody>
        </p:sp>
        <p:sp>
          <p:nvSpPr>
            <p:cNvPr id="10" name="矩形 9"/>
            <p:cNvSpPr/>
            <p:nvPr/>
          </p:nvSpPr>
          <p:spPr>
            <a:xfrm>
              <a:off x="995423" y="1885846"/>
              <a:ext cx="6560820" cy="4446270"/>
            </a:xfrm>
            <a:prstGeom prst="rect">
              <a:avLst/>
            </a:prstGeom>
            <a:noFill/>
            <a:ln w="19050">
              <a:gradFill>
                <a:gsLst>
                  <a:gs pos="0">
                    <a:srgbClr val="B00000"/>
                  </a:gs>
                  <a:gs pos="35398">
                    <a:srgbClr val="E55003">
                      <a:alpha val="0"/>
                      <a:lumMod val="0"/>
                      <a:lumOff val="100000"/>
                    </a:srgbClr>
                  </a:gs>
                  <a:gs pos="70000">
                    <a:srgbClr val="E55003">
                      <a:alpha val="0"/>
                      <a:lumMod val="0"/>
                      <a:lumOff val="100000"/>
                    </a:srgbClr>
                  </a:gs>
                  <a:gs pos="100000">
                    <a:srgbClr val="B00000"/>
                  </a:gs>
                </a:gsLst>
                <a:lin ang="3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5204196" y="1724617"/>
            <a:ext cx="6199430" cy="4246245"/>
          </a:xfrm>
          <a:prstGeom prst="rect">
            <a:avLst/>
          </a:prstGeom>
        </p:spPr>
        <p:txBody>
          <a:bodyPr wrap="square">
            <a:spAutoFit/>
          </a:bodyPr>
          <a:lstStyle/>
          <a:p>
            <a:pPr lvl="0" indent="539750" algn="just" fontAlgn="auto">
              <a:lnSpc>
                <a:spcPct val="150000"/>
              </a:lnSpc>
            </a:pPr>
            <a:r>
              <a:rPr lang="zh-CN" altLang="en-US" sz="2000" dirty="0">
                <a:solidFill>
                  <a:schemeClr val="tx1">
                    <a:lumMod val="85000"/>
                    <a:lumOff val="15000"/>
                  </a:schemeClr>
                </a:solidFill>
                <a:latin typeface="微软雅黑" pitchFamily="34" charset="-122"/>
                <a:ea typeface="微软雅黑" pitchFamily="34" charset="-122"/>
                <a:sym typeface="+mn-lt"/>
              </a:rPr>
              <a:t>革命前期的惨痛教训证明，</a:t>
            </a:r>
            <a:r>
              <a:rPr lang="zh-CN" altLang="en-US" sz="2000" b="1" dirty="0">
                <a:solidFill>
                  <a:srgbClr val="9E0406"/>
                </a:solidFill>
                <a:latin typeface="微软雅黑" pitchFamily="34" charset="-122"/>
                <a:ea typeface="微软雅黑" pitchFamily="34" charset="-122"/>
                <a:sym typeface="+mn-lt"/>
              </a:rPr>
              <a:t>党迫切需要找到适合中国国情的革命道路。</a:t>
            </a:r>
            <a:endParaRPr lang="zh-CN" altLang="en-US" sz="2000" b="1" dirty="0">
              <a:solidFill>
                <a:srgbClr val="9E0406"/>
              </a:solidFill>
              <a:latin typeface="微软雅黑" pitchFamily="34" charset="-122"/>
              <a:ea typeface="微软雅黑" pitchFamily="34" charset="-122"/>
              <a:sym typeface="+mn-lt"/>
            </a:endParaRPr>
          </a:p>
          <a:p>
            <a:pPr lvl="0" indent="539750" algn="just" fontAlgn="auto">
              <a:lnSpc>
                <a:spcPct val="150000"/>
              </a:lnSpc>
            </a:pPr>
            <a:r>
              <a:rPr lang="zh-CN" altLang="en-US" sz="2000" dirty="0">
                <a:solidFill>
                  <a:schemeClr val="tx1">
                    <a:lumMod val="85000"/>
                    <a:lumOff val="15000"/>
                  </a:schemeClr>
                </a:solidFill>
                <a:latin typeface="微软雅黑" pitchFamily="34" charset="-122"/>
                <a:ea typeface="微软雅黑" pitchFamily="34" charset="-122"/>
                <a:sym typeface="+mn-lt"/>
              </a:rPr>
              <a:t>在革命斗争中，以毛泽东同志为主要代表的中国共产党人，把马克思列宁主义基本原理同中国具体实际相结合，</a:t>
            </a:r>
            <a:r>
              <a:rPr lang="zh-CN" altLang="en-US" sz="2000" b="1" dirty="0">
                <a:solidFill>
                  <a:srgbClr val="9E0406"/>
                </a:solidFill>
                <a:latin typeface="微软雅黑" pitchFamily="34" charset="-122"/>
                <a:ea typeface="微软雅黑" pitchFamily="34" charset="-122"/>
                <a:sym typeface="+mn-lt"/>
              </a:rPr>
              <a:t>对经过艰苦探索、付出巨大牺牲积累的一系列独创性经验作了理论概括，</a:t>
            </a:r>
            <a:r>
              <a:rPr lang="zh-CN" altLang="en-US" sz="2000" dirty="0">
                <a:solidFill>
                  <a:schemeClr val="tx1">
                    <a:lumMod val="85000"/>
                    <a:lumOff val="15000"/>
                  </a:schemeClr>
                </a:solidFill>
                <a:latin typeface="微软雅黑" pitchFamily="34" charset="-122"/>
                <a:ea typeface="微软雅黑" pitchFamily="34" charset="-122"/>
                <a:sym typeface="+mn-lt"/>
              </a:rPr>
              <a:t>开辟了农村包围城市、武装夺取政权的正确革命道路，建立了人民当家作主的新中国，并经过社会主义改造开启了社会主义革命的新篇章，确立了社会主义基本制度。</a:t>
            </a:r>
            <a:endParaRPr lang="zh-CN" altLang="en-US" sz="2000" dirty="0">
              <a:solidFill>
                <a:schemeClr val="tx1">
                  <a:lumMod val="85000"/>
                  <a:lumOff val="15000"/>
                </a:schemeClr>
              </a:solidFill>
              <a:latin typeface="微软雅黑" pitchFamily="34" charset="-122"/>
              <a:ea typeface="微软雅黑" pitchFamily="34" charset="-122"/>
              <a:sym typeface="+mn-lt"/>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3671" y="2146878"/>
            <a:ext cx="2192215" cy="3084779"/>
          </a:xfrm>
          <a:prstGeom prst="rect">
            <a:avLst/>
          </a:prstGeom>
          <a:effectLst>
            <a:outerShdw blurRad="50800" dist="38100" dir="2700000" algn="tl" rotWithShape="0">
              <a:prstClr val="black">
                <a:alpha val="40000"/>
              </a:prstClr>
            </a:outerShdw>
            <a:reflection blurRad="6350" stA="20000" endPos="55000" dir="5400000" sy="-100000" algn="bl" rotWithShape="0"/>
          </a:effectLst>
        </p:spPr>
      </p:pic>
      <p:sp>
        <p:nvSpPr>
          <p:cNvPr id="53" name="对角圆角矩形 55"/>
          <p:cNvSpPr/>
          <p:nvPr/>
        </p:nvSpPr>
        <p:spPr>
          <a:xfrm flipH="1">
            <a:off x="2811459" y="1256617"/>
            <a:ext cx="6139500" cy="468000"/>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走自己的路，是党百年奋斗得出的历史结论</a:t>
            </a:r>
            <a:endPar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 name="文本框 1"/>
          <p:cNvSpPr txBox="1"/>
          <p:nvPr/>
        </p:nvSpPr>
        <p:spPr>
          <a:xfrm>
            <a:off x="328706" y="374147"/>
            <a:ext cx="611990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preferRelativeResize="0"/>
          <p:nvPr/>
        </p:nvPicPr>
        <p:blipFill rotWithShape="1">
          <a:blip r:embed="rId1" cstate="print">
            <a:extLst>
              <a:ext uri="{28A0092B-C50C-407E-A947-70E740481C1C}">
                <a14:useLocalDpi xmlns:a14="http://schemas.microsoft.com/office/drawing/2010/main" val="0"/>
              </a:ext>
            </a:extLst>
          </a:blip>
          <a:srcRect l="383" t="46451" r="395" b="32050"/>
          <a:stretch>
            <a:fillRect/>
          </a:stretch>
        </p:blipFill>
        <p:spPr>
          <a:xfrm>
            <a:off x="-113665" y="4957635"/>
            <a:ext cx="12419965" cy="1909989"/>
          </a:xfrm>
          <a:prstGeom prst="cube">
            <a:avLst>
              <a:gd name="adj" fmla="val 3104"/>
            </a:avLst>
          </a:prstGeom>
          <a:noFill/>
          <a:effectLst>
            <a:outerShdw blurRad="381000" dist="127000" dir="5400000" algn="t" rotWithShape="0">
              <a:prstClr val="black">
                <a:alpha val="15000"/>
              </a:prstClr>
            </a:outerShdw>
          </a:effectLst>
        </p:spPr>
      </p:pic>
      <p:grpSp>
        <p:nvGrpSpPr>
          <p:cNvPr id="36" name="组合 35"/>
          <p:cNvGrpSpPr/>
          <p:nvPr/>
        </p:nvGrpSpPr>
        <p:grpSpPr>
          <a:xfrm flipV="1">
            <a:off x="333607" y="4140112"/>
            <a:ext cx="11524783" cy="2227182"/>
            <a:chOff x="6381032" y="2156626"/>
            <a:chExt cx="5735118" cy="3764572"/>
          </a:xfrm>
          <a:effectLst>
            <a:outerShdw blurRad="50800" dist="38100" dir="2700000" algn="tl" rotWithShape="0">
              <a:prstClr val="black">
                <a:alpha val="40000"/>
              </a:prstClr>
            </a:outerShdw>
          </a:effectLst>
        </p:grpSpPr>
        <p:sp>
          <p:nvSpPr>
            <p:cNvPr id="37" name="矩形 36"/>
            <p:cNvSpPr/>
            <p:nvPr/>
          </p:nvSpPr>
          <p:spPr>
            <a:xfrm flipV="1">
              <a:off x="6428150" y="2321196"/>
              <a:ext cx="5688000" cy="3600002"/>
            </a:xfrm>
            <a:prstGeom prst="rect">
              <a:avLst/>
            </a:prstGeom>
            <a:gradFill>
              <a:gsLst>
                <a:gs pos="0">
                  <a:srgbClr val="B51317"/>
                </a:gs>
                <a:gs pos="100000">
                  <a:srgbClr val="FFFFFF"/>
                </a:gs>
              </a:gsLst>
              <a:lin ang="5400000" scaled="0"/>
            </a:gradFill>
            <a:ln w="19050">
              <a:gradFill>
                <a:gsLst>
                  <a:gs pos="100000">
                    <a:schemeClr val="bg1"/>
                  </a:gs>
                  <a:gs pos="0">
                    <a:srgbClr val="B51317"/>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flipV="1">
              <a:off x="6381032" y="2156626"/>
              <a:ext cx="5688000" cy="3600000"/>
            </a:xfrm>
            <a:prstGeom prst="rect">
              <a:avLst/>
            </a:prstGeom>
            <a:solidFill>
              <a:schemeClr val="bg1"/>
            </a:solidFill>
            <a:ln w="12700">
              <a:gradFill>
                <a:gsLst>
                  <a:gs pos="95000">
                    <a:srgbClr val="B51317"/>
                  </a:gs>
                  <a:gs pos="0">
                    <a:srgbClr val="FFFFFF"/>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14420" y="2153669"/>
            <a:ext cx="10657840" cy="1465716"/>
            <a:chOff x="995423" y="1885846"/>
            <a:chExt cx="6560820" cy="4446270"/>
          </a:xfrm>
        </p:grpSpPr>
        <p:sp>
          <p:nvSpPr>
            <p:cNvPr id="6" name="任意多边形 11"/>
            <p:cNvSpPr/>
            <p:nvPr/>
          </p:nvSpPr>
          <p:spPr>
            <a:xfrm>
              <a:off x="995423" y="1885846"/>
              <a:ext cx="6560820" cy="4446270"/>
            </a:xfrm>
            <a:custGeom>
              <a:avLst/>
              <a:gdLst>
                <a:gd name="connsiteX0" fmla="*/ 0 w 9180000"/>
                <a:gd name="connsiteY0" fmla="*/ 0 h 1080000"/>
                <a:gd name="connsiteX1" fmla="*/ 9180000 w 9180000"/>
                <a:gd name="connsiteY1" fmla="*/ 0 h 1080000"/>
                <a:gd name="connsiteX2" fmla="*/ 9180000 w 9180000"/>
                <a:gd name="connsiteY2" fmla="*/ 1080000 h 1080000"/>
                <a:gd name="connsiteX3" fmla="*/ 0 w 9180000"/>
                <a:gd name="connsiteY3" fmla="*/ 1080000 h 1080000"/>
              </a:gdLst>
              <a:ahLst/>
              <a:cxnLst>
                <a:cxn ang="0">
                  <a:pos x="connsiteX0" y="connsiteY0"/>
                </a:cxn>
                <a:cxn ang="0">
                  <a:pos x="connsiteX1" y="connsiteY1"/>
                </a:cxn>
                <a:cxn ang="0">
                  <a:pos x="connsiteX2" y="connsiteY2"/>
                </a:cxn>
                <a:cxn ang="0">
                  <a:pos x="connsiteX3" y="connsiteY3"/>
                </a:cxn>
              </a:cxnLst>
              <a:rect l="l" t="t" r="r" b="b"/>
              <a:pathLst>
                <a:path w="9180000" h="1080000">
                  <a:moveTo>
                    <a:pt x="0" y="0"/>
                  </a:moveTo>
                  <a:lnTo>
                    <a:pt x="9180000" y="0"/>
                  </a:lnTo>
                  <a:lnTo>
                    <a:pt x="9180000" y="1080000"/>
                  </a:lnTo>
                  <a:lnTo>
                    <a:pt x="0" y="1080000"/>
                  </a:lnTo>
                  <a:close/>
                </a:path>
              </a:pathLst>
            </a:custGeom>
            <a:solidFill>
              <a:schemeClr val="bg1"/>
            </a:solidFill>
            <a:ln>
              <a:noFill/>
            </a:ln>
            <a:effectLst>
              <a:outerShdw blurRad="3810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85000"/>
                    <a:lumOff val="15000"/>
                  </a:schemeClr>
                </a:solidFill>
                <a:latin typeface="方正粗雅宋_GBK" panose="02000000000000000000" pitchFamily="2" charset="-122"/>
                <a:ea typeface="方正粗雅宋_GBK" panose="02000000000000000000" pitchFamily="2" charset="-122"/>
              </a:endParaRPr>
            </a:p>
          </p:txBody>
        </p:sp>
        <p:sp>
          <p:nvSpPr>
            <p:cNvPr id="7" name="矩形 6"/>
            <p:cNvSpPr/>
            <p:nvPr/>
          </p:nvSpPr>
          <p:spPr>
            <a:xfrm>
              <a:off x="995423" y="1885846"/>
              <a:ext cx="6560820" cy="4446270"/>
            </a:xfrm>
            <a:prstGeom prst="rect">
              <a:avLst/>
            </a:prstGeom>
            <a:noFill/>
            <a:ln w="19050">
              <a:gradFill>
                <a:gsLst>
                  <a:gs pos="0">
                    <a:srgbClr val="B00000"/>
                  </a:gs>
                  <a:gs pos="35398">
                    <a:srgbClr val="E55003">
                      <a:alpha val="0"/>
                      <a:lumMod val="0"/>
                      <a:lumOff val="100000"/>
                    </a:srgbClr>
                  </a:gs>
                  <a:gs pos="70000">
                    <a:srgbClr val="E55003">
                      <a:alpha val="0"/>
                      <a:lumMod val="0"/>
                      <a:lumOff val="100000"/>
                    </a:srgbClr>
                  </a:gs>
                  <a:gs pos="100000">
                    <a:srgbClr val="B00000"/>
                  </a:gs>
                </a:gsLst>
                <a:lin ang="3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56049" y="1395461"/>
            <a:ext cx="9679897" cy="707886"/>
          </a:xfrm>
          <a:prstGeom prst="rect">
            <a:avLst/>
          </a:prstGeom>
        </p:spPr>
        <p:txBody>
          <a:bodyPr wrap="square">
            <a:spAutoFit/>
          </a:bodyPr>
          <a:lstStyle/>
          <a:p>
            <a:pPr lvl="0" indent="539750" algn="just" fontAlgn="auto"/>
            <a:r>
              <a:rPr lang="zh-CN" altLang="en-US" sz="2000" dirty="0">
                <a:solidFill>
                  <a:schemeClr val="tx1">
                    <a:lumMod val="85000"/>
                    <a:lumOff val="15000"/>
                  </a:schemeClr>
                </a:solidFill>
                <a:latin typeface="微软雅黑" pitchFamily="34" charset="-122"/>
                <a:ea typeface="微软雅黑" pitchFamily="34" charset="-122"/>
                <a:sym typeface="+mn-lt"/>
              </a:rPr>
              <a:t>社会主义基本制度建立后，如何在中国这样一个生产力水平十分落后的东方大国建设社会主义，是一个全新课题。刚开始，我们只能学苏联的经验。</a:t>
            </a:r>
            <a:endParaRPr lang="zh-CN" altLang="en-US" sz="2000" b="1" dirty="0">
              <a:solidFill>
                <a:srgbClr val="9E0406"/>
              </a:solidFill>
              <a:latin typeface="微软雅黑" pitchFamily="34" charset="-122"/>
              <a:ea typeface="微软雅黑" pitchFamily="34" charset="-122"/>
              <a:sym typeface="+mn-lt"/>
            </a:endParaRPr>
          </a:p>
        </p:txBody>
      </p:sp>
      <p:sp>
        <p:nvSpPr>
          <p:cNvPr id="31" name="矩形 30"/>
          <p:cNvSpPr/>
          <p:nvPr/>
        </p:nvSpPr>
        <p:spPr>
          <a:xfrm>
            <a:off x="4221854" y="4475491"/>
            <a:ext cx="7279266" cy="1653786"/>
          </a:xfrm>
          <a:prstGeom prst="rect">
            <a:avLst/>
          </a:prstGeom>
        </p:spPr>
        <p:txBody>
          <a:bodyPr wrap="square">
            <a:spAutoFit/>
          </a:bodyPr>
          <a:lstStyle/>
          <a:p>
            <a:pPr lvl="0" indent="539750" algn="just" fontAlgn="auto">
              <a:lnSpc>
                <a:spcPct val="130000"/>
              </a:lnSpc>
            </a:pPr>
            <a:r>
              <a:rPr lang="zh-CN" altLang="en-US" sz="2000" dirty="0">
                <a:solidFill>
                  <a:schemeClr val="tx1">
                    <a:lumMod val="85000"/>
                    <a:lumOff val="15000"/>
                  </a:schemeClr>
                </a:solidFill>
                <a:latin typeface="微软雅黑" pitchFamily="34" charset="-122"/>
                <a:ea typeface="微软雅黑" pitchFamily="34" charset="-122"/>
                <a:sym typeface="+mn-lt"/>
              </a:rPr>
              <a:t>在马克思列宁主义基本原理同中国具体实际“第二次结合”的卓越而艰辛的探索中，我们党取得了独创性理论成果和巨大成就，犯过这样那样的错误，经历过严重曲折，这些历程，都映证了自己的路要自己走的历史必然性。</a:t>
            </a:r>
            <a:endParaRPr lang="zh-CN" altLang="en-US" sz="2000" dirty="0">
              <a:solidFill>
                <a:schemeClr val="tx1">
                  <a:lumMod val="85000"/>
                  <a:lumOff val="15000"/>
                </a:schemeClr>
              </a:solidFill>
              <a:latin typeface="微软雅黑" pitchFamily="34" charset="-122"/>
              <a:ea typeface="微软雅黑" pitchFamily="34" charset="-122"/>
              <a:sym typeface="+mn-lt"/>
            </a:endParaRPr>
          </a:p>
        </p:txBody>
      </p:sp>
      <p:sp>
        <p:nvSpPr>
          <p:cNvPr id="33" name="矩形 32"/>
          <p:cNvSpPr/>
          <p:nvPr/>
        </p:nvSpPr>
        <p:spPr>
          <a:xfrm>
            <a:off x="404620" y="4692941"/>
            <a:ext cx="1766796" cy="1624740"/>
          </a:xfrm>
          <a:prstGeom prst="rect">
            <a:avLst/>
          </a:prstGeom>
        </p:spPr>
        <p:txBody>
          <a:bodyPr wrap="square">
            <a:spAutoFit/>
          </a:bodyPr>
          <a:lstStyle/>
          <a:p>
            <a:pPr indent="360045" algn="just">
              <a:lnSpc>
                <a:spcPct val="120000"/>
              </a:lnSpc>
            </a:pPr>
            <a:r>
              <a:rPr lang="en-US" altLang="zh-CN" sz="1200" dirty="0">
                <a:solidFill>
                  <a:schemeClr val="tx1">
                    <a:lumMod val="50000"/>
                    <a:lumOff val="50000"/>
                  </a:schemeClr>
                </a:solidFill>
                <a:latin typeface="微软雅黑" pitchFamily="34" charset="-122"/>
                <a:ea typeface="微软雅黑" pitchFamily="34" charset="-122"/>
              </a:rPr>
              <a:t>1956</a:t>
            </a:r>
            <a:r>
              <a:rPr lang="zh-CN" altLang="en-US" sz="1200" dirty="0">
                <a:solidFill>
                  <a:schemeClr val="tx1">
                    <a:lumMod val="50000"/>
                    <a:lumOff val="50000"/>
                  </a:schemeClr>
                </a:solidFill>
                <a:latin typeface="微软雅黑" pitchFamily="34" charset="-122"/>
                <a:ea typeface="微软雅黑" pitchFamily="34" charset="-122"/>
              </a:rPr>
              <a:t>年</a:t>
            </a:r>
            <a:r>
              <a:rPr lang="en-US" altLang="zh-CN" sz="1200" dirty="0">
                <a:solidFill>
                  <a:schemeClr val="tx1">
                    <a:lumMod val="50000"/>
                    <a:lumOff val="50000"/>
                  </a:schemeClr>
                </a:solidFill>
                <a:latin typeface="微软雅黑" pitchFamily="34" charset="-122"/>
                <a:ea typeface="微软雅黑" pitchFamily="34" charset="-122"/>
              </a:rPr>
              <a:t>4</a:t>
            </a:r>
            <a:r>
              <a:rPr lang="zh-CN" altLang="en-US" sz="1200" dirty="0">
                <a:solidFill>
                  <a:schemeClr val="tx1">
                    <a:lumMod val="50000"/>
                    <a:lumOff val="50000"/>
                  </a:schemeClr>
                </a:solidFill>
                <a:latin typeface="微软雅黑" pitchFamily="34" charset="-122"/>
                <a:ea typeface="微软雅黑" pitchFamily="34" charset="-122"/>
              </a:rPr>
              <a:t>月</a:t>
            </a:r>
            <a:r>
              <a:rPr lang="en-US" altLang="zh-CN" sz="1200" dirty="0">
                <a:solidFill>
                  <a:schemeClr val="tx1">
                    <a:lumMod val="50000"/>
                    <a:lumOff val="50000"/>
                  </a:schemeClr>
                </a:solidFill>
                <a:latin typeface="微软雅黑" pitchFamily="34" charset="-122"/>
                <a:ea typeface="微软雅黑" pitchFamily="34" charset="-122"/>
              </a:rPr>
              <a:t>25</a:t>
            </a:r>
            <a:r>
              <a:rPr lang="zh-CN" altLang="en-US" sz="1200" dirty="0">
                <a:solidFill>
                  <a:schemeClr val="tx1">
                    <a:lumMod val="50000"/>
                    <a:lumOff val="50000"/>
                  </a:schemeClr>
                </a:solidFill>
                <a:latin typeface="微软雅黑" pitchFamily="34" charset="-122"/>
                <a:ea typeface="微软雅黑" pitchFamily="34" charset="-122"/>
              </a:rPr>
              <a:t>日，毛泽东同志在中共中央政治局扩大会议上发表了</a:t>
            </a:r>
            <a:r>
              <a:rPr lang="en-US" altLang="zh-CN" sz="1200" dirty="0">
                <a:solidFill>
                  <a:schemeClr val="tx1">
                    <a:lumMod val="50000"/>
                    <a:lumOff val="50000"/>
                  </a:schemeClr>
                </a:solidFill>
                <a:latin typeface="微软雅黑" pitchFamily="34" charset="-122"/>
                <a:ea typeface="微软雅黑" pitchFamily="34" charset="-122"/>
              </a:rPr>
              <a:t>《</a:t>
            </a:r>
            <a:r>
              <a:rPr lang="zh-CN" altLang="en-US" sz="1200" dirty="0">
                <a:solidFill>
                  <a:schemeClr val="tx1">
                    <a:lumMod val="50000"/>
                    <a:lumOff val="50000"/>
                  </a:schemeClr>
                </a:solidFill>
                <a:latin typeface="微软雅黑" pitchFamily="34" charset="-122"/>
                <a:ea typeface="微软雅黑" pitchFamily="34" charset="-122"/>
              </a:rPr>
              <a:t>论十大关系</a:t>
            </a:r>
            <a:r>
              <a:rPr lang="en-US" altLang="zh-CN" sz="1200" dirty="0">
                <a:solidFill>
                  <a:schemeClr val="tx1">
                    <a:lumMod val="50000"/>
                    <a:lumOff val="50000"/>
                  </a:schemeClr>
                </a:solidFill>
                <a:latin typeface="微软雅黑" pitchFamily="34" charset="-122"/>
                <a:ea typeface="微软雅黑" pitchFamily="34" charset="-122"/>
              </a:rPr>
              <a:t>》</a:t>
            </a:r>
            <a:r>
              <a:rPr lang="zh-CN" altLang="en-US" sz="1200" dirty="0">
                <a:solidFill>
                  <a:schemeClr val="tx1">
                    <a:lumMod val="50000"/>
                    <a:lumOff val="50000"/>
                  </a:schemeClr>
                </a:solidFill>
                <a:latin typeface="微软雅黑" pitchFamily="34" charset="-122"/>
                <a:ea typeface="微软雅黑" pitchFamily="34" charset="-122"/>
              </a:rPr>
              <a:t>的讲话，对适合中国情况的社会主义建设道路进行了初步的探索</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4" name="文本框 3"/>
          <p:cNvSpPr txBox="1"/>
          <p:nvPr/>
        </p:nvSpPr>
        <p:spPr>
          <a:xfrm>
            <a:off x="1648264" y="2343109"/>
            <a:ext cx="8895465" cy="1086836"/>
          </a:xfrm>
          <a:prstGeom prst="rect">
            <a:avLst/>
          </a:prstGeom>
          <a:noFill/>
        </p:spPr>
        <p:txBody>
          <a:bodyPr wrap="square">
            <a:spAutoFit/>
          </a:bodyPr>
          <a:lstStyle/>
          <a:p>
            <a:pPr lvl="0" indent="539750" algn="just" fontAlgn="auto">
              <a:lnSpc>
                <a:spcPct val="130000"/>
              </a:lnSpc>
            </a:pPr>
            <a:r>
              <a:rPr lang="zh-CN" altLang="en-US" sz="2000" b="1" dirty="0">
                <a:solidFill>
                  <a:schemeClr val="tx1">
                    <a:lumMod val="85000"/>
                    <a:lumOff val="15000"/>
                  </a:schemeClr>
                </a:solidFill>
                <a:latin typeface="微软雅黑" pitchFamily="34" charset="-122"/>
                <a:ea typeface="微软雅黑" pitchFamily="34" charset="-122"/>
                <a:sym typeface="+mn-lt"/>
              </a:rPr>
              <a:t>经过实践，我们党很快就觉察到苏联经验的局限，提出要“以苏为鉴”，</a:t>
            </a:r>
            <a:endParaRPr lang="en-US" altLang="zh-CN" sz="2000" b="1" dirty="0">
              <a:solidFill>
                <a:schemeClr val="tx1">
                  <a:lumMod val="85000"/>
                  <a:lumOff val="15000"/>
                </a:schemeClr>
              </a:solidFill>
              <a:latin typeface="微软雅黑" pitchFamily="34" charset="-122"/>
              <a:ea typeface="微软雅黑" pitchFamily="34" charset="-122"/>
              <a:sym typeface="+mn-lt"/>
            </a:endParaRPr>
          </a:p>
          <a:p>
            <a:pPr lvl="0" algn="just" fontAlgn="auto">
              <a:lnSpc>
                <a:spcPct val="130000"/>
              </a:lnSpc>
            </a:pPr>
            <a:r>
              <a:rPr lang="zh-CN" altLang="en-US" sz="3200" b="1" dirty="0">
                <a:solidFill>
                  <a:srgbClr val="C00000"/>
                </a:solidFill>
                <a:latin typeface="华文新魏" panose="02010800040101010101" pitchFamily="2" charset="-122"/>
                <a:ea typeface="华文新魏" panose="02010800040101010101" pitchFamily="2" charset="-122"/>
                <a:sym typeface="+mn-lt"/>
              </a:rPr>
              <a:t>独立探索</a:t>
            </a:r>
            <a:r>
              <a:rPr lang="zh-CN" altLang="en-US" sz="2000" b="1" dirty="0">
                <a:solidFill>
                  <a:schemeClr val="tx1">
                    <a:lumMod val="85000"/>
                    <a:lumOff val="15000"/>
                  </a:schemeClr>
                </a:solidFill>
                <a:latin typeface="微软雅黑" pitchFamily="34" charset="-122"/>
                <a:ea typeface="微软雅黑" pitchFamily="34" charset="-122"/>
                <a:sym typeface="+mn-lt"/>
              </a:rPr>
              <a:t>适合中国国情的社会主义建设道路。</a:t>
            </a:r>
            <a:endParaRPr lang="zh-CN" altLang="en-US" sz="2000" b="1" dirty="0">
              <a:solidFill>
                <a:schemeClr val="tx1">
                  <a:lumMod val="85000"/>
                  <a:lumOff val="15000"/>
                </a:schemeClr>
              </a:solidFill>
              <a:latin typeface="微软雅黑" pitchFamily="34" charset="-122"/>
              <a:ea typeface="微软雅黑" pitchFamily="34" charset="-122"/>
              <a:sym typeface="+mn-lt"/>
            </a:endParaRPr>
          </a:p>
        </p:txBody>
      </p:sp>
      <p:pic>
        <p:nvPicPr>
          <p:cNvPr id="10" name="图片 9"/>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r="1606"/>
          <a:stretch>
            <a:fillRect/>
          </a:stretch>
        </p:blipFill>
        <p:spPr>
          <a:xfrm>
            <a:off x="2242429" y="3748760"/>
            <a:ext cx="1832580" cy="2618534"/>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sp>
        <p:nvSpPr>
          <p:cNvPr id="3" name="文本框 2"/>
          <p:cNvSpPr txBox="1"/>
          <p:nvPr/>
        </p:nvSpPr>
        <p:spPr>
          <a:xfrm>
            <a:off x="328706" y="374147"/>
            <a:ext cx="611990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referRelativeResize="0"/>
          <p:nvPr/>
        </p:nvPicPr>
        <p:blipFill rotWithShape="1">
          <a:blip r:embed="rId1" cstate="print">
            <a:extLst>
              <a:ext uri="{28A0092B-C50C-407E-A947-70E740481C1C}">
                <a14:useLocalDpi xmlns:a14="http://schemas.microsoft.com/office/drawing/2010/main" val="0"/>
              </a:ext>
            </a:extLst>
          </a:blip>
          <a:srcRect l="383" t="46451" r="395" b="32050"/>
          <a:stretch>
            <a:fillRect/>
          </a:stretch>
        </p:blipFill>
        <p:spPr>
          <a:xfrm>
            <a:off x="-113665" y="4336303"/>
            <a:ext cx="12419965" cy="1909989"/>
          </a:xfrm>
          <a:prstGeom prst="cube">
            <a:avLst>
              <a:gd name="adj" fmla="val 3104"/>
            </a:avLst>
          </a:prstGeom>
          <a:noFill/>
          <a:effectLst>
            <a:outerShdw blurRad="381000" dist="127000" dir="5400000" algn="t" rotWithShape="0">
              <a:prstClr val="black">
                <a:alpha val="15000"/>
              </a:prstClr>
            </a:outerShdw>
          </a:effectLst>
        </p:spPr>
      </p:pic>
      <p:grpSp>
        <p:nvGrpSpPr>
          <p:cNvPr id="3" name="组合 2"/>
          <p:cNvGrpSpPr/>
          <p:nvPr/>
        </p:nvGrpSpPr>
        <p:grpSpPr>
          <a:xfrm>
            <a:off x="3562839" y="2351917"/>
            <a:ext cx="8338751" cy="2772836"/>
            <a:chOff x="6381032" y="2156626"/>
            <a:chExt cx="5745230" cy="3733403"/>
          </a:xfrm>
          <a:effectLst>
            <a:outerShdw blurRad="50800" dist="38100" dir="2700000" algn="tl" rotWithShape="0">
              <a:prstClr val="black">
                <a:alpha val="40000"/>
              </a:prstClr>
            </a:outerShdw>
          </a:effectLst>
        </p:grpSpPr>
        <p:sp>
          <p:nvSpPr>
            <p:cNvPr id="4" name="矩形 3"/>
            <p:cNvSpPr/>
            <p:nvPr/>
          </p:nvSpPr>
          <p:spPr>
            <a:xfrm flipV="1">
              <a:off x="6438262" y="2290027"/>
              <a:ext cx="5688000" cy="3600002"/>
            </a:xfrm>
            <a:prstGeom prst="rect">
              <a:avLst/>
            </a:prstGeom>
            <a:gradFill>
              <a:gsLst>
                <a:gs pos="0">
                  <a:srgbClr val="B51317"/>
                </a:gs>
                <a:gs pos="100000">
                  <a:srgbClr val="FFFFFF"/>
                </a:gs>
              </a:gsLst>
              <a:lin ang="5400000" scaled="0"/>
            </a:gradFill>
            <a:ln w="19050">
              <a:gradFill>
                <a:gsLst>
                  <a:gs pos="100000">
                    <a:schemeClr val="bg1"/>
                  </a:gs>
                  <a:gs pos="0">
                    <a:srgbClr val="B51317"/>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V="1">
              <a:off x="6381032" y="2156626"/>
              <a:ext cx="5688000" cy="3600000"/>
            </a:xfrm>
            <a:prstGeom prst="rect">
              <a:avLst/>
            </a:prstGeom>
            <a:solidFill>
              <a:schemeClr val="bg1"/>
            </a:solidFill>
            <a:ln w="12700">
              <a:gradFill>
                <a:gsLst>
                  <a:gs pos="95000">
                    <a:srgbClr val="B51317"/>
                  </a:gs>
                  <a:gs pos="0">
                    <a:srgbClr val="FFFFFF"/>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1179276" y="1289505"/>
            <a:ext cx="9833447" cy="961289"/>
          </a:xfrm>
          <a:prstGeom prst="rect">
            <a:avLst/>
          </a:prstGeom>
        </p:spPr>
        <p:txBody>
          <a:bodyPr wrap="square">
            <a:spAutoFit/>
          </a:bodyPr>
          <a:lstStyle/>
          <a:p>
            <a:pPr lvl="0" indent="539750" algn="just" fontAlgn="auto">
              <a:lnSpc>
                <a:spcPct val="150000"/>
              </a:lnSpc>
            </a:pPr>
            <a:r>
              <a:rPr lang="zh-CN" altLang="en-US" sz="2000" b="1" dirty="0">
                <a:solidFill>
                  <a:srgbClr val="9E0406"/>
                </a:solidFill>
                <a:latin typeface="微软雅黑" pitchFamily="34" charset="-122"/>
                <a:ea typeface="微软雅黑" pitchFamily="34" charset="-122"/>
                <a:sym typeface="+mn-lt"/>
              </a:rPr>
              <a:t>过去，我们照搬过本本，也模仿过别人，有过迷茫，也有过挫折，一次次碰壁、一次次觉醒，一次次实践、一次次突破，最终走出了一条中国特色社会主义成功之路。</a:t>
            </a:r>
            <a:endParaRPr lang="zh-CN" altLang="en-US" sz="2000" b="1" dirty="0">
              <a:solidFill>
                <a:srgbClr val="9E0406"/>
              </a:solidFill>
              <a:latin typeface="微软雅黑" pitchFamily="34" charset="-122"/>
              <a:ea typeface="微软雅黑" pitchFamily="34" charset="-122"/>
              <a:sym typeface="+mn-lt"/>
            </a:endParaRPr>
          </a:p>
        </p:txBody>
      </p:sp>
      <p:sp>
        <p:nvSpPr>
          <p:cNvPr id="7" name="矩形 6"/>
          <p:cNvSpPr/>
          <p:nvPr/>
        </p:nvSpPr>
        <p:spPr>
          <a:xfrm>
            <a:off x="4664755" y="2479189"/>
            <a:ext cx="6948802" cy="2346283"/>
          </a:xfrm>
          <a:prstGeom prst="rect">
            <a:avLst/>
          </a:prstGeom>
        </p:spPr>
        <p:txBody>
          <a:bodyPr wrap="square">
            <a:spAutoFit/>
          </a:bodyPr>
          <a:lstStyle/>
          <a:p>
            <a:pPr lvl="0" indent="539750" algn="just" fontAlgn="auto">
              <a:lnSpc>
                <a:spcPct val="150000"/>
              </a:lnSpc>
            </a:pPr>
            <a:r>
              <a:rPr lang="zh-CN" altLang="en-US" sz="2000" dirty="0">
                <a:solidFill>
                  <a:schemeClr val="tx1">
                    <a:lumMod val="85000"/>
                    <a:lumOff val="15000"/>
                  </a:schemeClr>
                </a:solidFill>
                <a:latin typeface="微软雅黑" pitchFamily="34" charset="-122"/>
                <a:ea typeface="微软雅黑" pitchFamily="34" charset="-122"/>
                <a:sym typeface="+mn-lt"/>
              </a:rPr>
              <a:t>党的十一届三中全会以后，我们党深刻总结新中国成立以来正反两方面经验，深刻揭示社会主义本质，确立社会主义初级阶段基本路线，明确提出走自己的路、建设中国特色社会主义，科学回答了建设中国特色社会主义的一系列基本问题，成功开创、捍卫和发展了中国特色社会主义。</a:t>
            </a:r>
            <a:endParaRPr lang="zh-CN" altLang="en-US" sz="2000" dirty="0">
              <a:solidFill>
                <a:schemeClr val="tx1">
                  <a:lumMod val="85000"/>
                  <a:lumOff val="15000"/>
                </a:schemeClr>
              </a:solidFill>
              <a:latin typeface="微软雅黑" pitchFamily="34" charset="-122"/>
              <a:ea typeface="微软雅黑" pitchFamily="34" charset="-122"/>
              <a:sym typeface="+mn-lt"/>
            </a:endParaRPr>
          </a:p>
        </p:txBody>
      </p:sp>
      <p:sp>
        <p:nvSpPr>
          <p:cNvPr id="8" name="矩形 7"/>
          <p:cNvSpPr/>
          <p:nvPr/>
        </p:nvSpPr>
        <p:spPr>
          <a:xfrm>
            <a:off x="502745" y="5094952"/>
            <a:ext cx="3957042" cy="757130"/>
          </a:xfrm>
          <a:prstGeom prst="rect">
            <a:avLst/>
          </a:prstGeom>
        </p:spPr>
        <p:txBody>
          <a:bodyPr wrap="square">
            <a:spAutoFit/>
          </a:bodyPr>
          <a:lstStyle/>
          <a:p>
            <a:pPr indent="360045" algn="just">
              <a:lnSpc>
                <a:spcPct val="120000"/>
              </a:lnSpc>
            </a:pP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1982</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年</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9</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月</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1</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日至</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11</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日，邓小平在党的十二大开幕词中明确提出了“建设有中国特色的社会主义”的</a:t>
            </a:r>
            <a:r>
              <a:rPr lang="zh-CN" altLang="en-US" sz="120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重大命题</a:t>
            </a:r>
            <a:endPar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9" name="图片 8"/>
          <p:cNvPicPr/>
          <p:nvPr/>
        </p:nvPicPr>
        <p:blipFill>
          <a:blip r:embed="rId2"/>
          <a:stretch>
            <a:fillRect/>
          </a:stretch>
        </p:blipFill>
        <p:spPr>
          <a:xfrm>
            <a:off x="502745" y="2341662"/>
            <a:ext cx="3957042" cy="2690789"/>
          </a:xfrm>
          <a:prstGeom prst="rect">
            <a:avLst/>
          </a:prstGeom>
          <a:noFill/>
          <a:ln w="9525">
            <a:noFill/>
          </a:ln>
        </p:spPr>
      </p:pic>
      <p:sp>
        <p:nvSpPr>
          <p:cNvPr id="10" name="文本框 9"/>
          <p:cNvSpPr txBox="1"/>
          <p:nvPr/>
        </p:nvSpPr>
        <p:spPr>
          <a:xfrm>
            <a:off x="328706" y="374147"/>
            <a:ext cx="611990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64420609693d97541801ca812055c75a"/>
          <p:cNvPicPr>
            <a:picLocks noChangeAspect="1"/>
          </p:cNvPicPr>
          <p:nvPr/>
        </p:nvPicPr>
        <p:blipFill>
          <a:blip r:embed="rId1"/>
          <a:stretch>
            <a:fillRect/>
          </a:stretch>
        </p:blipFill>
        <p:spPr>
          <a:xfrm>
            <a:off x="0" y="633095"/>
            <a:ext cx="12192000" cy="1838484"/>
          </a:xfrm>
          <a:prstGeom prst="rect">
            <a:avLst/>
          </a:prstGeom>
        </p:spPr>
      </p:pic>
      <p:sp>
        <p:nvSpPr>
          <p:cNvPr id="56" name="矩形 55"/>
          <p:cNvSpPr/>
          <p:nvPr/>
        </p:nvSpPr>
        <p:spPr>
          <a:xfrm>
            <a:off x="-635" y="6700520"/>
            <a:ext cx="11964035" cy="19558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sp>
        <p:nvSpPr>
          <p:cNvPr id="55" name="矩形 54"/>
          <p:cNvSpPr/>
          <p:nvPr/>
        </p:nvSpPr>
        <p:spPr>
          <a:xfrm>
            <a:off x="0" y="2488216"/>
            <a:ext cx="12192635" cy="192405"/>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sp>
        <p:nvSpPr>
          <p:cNvPr id="22" name="TextBox 19"/>
          <p:cNvSpPr txBox="1"/>
          <p:nvPr/>
        </p:nvSpPr>
        <p:spPr>
          <a:xfrm>
            <a:off x="525246" y="2782319"/>
            <a:ext cx="8534990" cy="3638945"/>
          </a:xfrm>
          <a:prstGeom prst="rect">
            <a:avLst/>
          </a:prstGeom>
          <a:noFill/>
        </p:spPr>
        <p:txBody>
          <a:bodyPr wrap="square" lIns="0" tIns="0" rIns="0" bIns="0">
            <a:spAutoFit/>
          </a:bodyPr>
          <a:lstStyle/>
          <a:p>
            <a:pPr lvl="0" algn="just">
              <a:lnSpc>
                <a:spcPct val="150000"/>
              </a:lnSpc>
              <a:defRPr/>
            </a:pPr>
            <a:r>
              <a:rPr kumimoji="0" lang="zh-CN" altLang="en-US" sz="1400" b="0" i="0" u="none" strike="noStrike" kern="0" cap="none" spc="0" normalizeH="0" baseline="0" noProof="0" dirty="0">
                <a:ln>
                  <a:noFill/>
                </a:ln>
                <a:gradFill>
                  <a:gsLst>
                    <a:gs pos="0">
                      <a:srgbClr val="000000">
                        <a:lumMod val="75000"/>
                        <a:lumOff val="25000"/>
                      </a:srgbClr>
                    </a:gs>
                    <a:gs pos="100000">
                      <a:srgbClr val="000000">
                        <a:lumMod val="85000"/>
                        <a:lumOff val="15000"/>
                      </a:srgbClr>
                    </a:gs>
                  </a:gsLst>
                  <a:lin ang="18900000" scaled="1"/>
                </a:gradFill>
                <a:effectLst/>
                <a:uLnTx/>
                <a:uFillTx/>
                <a:latin typeface="思源黑体 CN Normal" panose="020B0400000000000000" charset="-122"/>
                <a:ea typeface="思源黑体 CN Normal" panose="020B0400000000000000" charset="-122"/>
                <a:cs typeface="思源黑体 CN Normal" panose="020B0400000000000000" charset="-122"/>
                <a:sym typeface="Arial" pitchFamily="34" charset="0"/>
              </a:rPr>
              <a:t>　</a:t>
            </a:r>
            <a:r>
              <a:rPr kumimoji="0" lang="en-US" altLang="zh-CN" sz="1400" b="0" i="0" u="none" strike="noStrike" kern="0" cap="none" spc="0" normalizeH="0" baseline="0" noProof="0" dirty="0">
                <a:ln>
                  <a:noFill/>
                </a:ln>
                <a:gradFill>
                  <a:gsLst>
                    <a:gs pos="0">
                      <a:srgbClr val="000000">
                        <a:lumMod val="75000"/>
                        <a:lumOff val="25000"/>
                      </a:srgbClr>
                    </a:gs>
                    <a:gs pos="100000">
                      <a:srgbClr val="000000">
                        <a:lumMod val="85000"/>
                        <a:lumOff val="15000"/>
                      </a:srgbClr>
                    </a:gs>
                  </a:gsLst>
                  <a:lin ang="18900000" scaled="1"/>
                </a:gradFill>
                <a:effectLst/>
                <a:uLnTx/>
                <a:uFillTx/>
                <a:latin typeface="思源黑体 CN Normal" panose="020B0400000000000000" charset="-122"/>
                <a:ea typeface="思源黑体 CN Normal" panose="020B0400000000000000" charset="-122"/>
                <a:cs typeface="思源黑体 CN Normal" panose="020B0400000000000000" charset="-122"/>
                <a:sym typeface="Arial" pitchFamily="34" charset="0"/>
              </a:rPr>
              <a:t>     </a:t>
            </a:r>
            <a:r>
              <a:rPr kumimoji="0" lang="zh-CN" altLang="en-US" sz="2000" i="0" u="none" strike="noStrike" kern="0" cap="none" spc="0" normalizeH="0" baseline="0" noProof="0" dirty="0">
                <a:ln>
                  <a:noFill/>
                </a:ln>
                <a:solidFill>
                  <a:srgbClr val="002060"/>
                </a:solidFill>
                <a:effectLst/>
                <a:uLnTx/>
                <a:uFillTx/>
                <a:latin typeface="微软雅黑" pitchFamily="34" charset="-122"/>
                <a:ea typeface="微软雅黑" pitchFamily="34" charset="-122"/>
                <a:cs typeface="思源黑体 CN Normal" panose="020B0400000000000000" charset="-122"/>
                <a:sym typeface="Arial" pitchFamily="34" charset="0"/>
              </a:rPr>
              <a:t>党的二十大报告</a:t>
            </a:r>
            <a:r>
              <a:rPr kumimoji="0" lang="zh-CN" altLang="en-US" sz="2000" b="0" i="0" u="none" strike="noStrike" kern="0" cap="none" spc="0" normalizeH="0" baseline="0" noProof="0" dirty="0">
                <a:ln>
                  <a:noFill/>
                </a:ln>
                <a:solidFill>
                  <a:srgbClr val="002060"/>
                </a:solidFill>
                <a:effectLst/>
                <a:uLnTx/>
                <a:uFillTx/>
                <a:latin typeface="微软雅黑" pitchFamily="34" charset="-122"/>
                <a:ea typeface="微软雅黑" pitchFamily="34" charset="-122"/>
                <a:cs typeface="思源黑体 CN Normal" panose="020B0400000000000000" charset="-122"/>
                <a:sym typeface="Arial" pitchFamily="34" charset="0"/>
              </a:rPr>
              <a:t>提出</a:t>
            </a:r>
            <a:r>
              <a:rPr lang="zh-CN" altLang="en-US"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，习近平总书记在党的二十大报告中指出：“继续推进实践基础上的理论创新，</a:t>
            </a:r>
            <a:r>
              <a:rPr lang="zh-CN" altLang="en-US" sz="2000" kern="0" dirty="0">
                <a:solidFill>
                  <a:srgbClr val="C00000"/>
                </a:solidFill>
                <a:latin typeface="微软雅黑" pitchFamily="34" charset="-122"/>
                <a:ea typeface="微软雅黑" pitchFamily="34" charset="-122"/>
                <a:cs typeface="思源黑体 CN Normal" panose="020B0400000000000000" charset="-122"/>
                <a:sym typeface="Arial" pitchFamily="34" charset="0"/>
              </a:rPr>
              <a:t>首先要把握好新时代中国特色社会主义思想的世界观和方法论，坚持好、运用好贯穿其中的立场观点方法。</a:t>
            </a:r>
            <a:r>
              <a:rPr lang="zh-CN" altLang="en-US"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　</a:t>
            </a:r>
            <a:endParaRPr lang="en-US" altLang="zh-CN"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endParaRPr>
          </a:p>
          <a:p>
            <a:pPr lvl="0" algn="just">
              <a:lnSpc>
                <a:spcPct val="150000"/>
              </a:lnSpc>
              <a:defRPr/>
            </a:pPr>
            <a:r>
              <a:rPr lang="en-US" altLang="zh-CN"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        </a:t>
            </a:r>
            <a:r>
              <a:rPr lang="zh-CN" altLang="en-US"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习近平总书记参加党的二十大广西代表团讨论时强调，学习贯彻党的二十大精神，要</a:t>
            </a:r>
            <a:r>
              <a:rPr lang="zh-CN" altLang="en-US" sz="2000" b="1"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牢牢把握</a:t>
            </a:r>
            <a:r>
              <a:rPr lang="zh-CN" altLang="en-US"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过去</a:t>
            </a:r>
            <a:r>
              <a:rPr lang="en-US" altLang="zh-CN"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5</a:t>
            </a:r>
            <a:r>
              <a:rPr lang="zh-CN" altLang="en-US"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年工作和新时代</a:t>
            </a:r>
            <a:r>
              <a:rPr lang="en-US" altLang="zh-CN"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10</a:t>
            </a:r>
            <a:r>
              <a:rPr lang="zh-CN" altLang="en-US"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年伟大变革的重大意义，</a:t>
            </a:r>
            <a:r>
              <a:rPr lang="zh-CN" altLang="en-US" sz="2000" b="1" kern="0" dirty="0">
                <a:solidFill>
                  <a:srgbClr val="C00000"/>
                </a:solidFill>
                <a:latin typeface="微软雅黑" pitchFamily="34" charset="-122"/>
                <a:ea typeface="微软雅黑" pitchFamily="34" charset="-122"/>
                <a:cs typeface="思源黑体 CN Normal" panose="020B0400000000000000" charset="-122"/>
                <a:sym typeface="Arial" pitchFamily="34" charset="0"/>
              </a:rPr>
              <a:t>牢牢把握</a:t>
            </a:r>
            <a:r>
              <a:rPr lang="zh-CN" altLang="en-US" sz="2000" kern="0" dirty="0">
                <a:solidFill>
                  <a:srgbClr val="C00000"/>
                </a:solidFill>
                <a:latin typeface="微软雅黑" pitchFamily="34" charset="-122"/>
                <a:ea typeface="微软雅黑" pitchFamily="34" charset="-122"/>
                <a:cs typeface="思源黑体 CN Normal" panose="020B0400000000000000" charset="-122"/>
                <a:sym typeface="Arial" pitchFamily="34" charset="0"/>
              </a:rPr>
              <a:t>新时代中国特色社会主义思想的世界观和方法论</a:t>
            </a:r>
            <a:r>
              <a:rPr lang="zh-CN" altLang="en-US" sz="2000" b="1" kern="0" dirty="0">
                <a:solidFill>
                  <a:srgbClr val="C00000"/>
                </a:solidFill>
                <a:latin typeface="微软雅黑" pitchFamily="34" charset="-122"/>
                <a:ea typeface="微软雅黑" pitchFamily="34" charset="-122"/>
                <a:cs typeface="思源黑体 CN Normal" panose="020B0400000000000000" charset="-122"/>
                <a:sym typeface="Arial" pitchFamily="34" charset="0"/>
              </a:rPr>
              <a:t>，</a:t>
            </a:r>
            <a:r>
              <a:rPr lang="zh-CN" altLang="en-US" sz="2000" b="1"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牢牢把握</a:t>
            </a:r>
            <a:r>
              <a:rPr lang="zh-CN" altLang="en-US"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以中国式现代化推进中华民族伟大复兴的使命任务，</a:t>
            </a:r>
            <a:r>
              <a:rPr lang="zh-CN" altLang="en-US" sz="2000" b="1"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牢牢把握</a:t>
            </a:r>
            <a:r>
              <a:rPr lang="zh-CN" altLang="en-US"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以伟大自我革命引领伟大社会革命的重要要求，</a:t>
            </a:r>
            <a:r>
              <a:rPr lang="zh-CN" altLang="en-US" sz="2000" b="1"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牢牢把握</a:t>
            </a:r>
            <a:r>
              <a:rPr lang="zh-CN" altLang="en-US" sz="2000" kern="0" dirty="0">
                <a:solidFill>
                  <a:srgbClr val="002060"/>
                </a:solidFill>
                <a:latin typeface="微软雅黑" pitchFamily="34" charset="-122"/>
                <a:ea typeface="微软雅黑" pitchFamily="34" charset="-122"/>
                <a:cs typeface="思源黑体 CN Normal" panose="020B0400000000000000" charset="-122"/>
                <a:sym typeface="Arial" pitchFamily="34" charset="0"/>
              </a:rPr>
              <a:t>团结奋斗的时代要求。</a:t>
            </a:r>
            <a:endParaRPr kumimoji="0" lang="zh-CN" altLang="en-US" sz="20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思源黑体 CN Normal" panose="020B0400000000000000" charset="-122"/>
              <a:sym typeface="Arial" pitchFamily="34" charset="0"/>
            </a:endParaRPr>
          </a:p>
        </p:txBody>
      </p:sp>
      <p:sp>
        <p:nvSpPr>
          <p:cNvPr id="23" name="Freeform 5"/>
          <p:cNvSpPr/>
          <p:nvPr/>
        </p:nvSpPr>
        <p:spPr bwMode="auto">
          <a:xfrm rot="10800000">
            <a:off x="483409" y="428349"/>
            <a:ext cx="1838451" cy="1838743"/>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24" name="Freeform 5"/>
          <p:cNvSpPr/>
          <p:nvPr/>
        </p:nvSpPr>
        <p:spPr bwMode="auto">
          <a:xfrm rot="10800000">
            <a:off x="687547" y="632835"/>
            <a:ext cx="1430175" cy="1429768"/>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25" name="TextBox 4"/>
          <p:cNvSpPr txBox="1"/>
          <p:nvPr/>
        </p:nvSpPr>
        <p:spPr>
          <a:xfrm>
            <a:off x="912285" y="1060451"/>
            <a:ext cx="1054100" cy="574675"/>
          </a:xfrm>
          <a:prstGeom prst="rect">
            <a:avLst/>
          </a:prstGeom>
          <a:noFill/>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735" b="1" i="0" u="none" strike="noStrike" kern="1200" cap="none" spc="400" normalizeH="0" baseline="0" noProof="0" dirty="0">
                <a:ln>
                  <a:noFill/>
                </a:ln>
                <a:solidFill>
                  <a:srgbClr val="FFFFFF"/>
                </a:solidFill>
                <a:effectLst/>
                <a:uLnTx/>
                <a:uFillTx/>
                <a:latin typeface="思源黑体 CN Bold" panose="020B0800000000000000" charset="-122"/>
                <a:ea typeface="思源黑体 CN Bold" panose="020B0800000000000000" charset="-122"/>
                <a:cs typeface="+mn-cs"/>
                <a:sym typeface="Arial" pitchFamily="34" charset="0"/>
              </a:rPr>
              <a:t>前言</a:t>
            </a:r>
            <a:endParaRPr kumimoji="0" lang="zh-CN" altLang="en-US" sz="3735" b="1" i="0" u="none" strike="noStrike" kern="1200" cap="none" spc="400" normalizeH="0" baseline="0" noProof="0" dirty="0">
              <a:ln>
                <a:noFill/>
              </a:ln>
              <a:solidFill>
                <a:srgbClr val="FFFFFF"/>
              </a:solidFill>
              <a:effectLst/>
              <a:uLnTx/>
              <a:uFillTx/>
              <a:latin typeface="思源黑体 CN Bold" panose="020B0800000000000000" charset="-122"/>
              <a:ea typeface="思源黑体 CN Bold" panose="020B0800000000000000" charset="-122"/>
              <a:cs typeface="+mn-cs"/>
              <a:sym typeface="Arial" pitchFamily="34" charset="0"/>
            </a:endParaRPr>
          </a:p>
        </p:txBody>
      </p:sp>
      <p:sp>
        <p:nvSpPr>
          <p:cNvPr id="39" name="Freeform 5"/>
          <p:cNvSpPr/>
          <p:nvPr/>
        </p:nvSpPr>
        <p:spPr bwMode="auto">
          <a:xfrm rot="10800000">
            <a:off x="2083123" y="184307"/>
            <a:ext cx="442875" cy="442800"/>
          </a:xfrm>
          <a:prstGeom prst="ellipse">
            <a:avLst/>
          </a:prstGeom>
          <a:gradFill flip="none" rotWithShape="1">
            <a:gsLst>
              <a:gs pos="100000">
                <a:schemeClr val="accent2"/>
              </a:gs>
              <a:gs pos="0">
                <a:schemeClr val="accent2">
                  <a:lumMod val="75000"/>
                </a:schemeClr>
              </a:gs>
            </a:gsLst>
            <a:lin ang="18900000" scaled="0"/>
            <a:tileRect/>
          </a:gradFill>
          <a:ln w="25400">
            <a:gradFill flip="none" rotWithShape="1">
              <a:gsLst>
                <a:gs pos="0">
                  <a:schemeClr val="accent2"/>
                </a:gs>
                <a:gs pos="100000">
                  <a:schemeClr val="accent2">
                    <a:lumMod val="75000"/>
                  </a:schemeClr>
                </a:gs>
              </a:gsLst>
              <a:lin ang="18900000" scaled="0"/>
              <a:tileRect/>
            </a:gradFill>
          </a:ln>
          <a:effectLst>
            <a:outerShdw blurRad="381000" dist="127000" dir="2700000" algn="tl" rotWithShape="0">
              <a:prstClr val="black">
                <a:alpha val="3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微软雅黑" pitchFamily="34" charset="-122"/>
              <a:cs typeface="+mn-cs"/>
              <a:sym typeface="Arial" pitchFamily="34" charset="0"/>
            </a:endParaRPr>
          </a:p>
        </p:txBody>
      </p:sp>
      <p:sp>
        <p:nvSpPr>
          <p:cNvPr id="43" name="Freeform 5"/>
          <p:cNvSpPr/>
          <p:nvPr/>
        </p:nvSpPr>
        <p:spPr bwMode="auto">
          <a:xfrm rot="10800000" flipH="1">
            <a:off x="9197493" y="4074082"/>
            <a:ext cx="3451235" cy="3451372"/>
          </a:xfrm>
          <a:prstGeom prst="ellipse">
            <a:avLst/>
          </a:prstGeom>
          <a:gradFill>
            <a:gsLst>
              <a:gs pos="0">
                <a:schemeClr val="bg1">
                  <a:lumMod val="82000"/>
                </a:schemeClr>
              </a:gs>
              <a:gs pos="100000">
                <a:schemeClr val="bg1">
                  <a:lumMod val="88000"/>
                </a:schemeClr>
              </a:gs>
            </a:gsLst>
            <a:lin ang="18900000" scaled="1"/>
          </a:gradFill>
          <a:ln w="50800">
            <a:gradFill flip="none" rotWithShape="1">
              <a:gsLst>
                <a:gs pos="0">
                  <a:schemeClr val="bg1">
                    <a:alpha val="0"/>
                  </a:schemeClr>
                </a:gs>
                <a:gs pos="100000">
                  <a:schemeClr val="bg1"/>
                </a:gs>
              </a:gsLst>
              <a:lin ang="18900000" scaled="1"/>
              <a:tileRect/>
            </a:gradFill>
          </a:ln>
          <a:effectLst>
            <a:innerShdw blurRad="190500" dist="63500" dir="8100000">
              <a:prstClr val="black">
                <a:alpha val="30000"/>
              </a:prstClr>
            </a:inn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grpSp>
        <p:nvGrpSpPr>
          <p:cNvPr id="44" name="组合 43"/>
          <p:cNvGrpSpPr/>
          <p:nvPr/>
        </p:nvGrpSpPr>
        <p:grpSpPr bwMode="auto">
          <a:xfrm>
            <a:off x="9491133" y="4229101"/>
            <a:ext cx="2472267" cy="2470151"/>
            <a:chOff x="9912424" y="4649384"/>
            <a:chExt cx="1954833" cy="1732555"/>
          </a:xfrm>
        </p:grpSpPr>
        <p:sp>
          <p:nvSpPr>
            <p:cNvPr id="45" name="Freeform 5"/>
            <p:cNvSpPr/>
            <p:nvPr/>
          </p:nvSpPr>
          <p:spPr bwMode="auto">
            <a:xfrm rot="10800000">
              <a:off x="9912424" y="46493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46" name="Freeform 5"/>
            <p:cNvSpPr/>
            <p:nvPr/>
          </p:nvSpPr>
          <p:spPr bwMode="auto">
            <a:xfrm>
              <a:off x="10129484" y="4832770"/>
              <a:ext cx="1520711" cy="1347796"/>
            </a:xfrm>
            <a:prstGeom prst="ellipse">
              <a:avLst/>
            </a:prstGeom>
            <a:blipFill dpi="0" rotWithShape="1">
              <a:blip r:embed="rId2" cstate="print"/>
              <a:srcRect/>
              <a:stretch>
                <a:fillRect l="-9965" r="-47089"/>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grpSp>
      <p:grpSp>
        <p:nvGrpSpPr>
          <p:cNvPr id="47" name="组合 46"/>
          <p:cNvGrpSpPr/>
          <p:nvPr/>
        </p:nvGrpSpPr>
        <p:grpSpPr bwMode="auto">
          <a:xfrm>
            <a:off x="10094385" y="2817285"/>
            <a:ext cx="1595967" cy="1595967"/>
            <a:chOff x="9912424" y="2833284"/>
            <a:chExt cx="1954833" cy="1732555"/>
          </a:xfrm>
        </p:grpSpPr>
        <p:sp>
          <p:nvSpPr>
            <p:cNvPr id="48" name="Freeform 5"/>
            <p:cNvSpPr/>
            <p:nvPr/>
          </p:nvSpPr>
          <p:spPr bwMode="auto">
            <a:xfrm rot="10800000">
              <a:off x="9912424" y="28332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49" name="Freeform 5"/>
            <p:cNvSpPr/>
            <p:nvPr/>
          </p:nvSpPr>
          <p:spPr bwMode="auto">
            <a:xfrm>
              <a:off x="10129484" y="3016670"/>
              <a:ext cx="1520711" cy="134779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grpSp>
      <p:sp>
        <p:nvSpPr>
          <p:cNvPr id="50" name="Freeform 5"/>
          <p:cNvSpPr/>
          <p:nvPr/>
        </p:nvSpPr>
        <p:spPr bwMode="auto">
          <a:xfrm rot="10800000">
            <a:off x="8920407" y="5681386"/>
            <a:ext cx="951223" cy="9504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51" name="Freeform 5"/>
          <p:cNvSpPr/>
          <p:nvPr/>
        </p:nvSpPr>
        <p:spPr bwMode="auto">
          <a:xfrm>
            <a:off x="11487212" y="6075208"/>
            <a:ext cx="592173" cy="59400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微软雅黑" pitchFamily="34" charset="-122"/>
              <a:cs typeface="+mn-cs"/>
              <a:sym typeface="Arial" pitchFamily="34" charset="0"/>
            </a:endParaRPr>
          </a:p>
        </p:txBody>
      </p:sp>
      <p:sp>
        <p:nvSpPr>
          <p:cNvPr id="52" name="Freeform 5"/>
          <p:cNvSpPr/>
          <p:nvPr/>
        </p:nvSpPr>
        <p:spPr bwMode="auto">
          <a:xfrm>
            <a:off x="11325197" y="3818413"/>
            <a:ext cx="951223" cy="950400"/>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53" name="Freeform 5"/>
          <p:cNvSpPr/>
          <p:nvPr/>
        </p:nvSpPr>
        <p:spPr bwMode="auto">
          <a:xfrm rot="10800000">
            <a:off x="8660185" y="6261587"/>
            <a:ext cx="442875" cy="442800"/>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54" name="Freeform 5"/>
          <p:cNvSpPr/>
          <p:nvPr/>
        </p:nvSpPr>
        <p:spPr bwMode="auto">
          <a:xfrm rot="10800000">
            <a:off x="8104063" y="6229928"/>
            <a:ext cx="284608" cy="28456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微软雅黑" pitchFamily="34" charset="-122"/>
              <a:cs typeface="+mn-cs"/>
              <a:sym typeface="Arial" pitchFamily="34" charset="0"/>
            </a:endParaRPr>
          </a:p>
        </p:txBody>
      </p:sp>
      <p:sp>
        <p:nvSpPr>
          <p:cNvPr id="2" name="TextBox 1"/>
          <p:cNvSpPr txBox="1">
            <a:spLocks noChangeArrowheads="1"/>
          </p:cNvSpPr>
          <p:nvPr/>
        </p:nvSpPr>
        <p:spPr bwMode="auto">
          <a:xfrm>
            <a:off x="1140884" y="-1466851"/>
            <a:ext cx="868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000000"/>
                </a:solidFill>
                <a:effectLst/>
                <a:uLnTx/>
                <a:uFillTx/>
                <a:latin typeface="思源黑体 CN Bold" panose="020B0800000000000000" charset="-122"/>
                <a:ea typeface="思源黑体 CN Bold" panose="020B0800000000000000" charset="-122"/>
                <a:cs typeface="+mn-cs"/>
                <a:sym typeface="Arial" pitchFamily="34" charset="0"/>
              </a:rPr>
              <a:t>延迟符</a:t>
            </a:r>
            <a:endParaRPr kumimoji="0" lang="zh-CN" altLang="en-US" sz="1800" b="0" i="0" u="none" strike="noStrike" kern="1200" cap="none" spc="0" normalizeH="0" baseline="0" noProof="0">
              <a:ln>
                <a:noFill/>
              </a:ln>
              <a:solidFill>
                <a:srgbClr val="000000"/>
              </a:solidFill>
              <a:effectLst/>
              <a:uLnTx/>
              <a:uFillTx/>
              <a:latin typeface="思源黑体 CN Bold" panose="020B0800000000000000" charset="-122"/>
              <a:ea typeface="思源黑体 CN Bold" panose="020B0800000000000000" charset="-122"/>
              <a:cs typeface="+mn-cs"/>
              <a:sym typeface="Arial" pitchFamily="34" charset="0"/>
            </a:endParaRPr>
          </a:p>
        </p:txBody>
      </p:sp>
    </p:spTree>
  </p:cSld>
  <p:clrMapOvr>
    <a:masterClrMapping/>
  </p:clrMapOvr>
  <p:transition spd="slow" advClick="0"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3106160"/>
            <a:ext cx="12192000" cy="3762000"/>
            <a:chOff x="0" y="3096000"/>
            <a:chExt cx="12192000" cy="376200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45359"/>
            <a:stretch>
              <a:fillRect/>
            </a:stretch>
          </p:blipFill>
          <p:spPr>
            <a:xfrm>
              <a:off x="0" y="3096000"/>
              <a:ext cx="12192000" cy="3762000"/>
            </a:xfrm>
            <a:prstGeom prst="rect">
              <a:avLst/>
            </a:prstGeom>
          </p:spPr>
        </p:pic>
        <p:sp>
          <p:nvSpPr>
            <p:cNvPr id="3" name="矩形 2"/>
            <p:cNvSpPr/>
            <p:nvPr/>
          </p:nvSpPr>
          <p:spPr>
            <a:xfrm>
              <a:off x="0" y="3096000"/>
              <a:ext cx="12192000" cy="2520000"/>
            </a:xfrm>
            <a:prstGeom prst="rect">
              <a:avLst/>
            </a:prstGeom>
            <a:gradFill>
              <a:gsLst>
                <a:gs pos="50000">
                  <a:srgbClr val="FFFDFD">
                    <a:alpha val="90000"/>
                  </a:srgbClr>
                </a:gs>
                <a:gs pos="0">
                  <a:srgbClr val="FFFDFD"/>
                </a:gs>
                <a:gs pos="100000">
                  <a:srgbClr val="FFFDFD">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对角圆角矩形 55"/>
          <p:cNvSpPr/>
          <p:nvPr/>
        </p:nvSpPr>
        <p:spPr>
          <a:xfrm flipH="1">
            <a:off x="1284165" y="1250952"/>
            <a:ext cx="9540000" cy="468000"/>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中国特色社会主义道路是创造人民美好生活、实现中华民族伟大复兴的康庄大道</a:t>
            </a:r>
            <a:endPar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5" name="组合 14"/>
          <p:cNvGrpSpPr/>
          <p:nvPr/>
        </p:nvGrpSpPr>
        <p:grpSpPr>
          <a:xfrm>
            <a:off x="1061499" y="2004069"/>
            <a:ext cx="4680000" cy="4140000"/>
            <a:chOff x="1061499" y="2004069"/>
            <a:chExt cx="4680000" cy="4140000"/>
          </a:xfrm>
        </p:grpSpPr>
        <p:sp>
          <p:nvSpPr>
            <p:cNvPr id="8" name="işlídê"/>
            <p:cNvSpPr/>
            <p:nvPr/>
          </p:nvSpPr>
          <p:spPr>
            <a:xfrm>
              <a:off x="1061499" y="2004069"/>
              <a:ext cx="4680000" cy="4140000"/>
            </a:xfrm>
            <a:prstGeom prst="rect">
              <a:avLst/>
            </a:prstGeom>
            <a:solidFill>
              <a:schemeClr val="bg1">
                <a:alpha val="80000"/>
              </a:schemeClr>
            </a:solidFill>
            <a:ln w="6350">
              <a:gradFill>
                <a:gsLst>
                  <a:gs pos="0">
                    <a:srgbClr val="9E0406"/>
                  </a:gs>
                  <a:gs pos="100000">
                    <a:srgbClr val="9E0406">
                      <a:alpha val="0"/>
                    </a:srgbClr>
                  </a:gs>
                </a:gsLst>
                <a:lin ang="5400000" scaled="1"/>
              </a:gradFill>
            </a:ln>
            <a:effectLst>
              <a:outerShdw blurRad="508000" dist="127000" dir="4200000" algn="ctr" rotWithShape="0">
                <a:srgbClr val="000000">
                  <a:alpha val="15000"/>
                </a:srgbClr>
              </a:outerShdw>
              <a:reflection blurRad="6350" endPos="3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任意多边形 26"/>
            <p:cNvSpPr/>
            <p:nvPr/>
          </p:nvSpPr>
          <p:spPr>
            <a:xfrm>
              <a:off x="1704114" y="2332120"/>
              <a:ext cx="3394770" cy="352970"/>
            </a:xfrm>
            <a:custGeom>
              <a:avLst/>
              <a:gdLst/>
              <a:ahLst/>
              <a:cxnLst/>
              <a:rect l="l" t="t" r="r" b="b"/>
              <a:pathLst>
                <a:path w="3394770" h="352970">
                  <a:moveTo>
                    <a:pt x="1050727" y="270868"/>
                  </a:moveTo>
                  <a:cubicBezTo>
                    <a:pt x="1090415" y="282774"/>
                    <a:pt x="1110754" y="297161"/>
                    <a:pt x="1111747" y="314028"/>
                  </a:cubicBezTo>
                  <a:cubicBezTo>
                    <a:pt x="1110754" y="332879"/>
                    <a:pt x="1100832" y="342801"/>
                    <a:pt x="1081981" y="343793"/>
                  </a:cubicBezTo>
                  <a:cubicBezTo>
                    <a:pt x="1071067" y="342801"/>
                    <a:pt x="1065114" y="336352"/>
                    <a:pt x="1064122" y="324446"/>
                  </a:cubicBezTo>
                  <a:cubicBezTo>
                    <a:pt x="1061145" y="305594"/>
                    <a:pt x="1055688" y="288727"/>
                    <a:pt x="1047750" y="273844"/>
                  </a:cubicBezTo>
                  <a:close/>
                  <a:moveTo>
                    <a:pt x="1132582" y="267891"/>
                  </a:moveTo>
                  <a:cubicBezTo>
                    <a:pt x="1171278" y="279797"/>
                    <a:pt x="1191618" y="294184"/>
                    <a:pt x="1193602" y="311051"/>
                  </a:cubicBezTo>
                  <a:cubicBezTo>
                    <a:pt x="1193602" y="330895"/>
                    <a:pt x="1183184" y="340817"/>
                    <a:pt x="1162348" y="340817"/>
                  </a:cubicBezTo>
                  <a:cubicBezTo>
                    <a:pt x="1152426" y="340817"/>
                    <a:pt x="1146473" y="334864"/>
                    <a:pt x="1144489" y="322957"/>
                  </a:cubicBezTo>
                  <a:cubicBezTo>
                    <a:pt x="1142504" y="303114"/>
                    <a:pt x="1137047" y="286246"/>
                    <a:pt x="1128118" y="272356"/>
                  </a:cubicBezTo>
                  <a:close/>
                  <a:moveTo>
                    <a:pt x="1001614" y="263426"/>
                  </a:moveTo>
                  <a:lnTo>
                    <a:pt x="1007567" y="264914"/>
                  </a:lnTo>
                  <a:cubicBezTo>
                    <a:pt x="1010543" y="275829"/>
                    <a:pt x="1012032" y="287735"/>
                    <a:pt x="1012032" y="300633"/>
                  </a:cubicBezTo>
                  <a:cubicBezTo>
                    <a:pt x="1012032" y="331391"/>
                    <a:pt x="999629" y="346770"/>
                    <a:pt x="974825" y="346770"/>
                  </a:cubicBezTo>
                  <a:cubicBezTo>
                    <a:pt x="959942" y="346770"/>
                    <a:pt x="952500" y="338336"/>
                    <a:pt x="952500" y="321469"/>
                  </a:cubicBezTo>
                  <a:cubicBezTo>
                    <a:pt x="952500" y="311547"/>
                    <a:pt x="956965" y="304602"/>
                    <a:pt x="965895" y="300633"/>
                  </a:cubicBezTo>
                  <a:cubicBezTo>
                    <a:pt x="984747" y="291703"/>
                    <a:pt x="996653" y="279301"/>
                    <a:pt x="1001614" y="263426"/>
                  </a:cubicBezTo>
                  <a:close/>
                  <a:moveTo>
                    <a:pt x="1214438" y="260450"/>
                  </a:moveTo>
                  <a:cubicBezTo>
                    <a:pt x="1269008" y="274340"/>
                    <a:pt x="1295301" y="291703"/>
                    <a:pt x="1293317" y="312539"/>
                  </a:cubicBezTo>
                  <a:cubicBezTo>
                    <a:pt x="1292325" y="333375"/>
                    <a:pt x="1281411" y="344289"/>
                    <a:pt x="1260575" y="345282"/>
                  </a:cubicBezTo>
                  <a:cubicBezTo>
                    <a:pt x="1251645" y="346274"/>
                    <a:pt x="1245196" y="340817"/>
                    <a:pt x="1241227" y="328911"/>
                  </a:cubicBezTo>
                  <a:cubicBezTo>
                    <a:pt x="1235274" y="308075"/>
                    <a:pt x="1224856" y="287239"/>
                    <a:pt x="1209973" y="266403"/>
                  </a:cubicBezTo>
                  <a:close/>
                  <a:moveTo>
                    <a:pt x="3064371" y="233661"/>
                  </a:moveTo>
                  <a:lnTo>
                    <a:pt x="3064371" y="318493"/>
                  </a:lnTo>
                  <a:lnTo>
                    <a:pt x="3129856" y="318493"/>
                  </a:lnTo>
                  <a:lnTo>
                    <a:pt x="3129856" y="233661"/>
                  </a:lnTo>
                  <a:close/>
                  <a:moveTo>
                    <a:pt x="632520" y="202407"/>
                  </a:moveTo>
                  <a:lnTo>
                    <a:pt x="632520" y="242590"/>
                  </a:lnTo>
                  <a:lnTo>
                    <a:pt x="684610" y="242590"/>
                  </a:lnTo>
                  <a:lnTo>
                    <a:pt x="684610" y="202407"/>
                  </a:lnTo>
                  <a:close/>
                  <a:moveTo>
                    <a:pt x="1467446" y="189012"/>
                  </a:moveTo>
                  <a:cubicBezTo>
                    <a:pt x="1488282" y="203895"/>
                    <a:pt x="1499196" y="220266"/>
                    <a:pt x="1500188" y="238125"/>
                  </a:cubicBezTo>
                  <a:cubicBezTo>
                    <a:pt x="1500188" y="252016"/>
                    <a:pt x="1493243" y="258961"/>
                    <a:pt x="1479352" y="258961"/>
                  </a:cubicBezTo>
                  <a:cubicBezTo>
                    <a:pt x="1473399" y="258961"/>
                    <a:pt x="1470422" y="254000"/>
                    <a:pt x="1470422" y="244078"/>
                  </a:cubicBezTo>
                  <a:cubicBezTo>
                    <a:pt x="1470422" y="223243"/>
                    <a:pt x="1468934" y="205383"/>
                    <a:pt x="1465957" y="190500"/>
                  </a:cubicBezTo>
                  <a:close/>
                  <a:moveTo>
                    <a:pt x="2533055" y="186036"/>
                  </a:moveTo>
                  <a:lnTo>
                    <a:pt x="2533055" y="287239"/>
                  </a:lnTo>
                  <a:lnTo>
                    <a:pt x="2583657" y="287239"/>
                  </a:lnTo>
                  <a:lnTo>
                    <a:pt x="2583657" y="186036"/>
                  </a:lnTo>
                  <a:close/>
                  <a:moveTo>
                    <a:pt x="1570137" y="178594"/>
                  </a:moveTo>
                  <a:cubicBezTo>
                    <a:pt x="1580059" y="204391"/>
                    <a:pt x="1590973" y="226219"/>
                    <a:pt x="1602879" y="244078"/>
                  </a:cubicBezTo>
                  <a:cubicBezTo>
                    <a:pt x="1610817" y="224235"/>
                    <a:pt x="1617266" y="202407"/>
                    <a:pt x="1622227" y="178594"/>
                  </a:cubicBezTo>
                  <a:close/>
                  <a:moveTo>
                    <a:pt x="1162348" y="172641"/>
                  </a:moveTo>
                  <a:lnTo>
                    <a:pt x="1162348" y="227707"/>
                  </a:lnTo>
                  <a:lnTo>
                    <a:pt x="1229321" y="227707"/>
                  </a:lnTo>
                  <a:lnTo>
                    <a:pt x="1229321" y="172641"/>
                  </a:lnTo>
                  <a:close/>
                  <a:moveTo>
                    <a:pt x="754559" y="169664"/>
                  </a:moveTo>
                  <a:lnTo>
                    <a:pt x="805161" y="174129"/>
                  </a:lnTo>
                  <a:cubicBezTo>
                    <a:pt x="810121" y="174129"/>
                    <a:pt x="813098" y="175618"/>
                    <a:pt x="814090" y="178594"/>
                  </a:cubicBezTo>
                  <a:cubicBezTo>
                    <a:pt x="814090" y="183555"/>
                    <a:pt x="808633" y="188020"/>
                    <a:pt x="797719" y="191989"/>
                  </a:cubicBezTo>
                  <a:lnTo>
                    <a:pt x="797719" y="236637"/>
                  </a:lnTo>
                  <a:cubicBezTo>
                    <a:pt x="827485" y="216793"/>
                    <a:pt x="849809" y="196453"/>
                    <a:pt x="864692" y="175618"/>
                  </a:cubicBezTo>
                  <a:lnTo>
                    <a:pt x="907852" y="206871"/>
                  </a:lnTo>
                  <a:cubicBezTo>
                    <a:pt x="909836" y="207864"/>
                    <a:pt x="910829" y="209352"/>
                    <a:pt x="910829" y="211336"/>
                  </a:cubicBezTo>
                  <a:cubicBezTo>
                    <a:pt x="910829" y="217289"/>
                    <a:pt x="904379" y="219274"/>
                    <a:pt x="891481" y="217289"/>
                  </a:cubicBezTo>
                  <a:cubicBezTo>
                    <a:pt x="867668" y="231180"/>
                    <a:pt x="836414" y="242094"/>
                    <a:pt x="797719" y="250032"/>
                  </a:cubicBezTo>
                  <a:lnTo>
                    <a:pt x="797719" y="279797"/>
                  </a:lnTo>
                  <a:cubicBezTo>
                    <a:pt x="797719" y="291703"/>
                    <a:pt x="803672" y="297657"/>
                    <a:pt x="815579" y="297657"/>
                  </a:cubicBezTo>
                  <a:lnTo>
                    <a:pt x="851297" y="297657"/>
                  </a:lnTo>
                  <a:cubicBezTo>
                    <a:pt x="863203" y="297657"/>
                    <a:pt x="872133" y="292200"/>
                    <a:pt x="878086" y="281286"/>
                  </a:cubicBezTo>
                  <a:lnTo>
                    <a:pt x="895946" y="239614"/>
                  </a:lnTo>
                  <a:lnTo>
                    <a:pt x="900411" y="241102"/>
                  </a:lnTo>
                  <a:lnTo>
                    <a:pt x="901899" y="278309"/>
                  </a:lnTo>
                  <a:cubicBezTo>
                    <a:pt x="901899" y="287239"/>
                    <a:pt x="904875" y="293688"/>
                    <a:pt x="910829" y="297657"/>
                  </a:cubicBezTo>
                  <a:cubicBezTo>
                    <a:pt x="917774" y="302618"/>
                    <a:pt x="921247" y="307082"/>
                    <a:pt x="921247" y="311051"/>
                  </a:cubicBezTo>
                  <a:cubicBezTo>
                    <a:pt x="921247" y="326926"/>
                    <a:pt x="903387" y="334864"/>
                    <a:pt x="867668" y="334864"/>
                  </a:cubicBezTo>
                  <a:lnTo>
                    <a:pt x="797719" y="334864"/>
                  </a:lnTo>
                  <a:cubicBezTo>
                    <a:pt x="768946" y="335856"/>
                    <a:pt x="755055" y="322461"/>
                    <a:pt x="756047" y="294680"/>
                  </a:cubicBezTo>
                  <a:lnTo>
                    <a:pt x="756047" y="236637"/>
                  </a:lnTo>
                  <a:cubicBezTo>
                    <a:pt x="756047" y="233661"/>
                    <a:pt x="756047" y="227707"/>
                    <a:pt x="756047" y="218778"/>
                  </a:cubicBezTo>
                  <a:cubicBezTo>
                    <a:pt x="755055" y="198934"/>
                    <a:pt x="754559" y="182563"/>
                    <a:pt x="754559" y="169664"/>
                  </a:cubicBezTo>
                  <a:close/>
                  <a:moveTo>
                    <a:pt x="632520" y="151805"/>
                  </a:moveTo>
                  <a:lnTo>
                    <a:pt x="632520" y="191989"/>
                  </a:lnTo>
                  <a:lnTo>
                    <a:pt x="684610" y="191989"/>
                  </a:lnTo>
                  <a:lnTo>
                    <a:pt x="684610" y="151805"/>
                  </a:lnTo>
                  <a:close/>
                  <a:moveTo>
                    <a:pt x="1015008" y="144364"/>
                  </a:moveTo>
                  <a:lnTo>
                    <a:pt x="1015008" y="227707"/>
                  </a:lnTo>
                  <a:lnTo>
                    <a:pt x="1049239" y="227707"/>
                  </a:lnTo>
                  <a:lnTo>
                    <a:pt x="1049239" y="144364"/>
                  </a:lnTo>
                  <a:close/>
                  <a:moveTo>
                    <a:pt x="409278" y="136922"/>
                  </a:moveTo>
                  <a:cubicBezTo>
                    <a:pt x="458887" y="149821"/>
                    <a:pt x="494110" y="163711"/>
                    <a:pt x="514946" y="178594"/>
                  </a:cubicBezTo>
                  <a:cubicBezTo>
                    <a:pt x="528836" y="188516"/>
                    <a:pt x="535286" y="200918"/>
                    <a:pt x="534293" y="215801"/>
                  </a:cubicBezTo>
                  <a:cubicBezTo>
                    <a:pt x="532309" y="234653"/>
                    <a:pt x="521891" y="245567"/>
                    <a:pt x="503039" y="248543"/>
                  </a:cubicBezTo>
                  <a:cubicBezTo>
                    <a:pt x="494110" y="248543"/>
                    <a:pt x="487164" y="244078"/>
                    <a:pt x="482204" y="235149"/>
                  </a:cubicBezTo>
                  <a:cubicBezTo>
                    <a:pt x="459383" y="192485"/>
                    <a:pt x="434579" y="161231"/>
                    <a:pt x="407789" y="141387"/>
                  </a:cubicBezTo>
                  <a:close/>
                  <a:moveTo>
                    <a:pt x="2669977" y="135434"/>
                  </a:moveTo>
                  <a:cubicBezTo>
                    <a:pt x="2718594" y="158254"/>
                    <a:pt x="2741414" y="180082"/>
                    <a:pt x="2738438" y="200918"/>
                  </a:cubicBezTo>
                  <a:cubicBezTo>
                    <a:pt x="2737446" y="219770"/>
                    <a:pt x="2727028" y="230188"/>
                    <a:pt x="2707184" y="232172"/>
                  </a:cubicBezTo>
                  <a:cubicBezTo>
                    <a:pt x="2697262" y="232172"/>
                    <a:pt x="2691309" y="225723"/>
                    <a:pt x="2689325" y="212825"/>
                  </a:cubicBezTo>
                  <a:cubicBezTo>
                    <a:pt x="2684364" y="183059"/>
                    <a:pt x="2676922" y="158254"/>
                    <a:pt x="2667000" y="138411"/>
                  </a:cubicBezTo>
                  <a:close/>
                  <a:moveTo>
                    <a:pt x="2533055" y="92274"/>
                  </a:moveTo>
                  <a:lnTo>
                    <a:pt x="2533055" y="177106"/>
                  </a:lnTo>
                  <a:lnTo>
                    <a:pt x="2583657" y="177106"/>
                  </a:lnTo>
                  <a:lnTo>
                    <a:pt x="2583657" y="92274"/>
                  </a:lnTo>
                  <a:close/>
                  <a:moveTo>
                    <a:pt x="1468934" y="80368"/>
                  </a:moveTo>
                  <a:cubicBezTo>
                    <a:pt x="1488778" y="93266"/>
                    <a:pt x="1499196" y="107653"/>
                    <a:pt x="1500188" y="123528"/>
                  </a:cubicBezTo>
                  <a:cubicBezTo>
                    <a:pt x="1500188" y="135434"/>
                    <a:pt x="1493739" y="141883"/>
                    <a:pt x="1480840" y="142875"/>
                  </a:cubicBezTo>
                  <a:cubicBezTo>
                    <a:pt x="1474887" y="142875"/>
                    <a:pt x="1471911" y="138411"/>
                    <a:pt x="1471911" y="129481"/>
                  </a:cubicBezTo>
                  <a:cubicBezTo>
                    <a:pt x="1471911" y="117575"/>
                    <a:pt x="1469926" y="101700"/>
                    <a:pt x="1465957" y="81856"/>
                  </a:cubicBezTo>
                  <a:close/>
                  <a:moveTo>
                    <a:pt x="1461493" y="63996"/>
                  </a:moveTo>
                  <a:lnTo>
                    <a:pt x="1461493" y="148828"/>
                  </a:lnTo>
                  <a:lnTo>
                    <a:pt x="1461493" y="162223"/>
                  </a:lnTo>
                  <a:lnTo>
                    <a:pt x="1506141" y="162223"/>
                  </a:lnTo>
                  <a:lnTo>
                    <a:pt x="1506141" y="63996"/>
                  </a:lnTo>
                  <a:close/>
                  <a:moveTo>
                    <a:pt x="3073301" y="62508"/>
                  </a:moveTo>
                  <a:cubicBezTo>
                    <a:pt x="3069332" y="70446"/>
                    <a:pt x="3064371" y="77391"/>
                    <a:pt x="3058418" y="83344"/>
                  </a:cubicBezTo>
                  <a:cubicBezTo>
                    <a:pt x="3070325" y="98227"/>
                    <a:pt x="3082231" y="110629"/>
                    <a:pt x="3094137" y="120551"/>
                  </a:cubicBezTo>
                  <a:cubicBezTo>
                    <a:pt x="3107035" y="102692"/>
                    <a:pt x="3117950" y="83344"/>
                    <a:pt x="3126879" y="62508"/>
                  </a:cubicBezTo>
                  <a:close/>
                  <a:moveTo>
                    <a:pt x="1931789" y="58043"/>
                  </a:moveTo>
                  <a:lnTo>
                    <a:pt x="1983879" y="62508"/>
                  </a:lnTo>
                  <a:cubicBezTo>
                    <a:pt x="1988840" y="62508"/>
                    <a:pt x="1991321" y="63996"/>
                    <a:pt x="1991321" y="66973"/>
                  </a:cubicBezTo>
                  <a:cubicBezTo>
                    <a:pt x="1990329" y="72926"/>
                    <a:pt x="1984871" y="77391"/>
                    <a:pt x="1974950" y="80368"/>
                  </a:cubicBezTo>
                  <a:lnTo>
                    <a:pt x="1974950" y="244078"/>
                  </a:lnTo>
                  <a:cubicBezTo>
                    <a:pt x="1974950" y="252016"/>
                    <a:pt x="1971973" y="256481"/>
                    <a:pt x="1966020" y="257473"/>
                  </a:cubicBezTo>
                  <a:cubicBezTo>
                    <a:pt x="1956098" y="260450"/>
                    <a:pt x="1944688" y="261938"/>
                    <a:pt x="1931789" y="261938"/>
                  </a:cubicBezTo>
                  <a:lnTo>
                    <a:pt x="1931789" y="119063"/>
                  </a:lnTo>
                  <a:cubicBezTo>
                    <a:pt x="1931789" y="104180"/>
                    <a:pt x="1931789" y="83840"/>
                    <a:pt x="1931789" y="58043"/>
                  </a:cubicBezTo>
                  <a:close/>
                  <a:moveTo>
                    <a:pt x="1015008" y="52090"/>
                  </a:moveTo>
                  <a:lnTo>
                    <a:pt x="1015008" y="135434"/>
                  </a:lnTo>
                  <a:lnTo>
                    <a:pt x="1049239" y="135434"/>
                  </a:lnTo>
                  <a:lnTo>
                    <a:pt x="1049239" y="52090"/>
                  </a:lnTo>
                  <a:close/>
                  <a:moveTo>
                    <a:pt x="1782961" y="46137"/>
                  </a:moveTo>
                  <a:lnTo>
                    <a:pt x="1782961" y="116086"/>
                  </a:lnTo>
                  <a:lnTo>
                    <a:pt x="1858864" y="116086"/>
                  </a:lnTo>
                  <a:lnTo>
                    <a:pt x="1858864" y="46137"/>
                  </a:lnTo>
                  <a:close/>
                  <a:moveTo>
                    <a:pt x="2905125" y="40184"/>
                  </a:moveTo>
                  <a:lnTo>
                    <a:pt x="2905125" y="117575"/>
                  </a:lnTo>
                  <a:lnTo>
                    <a:pt x="2951262" y="117575"/>
                  </a:lnTo>
                  <a:lnTo>
                    <a:pt x="2951262" y="40184"/>
                  </a:lnTo>
                  <a:close/>
                  <a:moveTo>
                    <a:pt x="1055192" y="19348"/>
                  </a:moveTo>
                  <a:lnTo>
                    <a:pt x="1098352" y="38696"/>
                  </a:lnTo>
                  <a:cubicBezTo>
                    <a:pt x="1103313" y="40680"/>
                    <a:pt x="1105793" y="43161"/>
                    <a:pt x="1105793" y="46137"/>
                  </a:cubicBezTo>
                  <a:cubicBezTo>
                    <a:pt x="1105793" y="50106"/>
                    <a:pt x="1101329" y="55563"/>
                    <a:pt x="1092399" y="62508"/>
                  </a:cubicBezTo>
                  <a:lnTo>
                    <a:pt x="1092399" y="238125"/>
                  </a:lnTo>
                  <a:cubicBezTo>
                    <a:pt x="1092399" y="247055"/>
                    <a:pt x="1088926" y="252016"/>
                    <a:pt x="1081981" y="253008"/>
                  </a:cubicBezTo>
                  <a:cubicBezTo>
                    <a:pt x="1072059" y="254993"/>
                    <a:pt x="1061145" y="255985"/>
                    <a:pt x="1049239" y="255985"/>
                  </a:cubicBezTo>
                  <a:lnTo>
                    <a:pt x="1049239" y="236637"/>
                  </a:lnTo>
                  <a:lnTo>
                    <a:pt x="1015008" y="236637"/>
                  </a:lnTo>
                  <a:lnTo>
                    <a:pt x="1015008" y="245567"/>
                  </a:lnTo>
                  <a:cubicBezTo>
                    <a:pt x="1015008" y="252512"/>
                    <a:pt x="1011536" y="256481"/>
                    <a:pt x="1004590" y="257473"/>
                  </a:cubicBezTo>
                  <a:cubicBezTo>
                    <a:pt x="999629" y="258465"/>
                    <a:pt x="991692" y="259457"/>
                    <a:pt x="980778" y="260450"/>
                  </a:cubicBezTo>
                  <a:cubicBezTo>
                    <a:pt x="974825" y="261442"/>
                    <a:pt x="970856" y="261938"/>
                    <a:pt x="968872" y="261938"/>
                  </a:cubicBezTo>
                  <a:cubicBezTo>
                    <a:pt x="969864" y="238125"/>
                    <a:pt x="970360" y="206871"/>
                    <a:pt x="970360" y="168176"/>
                  </a:cubicBezTo>
                  <a:lnTo>
                    <a:pt x="970360" y="84832"/>
                  </a:lnTo>
                  <a:cubicBezTo>
                    <a:pt x="970360" y="65981"/>
                    <a:pt x="969864" y="47625"/>
                    <a:pt x="968872" y="29766"/>
                  </a:cubicBezTo>
                  <a:lnTo>
                    <a:pt x="1025426" y="43161"/>
                  </a:lnTo>
                  <a:lnTo>
                    <a:pt x="1043286" y="43161"/>
                  </a:lnTo>
                  <a:close/>
                  <a:moveTo>
                    <a:pt x="2957215" y="11907"/>
                  </a:moveTo>
                  <a:lnTo>
                    <a:pt x="3000375" y="28278"/>
                  </a:lnTo>
                  <a:cubicBezTo>
                    <a:pt x="3003352" y="29270"/>
                    <a:pt x="3004840" y="31254"/>
                    <a:pt x="3004840" y="34231"/>
                  </a:cubicBezTo>
                  <a:cubicBezTo>
                    <a:pt x="3004840" y="37207"/>
                    <a:pt x="3000872" y="42168"/>
                    <a:pt x="2992934" y="49114"/>
                  </a:cubicBezTo>
                  <a:lnTo>
                    <a:pt x="2992934" y="62508"/>
                  </a:lnTo>
                  <a:cubicBezTo>
                    <a:pt x="2992934" y="79375"/>
                    <a:pt x="2992934" y="99715"/>
                    <a:pt x="2992934" y="123528"/>
                  </a:cubicBezTo>
                  <a:cubicBezTo>
                    <a:pt x="2992934" y="129481"/>
                    <a:pt x="2990949" y="132457"/>
                    <a:pt x="2986981" y="132457"/>
                  </a:cubicBezTo>
                  <a:cubicBezTo>
                    <a:pt x="2978051" y="135434"/>
                    <a:pt x="2966145" y="136922"/>
                    <a:pt x="2951262" y="136922"/>
                  </a:cubicBezTo>
                  <a:lnTo>
                    <a:pt x="2951262" y="126504"/>
                  </a:lnTo>
                  <a:lnTo>
                    <a:pt x="2905125" y="126504"/>
                  </a:lnTo>
                  <a:lnTo>
                    <a:pt x="2905125" y="136922"/>
                  </a:lnTo>
                  <a:cubicBezTo>
                    <a:pt x="2905125" y="141883"/>
                    <a:pt x="2902149" y="145356"/>
                    <a:pt x="2896196" y="147340"/>
                  </a:cubicBezTo>
                  <a:cubicBezTo>
                    <a:pt x="2890243" y="148332"/>
                    <a:pt x="2882305" y="149325"/>
                    <a:pt x="2872383" y="150317"/>
                  </a:cubicBezTo>
                  <a:cubicBezTo>
                    <a:pt x="2868415" y="151309"/>
                    <a:pt x="2864942" y="151805"/>
                    <a:pt x="2861965" y="151805"/>
                  </a:cubicBezTo>
                  <a:cubicBezTo>
                    <a:pt x="2861965" y="147836"/>
                    <a:pt x="2861965" y="138907"/>
                    <a:pt x="2861965" y="125016"/>
                  </a:cubicBezTo>
                  <a:cubicBezTo>
                    <a:pt x="2862957" y="110133"/>
                    <a:pt x="2863453" y="100211"/>
                    <a:pt x="2863453" y="95250"/>
                  </a:cubicBezTo>
                  <a:lnTo>
                    <a:pt x="2863453" y="65485"/>
                  </a:lnTo>
                  <a:cubicBezTo>
                    <a:pt x="2863453" y="41672"/>
                    <a:pt x="2862957" y="26789"/>
                    <a:pt x="2861965" y="20836"/>
                  </a:cubicBezTo>
                  <a:lnTo>
                    <a:pt x="2914055" y="31254"/>
                  </a:lnTo>
                  <a:lnTo>
                    <a:pt x="2946797" y="31254"/>
                  </a:lnTo>
                  <a:close/>
                  <a:moveTo>
                    <a:pt x="2220516" y="11907"/>
                  </a:moveTo>
                  <a:lnTo>
                    <a:pt x="2288977" y="19348"/>
                  </a:lnTo>
                  <a:cubicBezTo>
                    <a:pt x="2293938" y="19348"/>
                    <a:pt x="2296418" y="20836"/>
                    <a:pt x="2296418" y="23813"/>
                  </a:cubicBezTo>
                  <a:cubicBezTo>
                    <a:pt x="2296418" y="29766"/>
                    <a:pt x="2289969" y="35223"/>
                    <a:pt x="2277071" y="40184"/>
                  </a:cubicBezTo>
                  <a:cubicBezTo>
                    <a:pt x="2277071" y="44153"/>
                    <a:pt x="2277071" y="48121"/>
                    <a:pt x="2277071" y="52090"/>
                  </a:cubicBezTo>
                  <a:cubicBezTo>
                    <a:pt x="2302868" y="168176"/>
                    <a:pt x="2360414" y="246559"/>
                    <a:pt x="2449711" y="287239"/>
                  </a:cubicBezTo>
                  <a:lnTo>
                    <a:pt x="2445246" y="296168"/>
                  </a:lnTo>
                  <a:cubicBezTo>
                    <a:pt x="2424411" y="296168"/>
                    <a:pt x="2404567" y="312043"/>
                    <a:pt x="2385715" y="343793"/>
                  </a:cubicBezTo>
                  <a:cubicBezTo>
                    <a:pt x="2321223" y="294184"/>
                    <a:pt x="2283520" y="213321"/>
                    <a:pt x="2272606" y="101203"/>
                  </a:cubicBezTo>
                  <a:cubicBezTo>
                    <a:pt x="2268637" y="223243"/>
                    <a:pt x="2207121" y="305594"/>
                    <a:pt x="2088059" y="348258"/>
                  </a:cubicBezTo>
                  <a:lnTo>
                    <a:pt x="2085082" y="342305"/>
                  </a:lnTo>
                  <a:cubicBezTo>
                    <a:pt x="2173387" y="275829"/>
                    <a:pt x="2219028" y="185043"/>
                    <a:pt x="2222004" y="69950"/>
                  </a:cubicBezTo>
                  <a:cubicBezTo>
                    <a:pt x="2222004" y="53082"/>
                    <a:pt x="2221508" y="33735"/>
                    <a:pt x="2220516" y="11907"/>
                  </a:cubicBezTo>
                  <a:close/>
                  <a:moveTo>
                    <a:pt x="1866305" y="11907"/>
                  </a:moveTo>
                  <a:lnTo>
                    <a:pt x="1912442" y="31254"/>
                  </a:lnTo>
                  <a:cubicBezTo>
                    <a:pt x="1916410" y="32246"/>
                    <a:pt x="1918395" y="34727"/>
                    <a:pt x="1918395" y="38696"/>
                  </a:cubicBezTo>
                  <a:cubicBezTo>
                    <a:pt x="1919387" y="42664"/>
                    <a:pt x="1913930" y="47625"/>
                    <a:pt x="1902024" y="53578"/>
                  </a:cubicBezTo>
                  <a:lnTo>
                    <a:pt x="1902024" y="68461"/>
                  </a:lnTo>
                  <a:cubicBezTo>
                    <a:pt x="1902024" y="70446"/>
                    <a:pt x="1902024" y="73918"/>
                    <a:pt x="1902024" y="78879"/>
                  </a:cubicBezTo>
                  <a:cubicBezTo>
                    <a:pt x="1903016" y="95746"/>
                    <a:pt x="1903512" y="111125"/>
                    <a:pt x="1903512" y="125016"/>
                  </a:cubicBezTo>
                  <a:cubicBezTo>
                    <a:pt x="1903512" y="130969"/>
                    <a:pt x="1900536" y="134442"/>
                    <a:pt x="1894582" y="135434"/>
                  </a:cubicBezTo>
                  <a:cubicBezTo>
                    <a:pt x="1884661" y="138411"/>
                    <a:pt x="1872754" y="139899"/>
                    <a:pt x="1858864" y="139899"/>
                  </a:cubicBezTo>
                  <a:lnTo>
                    <a:pt x="1858864" y="125016"/>
                  </a:lnTo>
                  <a:lnTo>
                    <a:pt x="1782961" y="125016"/>
                  </a:lnTo>
                  <a:lnTo>
                    <a:pt x="1782961" y="129481"/>
                  </a:lnTo>
                  <a:cubicBezTo>
                    <a:pt x="1782961" y="134442"/>
                    <a:pt x="1781473" y="138411"/>
                    <a:pt x="1778496" y="141387"/>
                  </a:cubicBezTo>
                  <a:lnTo>
                    <a:pt x="1832075" y="145852"/>
                  </a:lnTo>
                  <a:cubicBezTo>
                    <a:pt x="1836043" y="145852"/>
                    <a:pt x="1838524" y="147340"/>
                    <a:pt x="1839516" y="150317"/>
                  </a:cubicBezTo>
                  <a:cubicBezTo>
                    <a:pt x="1840508" y="154285"/>
                    <a:pt x="1835051" y="158254"/>
                    <a:pt x="1823145" y="162223"/>
                  </a:cubicBezTo>
                  <a:cubicBezTo>
                    <a:pt x="1823145" y="165200"/>
                    <a:pt x="1822649" y="169168"/>
                    <a:pt x="1821657" y="174129"/>
                  </a:cubicBezTo>
                  <a:cubicBezTo>
                    <a:pt x="1821657" y="178098"/>
                    <a:pt x="1821657" y="181075"/>
                    <a:pt x="1821657" y="183059"/>
                  </a:cubicBezTo>
                  <a:lnTo>
                    <a:pt x="1849934" y="183059"/>
                  </a:lnTo>
                  <a:lnTo>
                    <a:pt x="1864817" y="156270"/>
                  </a:lnTo>
                  <a:lnTo>
                    <a:pt x="1913930" y="175618"/>
                  </a:lnTo>
                  <a:cubicBezTo>
                    <a:pt x="1918891" y="177602"/>
                    <a:pt x="1921371" y="180082"/>
                    <a:pt x="1921371" y="183059"/>
                  </a:cubicBezTo>
                  <a:cubicBezTo>
                    <a:pt x="1921371" y="189012"/>
                    <a:pt x="1915915" y="194965"/>
                    <a:pt x="1905000" y="200918"/>
                  </a:cubicBezTo>
                  <a:cubicBezTo>
                    <a:pt x="1905000" y="226715"/>
                    <a:pt x="1903512" y="255489"/>
                    <a:pt x="1900536" y="287239"/>
                  </a:cubicBezTo>
                  <a:cubicBezTo>
                    <a:pt x="1900536" y="321965"/>
                    <a:pt x="1877715" y="340817"/>
                    <a:pt x="1832075" y="343793"/>
                  </a:cubicBezTo>
                  <a:cubicBezTo>
                    <a:pt x="1833067" y="321965"/>
                    <a:pt x="1821657" y="308075"/>
                    <a:pt x="1797844" y="302121"/>
                  </a:cubicBezTo>
                  <a:lnTo>
                    <a:pt x="1799332" y="296168"/>
                  </a:lnTo>
                  <a:lnTo>
                    <a:pt x="1832075" y="299145"/>
                  </a:lnTo>
                  <a:cubicBezTo>
                    <a:pt x="1845965" y="301129"/>
                    <a:pt x="1852911" y="293688"/>
                    <a:pt x="1852911" y="276821"/>
                  </a:cubicBezTo>
                  <a:cubicBezTo>
                    <a:pt x="1853903" y="267891"/>
                    <a:pt x="1855391" y="248543"/>
                    <a:pt x="1857375" y="218778"/>
                  </a:cubicBezTo>
                  <a:cubicBezTo>
                    <a:pt x="1858367" y="204887"/>
                    <a:pt x="1858864" y="195957"/>
                    <a:pt x="1858864" y="191989"/>
                  </a:cubicBezTo>
                  <a:lnTo>
                    <a:pt x="1820168" y="191989"/>
                  </a:lnTo>
                  <a:cubicBezTo>
                    <a:pt x="1821160" y="266403"/>
                    <a:pt x="1783953" y="319485"/>
                    <a:pt x="1708547" y="351235"/>
                  </a:cubicBezTo>
                  <a:lnTo>
                    <a:pt x="1704082" y="346770"/>
                  </a:lnTo>
                  <a:cubicBezTo>
                    <a:pt x="1750715" y="304106"/>
                    <a:pt x="1774528" y="252512"/>
                    <a:pt x="1775520" y="191989"/>
                  </a:cubicBezTo>
                  <a:lnTo>
                    <a:pt x="1718965" y="191989"/>
                  </a:lnTo>
                  <a:lnTo>
                    <a:pt x="1718965" y="183059"/>
                  </a:lnTo>
                  <a:lnTo>
                    <a:pt x="1775520" y="183059"/>
                  </a:lnTo>
                  <a:cubicBezTo>
                    <a:pt x="1775520" y="179090"/>
                    <a:pt x="1775520" y="175121"/>
                    <a:pt x="1775520" y="171153"/>
                  </a:cubicBezTo>
                  <a:cubicBezTo>
                    <a:pt x="1775520" y="162223"/>
                    <a:pt x="1775520" y="152797"/>
                    <a:pt x="1775520" y="142875"/>
                  </a:cubicBezTo>
                  <a:cubicBezTo>
                    <a:pt x="1773535" y="142875"/>
                    <a:pt x="1772543" y="143371"/>
                    <a:pt x="1772543" y="144364"/>
                  </a:cubicBezTo>
                  <a:cubicBezTo>
                    <a:pt x="1771551" y="144364"/>
                    <a:pt x="1770559" y="144364"/>
                    <a:pt x="1769567" y="144364"/>
                  </a:cubicBezTo>
                  <a:cubicBezTo>
                    <a:pt x="1760637" y="146348"/>
                    <a:pt x="1750219" y="147340"/>
                    <a:pt x="1738313" y="147340"/>
                  </a:cubicBezTo>
                  <a:cubicBezTo>
                    <a:pt x="1739305" y="115590"/>
                    <a:pt x="1739801" y="95746"/>
                    <a:pt x="1739801" y="87809"/>
                  </a:cubicBezTo>
                  <a:lnTo>
                    <a:pt x="1739801" y="63996"/>
                  </a:lnTo>
                  <a:cubicBezTo>
                    <a:pt x="1739801" y="46137"/>
                    <a:pt x="1739305" y="32743"/>
                    <a:pt x="1738313" y="23813"/>
                  </a:cubicBezTo>
                  <a:lnTo>
                    <a:pt x="1793379" y="37207"/>
                  </a:lnTo>
                  <a:lnTo>
                    <a:pt x="1851422" y="37207"/>
                  </a:lnTo>
                  <a:close/>
                  <a:moveTo>
                    <a:pt x="1248668" y="11907"/>
                  </a:moveTo>
                  <a:lnTo>
                    <a:pt x="1290340" y="29766"/>
                  </a:lnTo>
                  <a:cubicBezTo>
                    <a:pt x="1293317" y="30758"/>
                    <a:pt x="1294805" y="32743"/>
                    <a:pt x="1294805" y="35719"/>
                  </a:cubicBezTo>
                  <a:cubicBezTo>
                    <a:pt x="1295797" y="40680"/>
                    <a:pt x="1292325" y="45641"/>
                    <a:pt x="1284387" y="50602"/>
                  </a:cubicBezTo>
                  <a:cubicBezTo>
                    <a:pt x="1283395" y="54571"/>
                    <a:pt x="1282899" y="62508"/>
                    <a:pt x="1282899" y="74414"/>
                  </a:cubicBezTo>
                  <a:cubicBezTo>
                    <a:pt x="1281907" y="86321"/>
                    <a:pt x="1281411" y="94754"/>
                    <a:pt x="1281411" y="99715"/>
                  </a:cubicBezTo>
                  <a:cubicBezTo>
                    <a:pt x="1280418" y="124520"/>
                    <a:pt x="1266528" y="138411"/>
                    <a:pt x="1239739" y="141387"/>
                  </a:cubicBezTo>
                  <a:lnTo>
                    <a:pt x="1279922" y="157758"/>
                  </a:lnTo>
                  <a:cubicBezTo>
                    <a:pt x="1283891" y="159743"/>
                    <a:pt x="1285875" y="162223"/>
                    <a:pt x="1285875" y="165200"/>
                  </a:cubicBezTo>
                  <a:cubicBezTo>
                    <a:pt x="1286868" y="169168"/>
                    <a:pt x="1282403" y="174129"/>
                    <a:pt x="1272481" y="180082"/>
                  </a:cubicBezTo>
                  <a:lnTo>
                    <a:pt x="1272481" y="189012"/>
                  </a:lnTo>
                  <a:cubicBezTo>
                    <a:pt x="1272481" y="190004"/>
                    <a:pt x="1272481" y="194965"/>
                    <a:pt x="1272481" y="203895"/>
                  </a:cubicBezTo>
                  <a:cubicBezTo>
                    <a:pt x="1273473" y="224731"/>
                    <a:pt x="1273969" y="239118"/>
                    <a:pt x="1273969" y="247055"/>
                  </a:cubicBezTo>
                  <a:cubicBezTo>
                    <a:pt x="1273969" y="253008"/>
                    <a:pt x="1271985" y="255985"/>
                    <a:pt x="1268016" y="255985"/>
                  </a:cubicBezTo>
                  <a:cubicBezTo>
                    <a:pt x="1257102" y="257969"/>
                    <a:pt x="1244204" y="258961"/>
                    <a:pt x="1229321" y="258961"/>
                  </a:cubicBezTo>
                  <a:lnTo>
                    <a:pt x="1229321" y="236637"/>
                  </a:lnTo>
                  <a:lnTo>
                    <a:pt x="1162348" y="236637"/>
                  </a:lnTo>
                  <a:lnTo>
                    <a:pt x="1162348" y="250032"/>
                  </a:lnTo>
                  <a:cubicBezTo>
                    <a:pt x="1162348" y="255985"/>
                    <a:pt x="1159372" y="259457"/>
                    <a:pt x="1153418" y="260450"/>
                  </a:cubicBezTo>
                  <a:cubicBezTo>
                    <a:pt x="1141512" y="263426"/>
                    <a:pt x="1130102" y="264914"/>
                    <a:pt x="1119188" y="264914"/>
                  </a:cubicBezTo>
                  <a:cubicBezTo>
                    <a:pt x="1120180" y="254000"/>
                    <a:pt x="1120676" y="236141"/>
                    <a:pt x="1120676" y="211336"/>
                  </a:cubicBezTo>
                  <a:lnTo>
                    <a:pt x="1120676" y="151805"/>
                  </a:lnTo>
                  <a:lnTo>
                    <a:pt x="1177231" y="163711"/>
                  </a:lnTo>
                  <a:lnTo>
                    <a:pt x="1224856" y="163711"/>
                  </a:lnTo>
                  <a:lnTo>
                    <a:pt x="1235274" y="142875"/>
                  </a:lnTo>
                  <a:cubicBezTo>
                    <a:pt x="1233290" y="142875"/>
                    <a:pt x="1230313" y="142875"/>
                    <a:pt x="1226344" y="142875"/>
                  </a:cubicBezTo>
                  <a:cubicBezTo>
                    <a:pt x="1222375" y="143868"/>
                    <a:pt x="1218903" y="144364"/>
                    <a:pt x="1215926" y="144364"/>
                  </a:cubicBezTo>
                  <a:cubicBezTo>
                    <a:pt x="1216918" y="124520"/>
                    <a:pt x="1204516" y="111621"/>
                    <a:pt x="1178719" y="105668"/>
                  </a:cubicBezTo>
                  <a:lnTo>
                    <a:pt x="1178719" y="99715"/>
                  </a:lnTo>
                  <a:lnTo>
                    <a:pt x="1215926" y="102692"/>
                  </a:lnTo>
                  <a:cubicBezTo>
                    <a:pt x="1227832" y="104676"/>
                    <a:pt x="1234778" y="99715"/>
                    <a:pt x="1236762" y="87809"/>
                  </a:cubicBezTo>
                  <a:cubicBezTo>
                    <a:pt x="1238746" y="69950"/>
                    <a:pt x="1239739" y="55067"/>
                    <a:pt x="1239739" y="43161"/>
                  </a:cubicBezTo>
                  <a:lnTo>
                    <a:pt x="1190625" y="43161"/>
                  </a:lnTo>
                  <a:cubicBezTo>
                    <a:pt x="1188641" y="92770"/>
                    <a:pt x="1165325" y="128985"/>
                    <a:pt x="1120676" y="151805"/>
                  </a:cubicBezTo>
                  <a:cubicBezTo>
                    <a:pt x="1113731" y="155774"/>
                    <a:pt x="1106289" y="159246"/>
                    <a:pt x="1098352" y="162223"/>
                  </a:cubicBezTo>
                  <a:lnTo>
                    <a:pt x="1093887" y="156270"/>
                  </a:lnTo>
                  <a:cubicBezTo>
                    <a:pt x="1128614" y="124520"/>
                    <a:pt x="1145977" y="86817"/>
                    <a:pt x="1145977" y="43161"/>
                  </a:cubicBezTo>
                  <a:lnTo>
                    <a:pt x="1110258" y="43161"/>
                  </a:lnTo>
                  <a:lnTo>
                    <a:pt x="1110258" y="34231"/>
                  </a:lnTo>
                  <a:lnTo>
                    <a:pt x="1235274" y="34231"/>
                  </a:lnTo>
                  <a:close/>
                  <a:moveTo>
                    <a:pt x="486668" y="11907"/>
                  </a:moveTo>
                  <a:lnTo>
                    <a:pt x="532805" y="44649"/>
                  </a:lnTo>
                  <a:cubicBezTo>
                    <a:pt x="533797" y="45641"/>
                    <a:pt x="534293" y="47129"/>
                    <a:pt x="534293" y="49114"/>
                  </a:cubicBezTo>
                  <a:cubicBezTo>
                    <a:pt x="533301" y="54075"/>
                    <a:pt x="529332" y="56555"/>
                    <a:pt x="522387" y="56555"/>
                  </a:cubicBezTo>
                  <a:lnTo>
                    <a:pt x="415231" y="56555"/>
                  </a:lnTo>
                  <a:cubicBezTo>
                    <a:pt x="409278" y="68461"/>
                    <a:pt x="399356" y="85825"/>
                    <a:pt x="385465" y="108645"/>
                  </a:cubicBezTo>
                  <a:cubicBezTo>
                    <a:pt x="382489" y="112614"/>
                    <a:pt x="380504" y="115590"/>
                    <a:pt x="379512" y="117575"/>
                  </a:cubicBezTo>
                  <a:lnTo>
                    <a:pt x="391418" y="119063"/>
                  </a:lnTo>
                  <a:cubicBezTo>
                    <a:pt x="396379" y="119063"/>
                    <a:pt x="398860" y="120551"/>
                    <a:pt x="398860" y="123528"/>
                  </a:cubicBezTo>
                  <a:cubicBezTo>
                    <a:pt x="398860" y="128489"/>
                    <a:pt x="393899" y="132953"/>
                    <a:pt x="383977" y="136922"/>
                  </a:cubicBezTo>
                  <a:lnTo>
                    <a:pt x="383977" y="328911"/>
                  </a:lnTo>
                  <a:cubicBezTo>
                    <a:pt x="384969" y="337840"/>
                    <a:pt x="381497" y="342801"/>
                    <a:pt x="373559" y="343793"/>
                  </a:cubicBezTo>
                  <a:cubicBezTo>
                    <a:pt x="361653" y="345778"/>
                    <a:pt x="347762" y="346770"/>
                    <a:pt x="331887" y="346770"/>
                  </a:cubicBezTo>
                  <a:cubicBezTo>
                    <a:pt x="331887" y="332879"/>
                    <a:pt x="332383" y="315020"/>
                    <a:pt x="333375" y="293192"/>
                  </a:cubicBezTo>
                  <a:cubicBezTo>
                    <a:pt x="334367" y="253504"/>
                    <a:pt x="334864" y="229196"/>
                    <a:pt x="334864" y="220266"/>
                  </a:cubicBezTo>
                  <a:lnTo>
                    <a:pt x="334864" y="172641"/>
                  </a:lnTo>
                  <a:cubicBezTo>
                    <a:pt x="297160" y="213321"/>
                    <a:pt x="248543" y="247055"/>
                    <a:pt x="189012" y="273844"/>
                  </a:cubicBezTo>
                  <a:lnTo>
                    <a:pt x="184547" y="267891"/>
                  </a:lnTo>
                  <a:cubicBezTo>
                    <a:pt x="261938" y="201414"/>
                    <a:pt x="317004" y="130969"/>
                    <a:pt x="349746" y="56555"/>
                  </a:cubicBezTo>
                  <a:lnTo>
                    <a:pt x="191989" y="56555"/>
                  </a:lnTo>
                  <a:lnTo>
                    <a:pt x="191989" y="47625"/>
                  </a:lnTo>
                  <a:lnTo>
                    <a:pt x="461368" y="47625"/>
                  </a:lnTo>
                  <a:close/>
                  <a:moveTo>
                    <a:pt x="3043536" y="7442"/>
                  </a:moveTo>
                  <a:lnTo>
                    <a:pt x="3100090" y="19348"/>
                  </a:lnTo>
                  <a:cubicBezTo>
                    <a:pt x="3104059" y="20340"/>
                    <a:pt x="3106043" y="22325"/>
                    <a:pt x="3106043" y="25301"/>
                  </a:cubicBezTo>
                  <a:cubicBezTo>
                    <a:pt x="3106043" y="30262"/>
                    <a:pt x="3100090" y="34231"/>
                    <a:pt x="3088184" y="37207"/>
                  </a:cubicBezTo>
                  <a:cubicBezTo>
                    <a:pt x="3087192" y="39192"/>
                    <a:pt x="3085704" y="41672"/>
                    <a:pt x="3083719" y="44649"/>
                  </a:cubicBezTo>
                  <a:cubicBezTo>
                    <a:pt x="3081735" y="48618"/>
                    <a:pt x="3080246" y="51594"/>
                    <a:pt x="3079254" y="53578"/>
                  </a:cubicBezTo>
                  <a:lnTo>
                    <a:pt x="3125391" y="53578"/>
                  </a:lnTo>
                  <a:lnTo>
                    <a:pt x="3141762" y="31254"/>
                  </a:lnTo>
                  <a:lnTo>
                    <a:pt x="3189387" y="59532"/>
                  </a:lnTo>
                  <a:cubicBezTo>
                    <a:pt x="3192364" y="61516"/>
                    <a:pt x="3193852" y="63500"/>
                    <a:pt x="3193852" y="65485"/>
                  </a:cubicBezTo>
                  <a:cubicBezTo>
                    <a:pt x="3192860" y="72430"/>
                    <a:pt x="3185914" y="76895"/>
                    <a:pt x="3173016" y="78879"/>
                  </a:cubicBezTo>
                  <a:cubicBezTo>
                    <a:pt x="3159125" y="102692"/>
                    <a:pt x="3144739" y="123528"/>
                    <a:pt x="3129856" y="141387"/>
                  </a:cubicBezTo>
                  <a:cubicBezTo>
                    <a:pt x="3155653" y="151309"/>
                    <a:pt x="3183930" y="156766"/>
                    <a:pt x="3214688" y="157758"/>
                  </a:cubicBezTo>
                  <a:lnTo>
                    <a:pt x="3213200" y="163711"/>
                  </a:lnTo>
                  <a:cubicBezTo>
                    <a:pt x="3202285" y="166688"/>
                    <a:pt x="3192364" y="182067"/>
                    <a:pt x="3183434" y="209848"/>
                  </a:cubicBezTo>
                  <a:cubicBezTo>
                    <a:pt x="3144739" y="196950"/>
                    <a:pt x="3117453" y="183059"/>
                    <a:pt x="3101578" y="168176"/>
                  </a:cubicBezTo>
                  <a:cubicBezTo>
                    <a:pt x="3076774" y="188020"/>
                    <a:pt x="3049985" y="202903"/>
                    <a:pt x="3021211" y="212825"/>
                  </a:cubicBezTo>
                  <a:lnTo>
                    <a:pt x="3070325" y="223243"/>
                  </a:lnTo>
                  <a:lnTo>
                    <a:pt x="3122414" y="223243"/>
                  </a:lnTo>
                  <a:lnTo>
                    <a:pt x="3135809" y="202407"/>
                  </a:lnTo>
                  <a:lnTo>
                    <a:pt x="3180457" y="220266"/>
                  </a:lnTo>
                  <a:cubicBezTo>
                    <a:pt x="3184426" y="221258"/>
                    <a:pt x="3186411" y="223243"/>
                    <a:pt x="3186411" y="226219"/>
                  </a:cubicBezTo>
                  <a:cubicBezTo>
                    <a:pt x="3186411" y="231180"/>
                    <a:pt x="3182442" y="236141"/>
                    <a:pt x="3174504" y="241102"/>
                  </a:cubicBezTo>
                  <a:lnTo>
                    <a:pt x="3174504" y="270868"/>
                  </a:lnTo>
                  <a:cubicBezTo>
                    <a:pt x="3174504" y="291703"/>
                    <a:pt x="3175000" y="311547"/>
                    <a:pt x="3175993" y="330399"/>
                  </a:cubicBezTo>
                  <a:cubicBezTo>
                    <a:pt x="3176985" y="337344"/>
                    <a:pt x="3174008" y="341313"/>
                    <a:pt x="3167063" y="342305"/>
                  </a:cubicBezTo>
                  <a:cubicBezTo>
                    <a:pt x="3156149" y="345282"/>
                    <a:pt x="3143747" y="346770"/>
                    <a:pt x="3129856" y="346770"/>
                  </a:cubicBezTo>
                  <a:lnTo>
                    <a:pt x="3129856" y="327422"/>
                  </a:lnTo>
                  <a:lnTo>
                    <a:pt x="3064371" y="327422"/>
                  </a:lnTo>
                  <a:lnTo>
                    <a:pt x="3064371" y="330399"/>
                  </a:lnTo>
                  <a:cubicBezTo>
                    <a:pt x="3065364" y="339328"/>
                    <a:pt x="3061395" y="343793"/>
                    <a:pt x="3052465" y="343793"/>
                  </a:cubicBezTo>
                  <a:cubicBezTo>
                    <a:pt x="3044528" y="345778"/>
                    <a:pt x="3032621" y="346770"/>
                    <a:pt x="3016746" y="346770"/>
                  </a:cubicBezTo>
                  <a:cubicBezTo>
                    <a:pt x="3017739" y="326926"/>
                    <a:pt x="3018235" y="304602"/>
                    <a:pt x="3018235" y="279797"/>
                  </a:cubicBezTo>
                  <a:lnTo>
                    <a:pt x="3018235" y="254496"/>
                  </a:lnTo>
                  <a:cubicBezTo>
                    <a:pt x="3018235" y="246559"/>
                    <a:pt x="3018235" y="233164"/>
                    <a:pt x="3018235" y="214313"/>
                  </a:cubicBezTo>
                  <a:cubicBezTo>
                    <a:pt x="3007321" y="219274"/>
                    <a:pt x="2995911" y="223243"/>
                    <a:pt x="2984004" y="226219"/>
                  </a:cubicBezTo>
                  <a:lnTo>
                    <a:pt x="2981028" y="220266"/>
                  </a:lnTo>
                  <a:cubicBezTo>
                    <a:pt x="2986981" y="217289"/>
                    <a:pt x="2992934" y="213321"/>
                    <a:pt x="2998887" y="208360"/>
                  </a:cubicBezTo>
                  <a:lnTo>
                    <a:pt x="2961680" y="208360"/>
                  </a:lnTo>
                  <a:lnTo>
                    <a:pt x="2961680" y="276821"/>
                  </a:lnTo>
                  <a:cubicBezTo>
                    <a:pt x="2978547" y="273844"/>
                    <a:pt x="2993430" y="270868"/>
                    <a:pt x="3006328" y="267891"/>
                  </a:cubicBezTo>
                  <a:lnTo>
                    <a:pt x="3009305" y="273844"/>
                  </a:lnTo>
                  <a:cubicBezTo>
                    <a:pt x="2981524" y="291703"/>
                    <a:pt x="2935883" y="312539"/>
                    <a:pt x="2872383" y="336352"/>
                  </a:cubicBezTo>
                  <a:cubicBezTo>
                    <a:pt x="2870399" y="347266"/>
                    <a:pt x="2866926" y="352723"/>
                    <a:pt x="2861965" y="352723"/>
                  </a:cubicBezTo>
                  <a:cubicBezTo>
                    <a:pt x="2859981" y="353715"/>
                    <a:pt x="2858492" y="351731"/>
                    <a:pt x="2857500" y="346770"/>
                  </a:cubicBezTo>
                  <a:lnTo>
                    <a:pt x="2842618" y="294680"/>
                  </a:lnTo>
                  <a:cubicBezTo>
                    <a:pt x="2844602" y="294680"/>
                    <a:pt x="2847579" y="294680"/>
                    <a:pt x="2851547" y="294680"/>
                  </a:cubicBezTo>
                  <a:cubicBezTo>
                    <a:pt x="2856508" y="293688"/>
                    <a:pt x="2860477" y="293192"/>
                    <a:pt x="2863453" y="293192"/>
                  </a:cubicBezTo>
                  <a:lnTo>
                    <a:pt x="2863453" y="230684"/>
                  </a:lnTo>
                  <a:cubicBezTo>
                    <a:pt x="2863453" y="226715"/>
                    <a:pt x="2863453" y="216793"/>
                    <a:pt x="2863453" y="200918"/>
                  </a:cubicBezTo>
                  <a:cubicBezTo>
                    <a:pt x="2862461" y="184051"/>
                    <a:pt x="2861965" y="172641"/>
                    <a:pt x="2861965" y="166688"/>
                  </a:cubicBezTo>
                  <a:lnTo>
                    <a:pt x="2905125" y="172641"/>
                  </a:lnTo>
                  <a:cubicBezTo>
                    <a:pt x="2909094" y="172641"/>
                    <a:pt x="2911078" y="174129"/>
                    <a:pt x="2911078" y="177106"/>
                  </a:cubicBezTo>
                  <a:cubicBezTo>
                    <a:pt x="2912071" y="182067"/>
                    <a:pt x="2908102" y="186036"/>
                    <a:pt x="2899172" y="189012"/>
                  </a:cubicBezTo>
                  <a:lnTo>
                    <a:pt x="2899172" y="288727"/>
                  </a:lnTo>
                  <a:cubicBezTo>
                    <a:pt x="2906117" y="286743"/>
                    <a:pt x="2914055" y="285254"/>
                    <a:pt x="2922985" y="284262"/>
                  </a:cubicBezTo>
                  <a:lnTo>
                    <a:pt x="2922985" y="202407"/>
                  </a:lnTo>
                  <a:cubicBezTo>
                    <a:pt x="2922985" y="172641"/>
                    <a:pt x="2922489" y="151805"/>
                    <a:pt x="2921496" y="139899"/>
                  </a:cubicBezTo>
                  <a:lnTo>
                    <a:pt x="2969121" y="144364"/>
                  </a:lnTo>
                  <a:cubicBezTo>
                    <a:pt x="2973090" y="144364"/>
                    <a:pt x="2975075" y="145852"/>
                    <a:pt x="2975075" y="148828"/>
                  </a:cubicBezTo>
                  <a:cubicBezTo>
                    <a:pt x="2974082" y="153789"/>
                    <a:pt x="2969618" y="158254"/>
                    <a:pt x="2961680" y="162223"/>
                  </a:cubicBezTo>
                  <a:lnTo>
                    <a:pt x="2961680" y="199430"/>
                  </a:lnTo>
                  <a:lnTo>
                    <a:pt x="2967633" y="199430"/>
                  </a:lnTo>
                  <a:lnTo>
                    <a:pt x="2985493" y="177106"/>
                  </a:lnTo>
                  <a:lnTo>
                    <a:pt x="3013770" y="197942"/>
                  </a:lnTo>
                  <a:cubicBezTo>
                    <a:pt x="3038574" y="180082"/>
                    <a:pt x="3059907" y="161231"/>
                    <a:pt x="3077766" y="141387"/>
                  </a:cubicBezTo>
                  <a:cubicBezTo>
                    <a:pt x="3068836" y="128489"/>
                    <a:pt x="3060899" y="111621"/>
                    <a:pt x="3053953" y="90786"/>
                  </a:cubicBezTo>
                  <a:cubicBezTo>
                    <a:pt x="3031133" y="120551"/>
                    <a:pt x="3010793" y="141883"/>
                    <a:pt x="2992934" y="154782"/>
                  </a:cubicBezTo>
                  <a:lnTo>
                    <a:pt x="2988469" y="150317"/>
                  </a:lnTo>
                  <a:cubicBezTo>
                    <a:pt x="3005336" y="124520"/>
                    <a:pt x="3021211" y="89793"/>
                    <a:pt x="3036094" y="46137"/>
                  </a:cubicBezTo>
                  <a:cubicBezTo>
                    <a:pt x="3041055" y="29270"/>
                    <a:pt x="3043536" y="16371"/>
                    <a:pt x="3043536" y="7442"/>
                  </a:cubicBezTo>
                  <a:close/>
                  <a:moveTo>
                    <a:pt x="2671465" y="7442"/>
                  </a:moveTo>
                  <a:lnTo>
                    <a:pt x="2732485" y="16371"/>
                  </a:lnTo>
                  <a:cubicBezTo>
                    <a:pt x="2736453" y="17364"/>
                    <a:pt x="2738438" y="19348"/>
                    <a:pt x="2738438" y="22325"/>
                  </a:cubicBezTo>
                  <a:cubicBezTo>
                    <a:pt x="2738438" y="27285"/>
                    <a:pt x="2732485" y="31750"/>
                    <a:pt x="2720578" y="35719"/>
                  </a:cubicBezTo>
                  <a:cubicBezTo>
                    <a:pt x="2713633" y="50602"/>
                    <a:pt x="2707184" y="64493"/>
                    <a:pt x="2701231" y="77391"/>
                  </a:cubicBezTo>
                  <a:lnTo>
                    <a:pt x="2757786" y="77391"/>
                  </a:lnTo>
                  <a:lnTo>
                    <a:pt x="2772668" y="52090"/>
                  </a:lnTo>
                  <a:lnTo>
                    <a:pt x="2818805" y="71438"/>
                  </a:lnTo>
                  <a:cubicBezTo>
                    <a:pt x="2822774" y="73422"/>
                    <a:pt x="2824758" y="75407"/>
                    <a:pt x="2824758" y="77391"/>
                  </a:cubicBezTo>
                  <a:cubicBezTo>
                    <a:pt x="2825750" y="82352"/>
                    <a:pt x="2821285" y="88801"/>
                    <a:pt x="2811364" y="96739"/>
                  </a:cubicBezTo>
                  <a:cubicBezTo>
                    <a:pt x="2811364" y="115590"/>
                    <a:pt x="2810372" y="154285"/>
                    <a:pt x="2808387" y="212825"/>
                  </a:cubicBezTo>
                  <a:cubicBezTo>
                    <a:pt x="2807395" y="244575"/>
                    <a:pt x="2806899" y="267395"/>
                    <a:pt x="2806899" y="281286"/>
                  </a:cubicBezTo>
                  <a:cubicBezTo>
                    <a:pt x="2806899" y="321965"/>
                    <a:pt x="2780110" y="343793"/>
                    <a:pt x="2726532" y="346770"/>
                  </a:cubicBezTo>
                  <a:cubicBezTo>
                    <a:pt x="2729508" y="320973"/>
                    <a:pt x="2709664" y="304602"/>
                    <a:pt x="2667000" y="297657"/>
                  </a:cubicBezTo>
                  <a:lnTo>
                    <a:pt x="2668489" y="291703"/>
                  </a:lnTo>
                  <a:lnTo>
                    <a:pt x="2729508" y="294680"/>
                  </a:lnTo>
                  <a:cubicBezTo>
                    <a:pt x="2748360" y="296664"/>
                    <a:pt x="2758282" y="288727"/>
                    <a:pt x="2759274" y="270868"/>
                  </a:cubicBezTo>
                  <a:cubicBezTo>
                    <a:pt x="2761258" y="239118"/>
                    <a:pt x="2762747" y="189508"/>
                    <a:pt x="2763739" y="122039"/>
                  </a:cubicBezTo>
                  <a:cubicBezTo>
                    <a:pt x="2764731" y="105172"/>
                    <a:pt x="2765227" y="93266"/>
                    <a:pt x="2765227" y="86321"/>
                  </a:cubicBezTo>
                  <a:lnTo>
                    <a:pt x="2696766" y="86321"/>
                  </a:lnTo>
                  <a:cubicBezTo>
                    <a:pt x="2679899" y="118071"/>
                    <a:pt x="2660055" y="146348"/>
                    <a:pt x="2637235" y="171153"/>
                  </a:cubicBezTo>
                  <a:lnTo>
                    <a:pt x="2632770" y="168176"/>
                  </a:lnTo>
                  <a:cubicBezTo>
                    <a:pt x="2648645" y="127496"/>
                    <a:pt x="2660055" y="85825"/>
                    <a:pt x="2667000" y="43161"/>
                  </a:cubicBezTo>
                  <a:cubicBezTo>
                    <a:pt x="2669977" y="31254"/>
                    <a:pt x="2671465" y="19348"/>
                    <a:pt x="2671465" y="7442"/>
                  </a:cubicBezTo>
                  <a:close/>
                  <a:moveTo>
                    <a:pt x="753071" y="7442"/>
                  </a:moveTo>
                  <a:lnTo>
                    <a:pt x="805161" y="13395"/>
                  </a:lnTo>
                  <a:cubicBezTo>
                    <a:pt x="810121" y="13395"/>
                    <a:pt x="812602" y="14883"/>
                    <a:pt x="812602" y="17860"/>
                  </a:cubicBezTo>
                  <a:cubicBezTo>
                    <a:pt x="812602" y="22821"/>
                    <a:pt x="807641" y="27285"/>
                    <a:pt x="797719" y="31254"/>
                  </a:cubicBezTo>
                  <a:lnTo>
                    <a:pt x="797719" y="71438"/>
                  </a:lnTo>
                  <a:cubicBezTo>
                    <a:pt x="825500" y="53578"/>
                    <a:pt x="846832" y="34231"/>
                    <a:pt x="861715" y="13395"/>
                  </a:cubicBezTo>
                  <a:lnTo>
                    <a:pt x="906364" y="43161"/>
                  </a:lnTo>
                  <a:cubicBezTo>
                    <a:pt x="909340" y="46137"/>
                    <a:pt x="910829" y="48121"/>
                    <a:pt x="910829" y="49114"/>
                  </a:cubicBezTo>
                  <a:cubicBezTo>
                    <a:pt x="911821" y="55067"/>
                    <a:pt x="904875" y="57051"/>
                    <a:pt x="889993" y="55067"/>
                  </a:cubicBezTo>
                  <a:cubicBezTo>
                    <a:pt x="867172" y="66973"/>
                    <a:pt x="836414" y="76895"/>
                    <a:pt x="797719" y="84832"/>
                  </a:cubicBezTo>
                  <a:lnTo>
                    <a:pt x="797719" y="98227"/>
                  </a:lnTo>
                  <a:cubicBezTo>
                    <a:pt x="797719" y="111125"/>
                    <a:pt x="803176" y="117575"/>
                    <a:pt x="814090" y="117575"/>
                  </a:cubicBezTo>
                  <a:lnTo>
                    <a:pt x="855762" y="117575"/>
                  </a:lnTo>
                  <a:cubicBezTo>
                    <a:pt x="866676" y="117575"/>
                    <a:pt x="874118" y="112614"/>
                    <a:pt x="878086" y="102692"/>
                  </a:cubicBezTo>
                  <a:lnTo>
                    <a:pt x="895946" y="65485"/>
                  </a:lnTo>
                  <a:lnTo>
                    <a:pt x="900411" y="66973"/>
                  </a:lnTo>
                  <a:lnTo>
                    <a:pt x="900411" y="99715"/>
                  </a:lnTo>
                  <a:cubicBezTo>
                    <a:pt x="901403" y="109637"/>
                    <a:pt x="904875" y="115590"/>
                    <a:pt x="910829" y="117575"/>
                  </a:cubicBezTo>
                  <a:cubicBezTo>
                    <a:pt x="918766" y="122536"/>
                    <a:pt x="922239" y="127993"/>
                    <a:pt x="921247" y="133946"/>
                  </a:cubicBezTo>
                  <a:cubicBezTo>
                    <a:pt x="920254" y="149821"/>
                    <a:pt x="901899" y="157758"/>
                    <a:pt x="866180" y="157758"/>
                  </a:cubicBezTo>
                  <a:lnTo>
                    <a:pt x="799207" y="157758"/>
                  </a:lnTo>
                  <a:cubicBezTo>
                    <a:pt x="769442" y="158750"/>
                    <a:pt x="754559" y="143371"/>
                    <a:pt x="754559" y="111621"/>
                  </a:cubicBezTo>
                  <a:lnTo>
                    <a:pt x="754559" y="75903"/>
                  </a:lnTo>
                  <a:cubicBezTo>
                    <a:pt x="754559" y="52090"/>
                    <a:pt x="754063" y="29270"/>
                    <a:pt x="753071" y="7442"/>
                  </a:cubicBezTo>
                  <a:close/>
                  <a:moveTo>
                    <a:pt x="1355825" y="5953"/>
                  </a:moveTo>
                  <a:lnTo>
                    <a:pt x="1406426" y="10418"/>
                  </a:lnTo>
                  <a:cubicBezTo>
                    <a:pt x="1409403" y="11411"/>
                    <a:pt x="1410891" y="12899"/>
                    <a:pt x="1410891" y="14883"/>
                  </a:cubicBezTo>
                  <a:cubicBezTo>
                    <a:pt x="1410891" y="19844"/>
                    <a:pt x="1406426" y="24805"/>
                    <a:pt x="1397497" y="29766"/>
                  </a:cubicBezTo>
                  <a:lnTo>
                    <a:pt x="1397497" y="89297"/>
                  </a:lnTo>
                  <a:lnTo>
                    <a:pt x="1409403" y="71438"/>
                  </a:lnTo>
                  <a:lnTo>
                    <a:pt x="1427262" y="87809"/>
                  </a:lnTo>
                  <a:lnTo>
                    <a:pt x="1427262" y="43161"/>
                  </a:lnTo>
                  <a:lnTo>
                    <a:pt x="1462981" y="53578"/>
                  </a:lnTo>
                  <a:cubicBezTo>
                    <a:pt x="1463973" y="33735"/>
                    <a:pt x="1464469" y="18356"/>
                    <a:pt x="1464469" y="7442"/>
                  </a:cubicBezTo>
                  <a:lnTo>
                    <a:pt x="1509118" y="11907"/>
                  </a:lnTo>
                  <a:cubicBezTo>
                    <a:pt x="1511102" y="11907"/>
                    <a:pt x="1512094" y="13395"/>
                    <a:pt x="1512094" y="16371"/>
                  </a:cubicBezTo>
                  <a:cubicBezTo>
                    <a:pt x="1512094" y="20340"/>
                    <a:pt x="1507629" y="23813"/>
                    <a:pt x="1498700" y="26789"/>
                  </a:cubicBezTo>
                  <a:cubicBezTo>
                    <a:pt x="1492747" y="36711"/>
                    <a:pt x="1485305" y="45641"/>
                    <a:pt x="1476375" y="53578"/>
                  </a:cubicBezTo>
                  <a:lnTo>
                    <a:pt x="1500188" y="53578"/>
                  </a:lnTo>
                  <a:lnTo>
                    <a:pt x="1512094" y="34231"/>
                  </a:lnTo>
                  <a:lnTo>
                    <a:pt x="1547813" y="49114"/>
                  </a:lnTo>
                  <a:cubicBezTo>
                    <a:pt x="1550789" y="50106"/>
                    <a:pt x="1552278" y="52090"/>
                    <a:pt x="1552278" y="55067"/>
                  </a:cubicBezTo>
                  <a:cubicBezTo>
                    <a:pt x="1552278" y="59036"/>
                    <a:pt x="1548805" y="63996"/>
                    <a:pt x="1541860" y="69950"/>
                  </a:cubicBezTo>
                  <a:lnTo>
                    <a:pt x="1541860" y="171153"/>
                  </a:lnTo>
                  <a:cubicBezTo>
                    <a:pt x="1552774" y="143371"/>
                    <a:pt x="1558727" y="111125"/>
                    <a:pt x="1559719" y="74414"/>
                  </a:cubicBezTo>
                  <a:cubicBezTo>
                    <a:pt x="1559719" y="54571"/>
                    <a:pt x="1559223" y="36711"/>
                    <a:pt x="1558231" y="20836"/>
                  </a:cubicBezTo>
                  <a:lnTo>
                    <a:pt x="1595438" y="31254"/>
                  </a:lnTo>
                  <a:lnTo>
                    <a:pt x="1608832" y="31254"/>
                  </a:lnTo>
                  <a:lnTo>
                    <a:pt x="1619250" y="11907"/>
                  </a:lnTo>
                  <a:lnTo>
                    <a:pt x="1653481" y="26789"/>
                  </a:lnTo>
                  <a:cubicBezTo>
                    <a:pt x="1657450" y="27782"/>
                    <a:pt x="1659434" y="29766"/>
                    <a:pt x="1659434" y="32743"/>
                  </a:cubicBezTo>
                  <a:cubicBezTo>
                    <a:pt x="1660426" y="35719"/>
                    <a:pt x="1656457" y="40184"/>
                    <a:pt x="1647528" y="46137"/>
                  </a:cubicBezTo>
                  <a:lnTo>
                    <a:pt x="1647528" y="98227"/>
                  </a:lnTo>
                  <a:cubicBezTo>
                    <a:pt x="1647528" y="104180"/>
                    <a:pt x="1649016" y="107157"/>
                    <a:pt x="1651993" y="107157"/>
                  </a:cubicBezTo>
                  <a:cubicBezTo>
                    <a:pt x="1655961" y="107157"/>
                    <a:pt x="1659930" y="105172"/>
                    <a:pt x="1663899" y="101203"/>
                  </a:cubicBezTo>
                  <a:cubicBezTo>
                    <a:pt x="1665883" y="99219"/>
                    <a:pt x="1668364" y="99219"/>
                    <a:pt x="1671340" y="101203"/>
                  </a:cubicBezTo>
                  <a:cubicBezTo>
                    <a:pt x="1678286" y="108149"/>
                    <a:pt x="1683743" y="115590"/>
                    <a:pt x="1687711" y="123528"/>
                  </a:cubicBezTo>
                  <a:cubicBezTo>
                    <a:pt x="1687711" y="123528"/>
                    <a:pt x="1687711" y="124520"/>
                    <a:pt x="1687711" y="126504"/>
                  </a:cubicBezTo>
                  <a:cubicBezTo>
                    <a:pt x="1688704" y="128489"/>
                    <a:pt x="1689200" y="129977"/>
                    <a:pt x="1689200" y="130969"/>
                  </a:cubicBezTo>
                  <a:cubicBezTo>
                    <a:pt x="1687215" y="139899"/>
                    <a:pt x="1675805" y="144860"/>
                    <a:pt x="1654969" y="145852"/>
                  </a:cubicBezTo>
                  <a:lnTo>
                    <a:pt x="1641575" y="145852"/>
                  </a:lnTo>
                  <a:cubicBezTo>
                    <a:pt x="1621731" y="146844"/>
                    <a:pt x="1612305" y="136426"/>
                    <a:pt x="1613297" y="114598"/>
                  </a:cubicBezTo>
                  <a:lnTo>
                    <a:pt x="1613297" y="40184"/>
                  </a:lnTo>
                  <a:lnTo>
                    <a:pt x="1595438" y="40184"/>
                  </a:lnTo>
                  <a:cubicBezTo>
                    <a:pt x="1596430" y="103684"/>
                    <a:pt x="1582539" y="146844"/>
                    <a:pt x="1553766" y="169664"/>
                  </a:cubicBezTo>
                  <a:lnTo>
                    <a:pt x="1617762" y="169664"/>
                  </a:lnTo>
                  <a:lnTo>
                    <a:pt x="1634133" y="147340"/>
                  </a:lnTo>
                  <a:lnTo>
                    <a:pt x="1672829" y="171153"/>
                  </a:lnTo>
                  <a:cubicBezTo>
                    <a:pt x="1676797" y="173137"/>
                    <a:pt x="1678782" y="175618"/>
                    <a:pt x="1678782" y="178594"/>
                  </a:cubicBezTo>
                  <a:cubicBezTo>
                    <a:pt x="1679774" y="181571"/>
                    <a:pt x="1674317" y="186036"/>
                    <a:pt x="1662411" y="191989"/>
                  </a:cubicBezTo>
                  <a:cubicBezTo>
                    <a:pt x="1654473" y="222746"/>
                    <a:pt x="1643063" y="249536"/>
                    <a:pt x="1628180" y="272356"/>
                  </a:cubicBezTo>
                  <a:cubicBezTo>
                    <a:pt x="1644055" y="285254"/>
                    <a:pt x="1664395" y="295672"/>
                    <a:pt x="1689200" y="303610"/>
                  </a:cubicBezTo>
                  <a:lnTo>
                    <a:pt x="1687711" y="311051"/>
                  </a:lnTo>
                  <a:cubicBezTo>
                    <a:pt x="1675805" y="311051"/>
                    <a:pt x="1664891" y="321965"/>
                    <a:pt x="1654969" y="343793"/>
                  </a:cubicBezTo>
                  <a:cubicBezTo>
                    <a:pt x="1634133" y="330895"/>
                    <a:pt x="1617266" y="317500"/>
                    <a:pt x="1604368" y="303610"/>
                  </a:cubicBezTo>
                  <a:cubicBezTo>
                    <a:pt x="1585516" y="322461"/>
                    <a:pt x="1560215" y="338336"/>
                    <a:pt x="1528465" y="351235"/>
                  </a:cubicBezTo>
                  <a:lnTo>
                    <a:pt x="1525489" y="346770"/>
                  </a:lnTo>
                  <a:cubicBezTo>
                    <a:pt x="1556247" y="317996"/>
                    <a:pt x="1576586" y="294184"/>
                    <a:pt x="1586508" y="275332"/>
                  </a:cubicBezTo>
                  <a:cubicBezTo>
                    <a:pt x="1573610" y="250528"/>
                    <a:pt x="1565176" y="218282"/>
                    <a:pt x="1561207" y="178594"/>
                  </a:cubicBezTo>
                  <a:lnTo>
                    <a:pt x="1549301" y="178594"/>
                  </a:lnTo>
                  <a:lnTo>
                    <a:pt x="1549301" y="172641"/>
                  </a:lnTo>
                  <a:cubicBezTo>
                    <a:pt x="1548309" y="173633"/>
                    <a:pt x="1546821" y="175121"/>
                    <a:pt x="1544836" y="177106"/>
                  </a:cubicBezTo>
                  <a:cubicBezTo>
                    <a:pt x="1543844" y="178098"/>
                    <a:pt x="1543348" y="178594"/>
                    <a:pt x="1543348" y="178594"/>
                  </a:cubicBezTo>
                  <a:lnTo>
                    <a:pt x="1541860" y="177106"/>
                  </a:lnTo>
                  <a:lnTo>
                    <a:pt x="1541860" y="299145"/>
                  </a:lnTo>
                  <a:cubicBezTo>
                    <a:pt x="1542852" y="324942"/>
                    <a:pt x="1525985" y="339825"/>
                    <a:pt x="1491258" y="343793"/>
                  </a:cubicBezTo>
                  <a:cubicBezTo>
                    <a:pt x="1493243" y="324942"/>
                    <a:pt x="1481832" y="314028"/>
                    <a:pt x="1457028" y="311051"/>
                  </a:cubicBezTo>
                  <a:lnTo>
                    <a:pt x="1458516" y="305098"/>
                  </a:lnTo>
                  <a:lnTo>
                    <a:pt x="1492747" y="306586"/>
                  </a:lnTo>
                  <a:cubicBezTo>
                    <a:pt x="1501676" y="306586"/>
                    <a:pt x="1506141" y="302121"/>
                    <a:pt x="1506141" y="293192"/>
                  </a:cubicBezTo>
                  <a:lnTo>
                    <a:pt x="1506141" y="171153"/>
                  </a:lnTo>
                  <a:lnTo>
                    <a:pt x="1461493" y="171153"/>
                  </a:lnTo>
                  <a:cubicBezTo>
                    <a:pt x="1460500" y="218778"/>
                    <a:pt x="1456532" y="254000"/>
                    <a:pt x="1449586" y="276821"/>
                  </a:cubicBezTo>
                  <a:cubicBezTo>
                    <a:pt x="1442641" y="299641"/>
                    <a:pt x="1428750" y="322461"/>
                    <a:pt x="1407914" y="345282"/>
                  </a:cubicBezTo>
                  <a:lnTo>
                    <a:pt x="1403450" y="342305"/>
                  </a:lnTo>
                  <a:cubicBezTo>
                    <a:pt x="1413372" y="314524"/>
                    <a:pt x="1419821" y="289719"/>
                    <a:pt x="1422797" y="267891"/>
                  </a:cubicBezTo>
                  <a:cubicBezTo>
                    <a:pt x="1425774" y="245071"/>
                    <a:pt x="1427262" y="212825"/>
                    <a:pt x="1427262" y="171153"/>
                  </a:cubicBezTo>
                  <a:lnTo>
                    <a:pt x="1407914" y="171153"/>
                  </a:lnTo>
                  <a:lnTo>
                    <a:pt x="1407914" y="162223"/>
                  </a:lnTo>
                  <a:lnTo>
                    <a:pt x="1427262" y="162223"/>
                  </a:lnTo>
                  <a:lnTo>
                    <a:pt x="1427262" y="98227"/>
                  </a:lnTo>
                  <a:cubicBezTo>
                    <a:pt x="1426270" y="98227"/>
                    <a:pt x="1424782" y="98227"/>
                    <a:pt x="1422797" y="98227"/>
                  </a:cubicBezTo>
                  <a:lnTo>
                    <a:pt x="1397497" y="98227"/>
                  </a:lnTo>
                  <a:lnTo>
                    <a:pt x="1397497" y="144364"/>
                  </a:lnTo>
                  <a:cubicBezTo>
                    <a:pt x="1404442" y="139403"/>
                    <a:pt x="1412379" y="134938"/>
                    <a:pt x="1421309" y="130969"/>
                  </a:cubicBezTo>
                  <a:lnTo>
                    <a:pt x="1424286" y="136922"/>
                  </a:lnTo>
                  <a:cubicBezTo>
                    <a:pt x="1415356" y="146844"/>
                    <a:pt x="1406426" y="155774"/>
                    <a:pt x="1397497" y="163711"/>
                  </a:cubicBezTo>
                  <a:lnTo>
                    <a:pt x="1397497" y="305098"/>
                  </a:lnTo>
                  <a:cubicBezTo>
                    <a:pt x="1399481" y="327918"/>
                    <a:pt x="1382614" y="340817"/>
                    <a:pt x="1346895" y="343793"/>
                  </a:cubicBezTo>
                  <a:cubicBezTo>
                    <a:pt x="1347887" y="321965"/>
                    <a:pt x="1338957" y="309563"/>
                    <a:pt x="1320106" y="306586"/>
                  </a:cubicBezTo>
                  <a:lnTo>
                    <a:pt x="1320106" y="302121"/>
                  </a:lnTo>
                  <a:lnTo>
                    <a:pt x="1342430" y="303610"/>
                  </a:lnTo>
                  <a:cubicBezTo>
                    <a:pt x="1353344" y="304602"/>
                    <a:pt x="1358305" y="299145"/>
                    <a:pt x="1357313" y="287239"/>
                  </a:cubicBezTo>
                  <a:lnTo>
                    <a:pt x="1357313" y="199430"/>
                  </a:lnTo>
                  <a:cubicBezTo>
                    <a:pt x="1353344" y="203399"/>
                    <a:pt x="1348879" y="206871"/>
                    <a:pt x="1343918" y="209848"/>
                  </a:cubicBezTo>
                  <a:cubicBezTo>
                    <a:pt x="1344911" y="218778"/>
                    <a:pt x="1342926" y="224235"/>
                    <a:pt x="1337965" y="226219"/>
                  </a:cubicBezTo>
                  <a:cubicBezTo>
                    <a:pt x="1334989" y="226219"/>
                    <a:pt x="1333004" y="224235"/>
                    <a:pt x="1332012" y="220266"/>
                  </a:cubicBezTo>
                  <a:lnTo>
                    <a:pt x="1320106" y="175618"/>
                  </a:lnTo>
                  <a:cubicBezTo>
                    <a:pt x="1332012" y="172641"/>
                    <a:pt x="1344414" y="168176"/>
                    <a:pt x="1357313" y="162223"/>
                  </a:cubicBezTo>
                  <a:lnTo>
                    <a:pt x="1357313" y="98227"/>
                  </a:lnTo>
                  <a:lnTo>
                    <a:pt x="1324571" y="98227"/>
                  </a:lnTo>
                  <a:lnTo>
                    <a:pt x="1324571" y="89297"/>
                  </a:lnTo>
                  <a:lnTo>
                    <a:pt x="1357313" y="89297"/>
                  </a:lnTo>
                  <a:lnTo>
                    <a:pt x="1357313" y="81856"/>
                  </a:lnTo>
                  <a:cubicBezTo>
                    <a:pt x="1357313" y="49114"/>
                    <a:pt x="1356817" y="23813"/>
                    <a:pt x="1355825" y="5953"/>
                  </a:cubicBezTo>
                  <a:close/>
                  <a:moveTo>
                    <a:pt x="2530078" y="4465"/>
                  </a:moveTo>
                  <a:lnTo>
                    <a:pt x="2591098" y="11907"/>
                  </a:lnTo>
                  <a:cubicBezTo>
                    <a:pt x="2596059" y="11907"/>
                    <a:pt x="2598539" y="13891"/>
                    <a:pt x="2598539" y="17860"/>
                  </a:cubicBezTo>
                  <a:cubicBezTo>
                    <a:pt x="2598539" y="22821"/>
                    <a:pt x="2592586" y="26789"/>
                    <a:pt x="2580680" y="29766"/>
                  </a:cubicBezTo>
                  <a:cubicBezTo>
                    <a:pt x="2568774" y="51594"/>
                    <a:pt x="2557364" y="69453"/>
                    <a:pt x="2546450" y="83344"/>
                  </a:cubicBezTo>
                  <a:lnTo>
                    <a:pt x="2576215" y="83344"/>
                  </a:lnTo>
                  <a:lnTo>
                    <a:pt x="2589610" y="59532"/>
                  </a:lnTo>
                  <a:lnTo>
                    <a:pt x="2632770" y="77391"/>
                  </a:lnTo>
                  <a:cubicBezTo>
                    <a:pt x="2636739" y="79375"/>
                    <a:pt x="2638723" y="81856"/>
                    <a:pt x="2638723" y="84832"/>
                  </a:cubicBezTo>
                  <a:cubicBezTo>
                    <a:pt x="2639715" y="90786"/>
                    <a:pt x="2635746" y="96243"/>
                    <a:pt x="2626817" y="101203"/>
                  </a:cubicBezTo>
                  <a:lnTo>
                    <a:pt x="2626817" y="190500"/>
                  </a:lnTo>
                  <a:cubicBezTo>
                    <a:pt x="2626817" y="196453"/>
                    <a:pt x="2626817" y="213321"/>
                    <a:pt x="2626817" y="241102"/>
                  </a:cubicBezTo>
                  <a:cubicBezTo>
                    <a:pt x="2627809" y="276821"/>
                    <a:pt x="2628305" y="299641"/>
                    <a:pt x="2628305" y="309563"/>
                  </a:cubicBezTo>
                  <a:cubicBezTo>
                    <a:pt x="2629297" y="313532"/>
                    <a:pt x="2626817" y="316012"/>
                    <a:pt x="2620864" y="317004"/>
                  </a:cubicBezTo>
                  <a:cubicBezTo>
                    <a:pt x="2608957" y="318989"/>
                    <a:pt x="2596555" y="319981"/>
                    <a:pt x="2583657" y="319981"/>
                  </a:cubicBezTo>
                  <a:lnTo>
                    <a:pt x="2583657" y="296168"/>
                  </a:lnTo>
                  <a:lnTo>
                    <a:pt x="2533055" y="296168"/>
                  </a:lnTo>
                  <a:lnTo>
                    <a:pt x="2533055" y="319981"/>
                  </a:lnTo>
                  <a:cubicBezTo>
                    <a:pt x="2533055" y="326926"/>
                    <a:pt x="2528094" y="330895"/>
                    <a:pt x="2518172" y="331887"/>
                  </a:cubicBezTo>
                  <a:cubicBezTo>
                    <a:pt x="2513211" y="332879"/>
                    <a:pt x="2506266" y="333871"/>
                    <a:pt x="2497336" y="334864"/>
                  </a:cubicBezTo>
                  <a:cubicBezTo>
                    <a:pt x="2492375" y="335856"/>
                    <a:pt x="2488903" y="336352"/>
                    <a:pt x="2486918" y="336352"/>
                  </a:cubicBezTo>
                  <a:cubicBezTo>
                    <a:pt x="2486918" y="324446"/>
                    <a:pt x="2487415" y="302121"/>
                    <a:pt x="2488407" y="269379"/>
                  </a:cubicBezTo>
                  <a:cubicBezTo>
                    <a:pt x="2488407" y="242590"/>
                    <a:pt x="2488407" y="225227"/>
                    <a:pt x="2488407" y="217289"/>
                  </a:cubicBezTo>
                  <a:lnTo>
                    <a:pt x="2488407" y="160735"/>
                  </a:lnTo>
                  <a:cubicBezTo>
                    <a:pt x="2488407" y="128985"/>
                    <a:pt x="2487910" y="98227"/>
                    <a:pt x="2486918" y="68461"/>
                  </a:cubicBezTo>
                  <a:lnTo>
                    <a:pt x="2528590" y="78879"/>
                  </a:lnTo>
                  <a:cubicBezTo>
                    <a:pt x="2531567" y="61020"/>
                    <a:pt x="2532063" y="36215"/>
                    <a:pt x="2530078" y="4465"/>
                  </a:cubicBezTo>
                  <a:close/>
                  <a:moveTo>
                    <a:pt x="617637" y="4465"/>
                  </a:moveTo>
                  <a:lnTo>
                    <a:pt x="675680" y="16371"/>
                  </a:lnTo>
                  <a:cubicBezTo>
                    <a:pt x="678657" y="16371"/>
                    <a:pt x="680145" y="17860"/>
                    <a:pt x="680145" y="20836"/>
                  </a:cubicBezTo>
                  <a:cubicBezTo>
                    <a:pt x="681137" y="26789"/>
                    <a:pt x="675184" y="30262"/>
                    <a:pt x="662286" y="31254"/>
                  </a:cubicBezTo>
                  <a:cubicBezTo>
                    <a:pt x="646411" y="51098"/>
                    <a:pt x="629047" y="69950"/>
                    <a:pt x="610196" y="87809"/>
                  </a:cubicBezTo>
                  <a:lnTo>
                    <a:pt x="696516" y="83344"/>
                  </a:lnTo>
                  <a:cubicBezTo>
                    <a:pt x="690563" y="66477"/>
                    <a:pt x="683121" y="51594"/>
                    <a:pt x="674192" y="38696"/>
                  </a:cubicBezTo>
                  <a:lnTo>
                    <a:pt x="677168" y="35719"/>
                  </a:lnTo>
                  <a:cubicBezTo>
                    <a:pt x="726778" y="53578"/>
                    <a:pt x="750590" y="74414"/>
                    <a:pt x="748606" y="98227"/>
                  </a:cubicBezTo>
                  <a:cubicBezTo>
                    <a:pt x="747614" y="114102"/>
                    <a:pt x="738684" y="123032"/>
                    <a:pt x="721817" y="125016"/>
                  </a:cubicBezTo>
                  <a:cubicBezTo>
                    <a:pt x="712887" y="124024"/>
                    <a:pt x="707430" y="119063"/>
                    <a:pt x="705446" y="110133"/>
                  </a:cubicBezTo>
                  <a:cubicBezTo>
                    <a:pt x="703461" y="107157"/>
                    <a:pt x="702469" y="103188"/>
                    <a:pt x="702469" y="98227"/>
                  </a:cubicBezTo>
                  <a:cubicBezTo>
                    <a:pt x="668735" y="109141"/>
                    <a:pt x="631528" y="118567"/>
                    <a:pt x="590848" y="126504"/>
                  </a:cubicBezTo>
                  <a:cubicBezTo>
                    <a:pt x="590848" y="126504"/>
                    <a:pt x="590352" y="127000"/>
                    <a:pt x="589360" y="127993"/>
                  </a:cubicBezTo>
                  <a:cubicBezTo>
                    <a:pt x="589360" y="128985"/>
                    <a:pt x="588864" y="129977"/>
                    <a:pt x="587871" y="130969"/>
                  </a:cubicBezTo>
                  <a:lnTo>
                    <a:pt x="642938" y="142875"/>
                  </a:lnTo>
                  <a:lnTo>
                    <a:pt x="680145" y="142875"/>
                  </a:lnTo>
                  <a:lnTo>
                    <a:pt x="693539" y="120551"/>
                  </a:lnTo>
                  <a:lnTo>
                    <a:pt x="735211" y="138411"/>
                  </a:lnTo>
                  <a:cubicBezTo>
                    <a:pt x="739180" y="140395"/>
                    <a:pt x="741164" y="142875"/>
                    <a:pt x="741164" y="145852"/>
                  </a:cubicBezTo>
                  <a:cubicBezTo>
                    <a:pt x="742157" y="149821"/>
                    <a:pt x="738188" y="154782"/>
                    <a:pt x="729258" y="160735"/>
                  </a:cubicBezTo>
                  <a:lnTo>
                    <a:pt x="729258" y="299145"/>
                  </a:lnTo>
                  <a:cubicBezTo>
                    <a:pt x="731243" y="326926"/>
                    <a:pt x="711895" y="342305"/>
                    <a:pt x="671215" y="345282"/>
                  </a:cubicBezTo>
                  <a:cubicBezTo>
                    <a:pt x="673200" y="322461"/>
                    <a:pt x="661293" y="309563"/>
                    <a:pt x="635496" y="306586"/>
                  </a:cubicBezTo>
                  <a:lnTo>
                    <a:pt x="635496" y="302121"/>
                  </a:lnTo>
                  <a:lnTo>
                    <a:pt x="671215" y="303610"/>
                  </a:lnTo>
                  <a:cubicBezTo>
                    <a:pt x="681137" y="304602"/>
                    <a:pt x="685602" y="299641"/>
                    <a:pt x="684610" y="288727"/>
                  </a:cubicBezTo>
                  <a:lnTo>
                    <a:pt x="684610" y="251520"/>
                  </a:lnTo>
                  <a:lnTo>
                    <a:pt x="632520" y="251520"/>
                  </a:lnTo>
                  <a:lnTo>
                    <a:pt x="632520" y="330399"/>
                  </a:lnTo>
                  <a:cubicBezTo>
                    <a:pt x="632520" y="337344"/>
                    <a:pt x="630536" y="340817"/>
                    <a:pt x="626567" y="340817"/>
                  </a:cubicBezTo>
                  <a:cubicBezTo>
                    <a:pt x="610692" y="344786"/>
                    <a:pt x="597297" y="346770"/>
                    <a:pt x="586383" y="346770"/>
                  </a:cubicBezTo>
                  <a:cubicBezTo>
                    <a:pt x="587375" y="310059"/>
                    <a:pt x="587871" y="267891"/>
                    <a:pt x="587871" y="220266"/>
                  </a:cubicBezTo>
                  <a:lnTo>
                    <a:pt x="587871" y="132457"/>
                  </a:lnTo>
                  <a:cubicBezTo>
                    <a:pt x="585887" y="135434"/>
                    <a:pt x="583407" y="137418"/>
                    <a:pt x="580430" y="138411"/>
                  </a:cubicBezTo>
                  <a:cubicBezTo>
                    <a:pt x="578446" y="138411"/>
                    <a:pt x="576461" y="135930"/>
                    <a:pt x="574477" y="130969"/>
                  </a:cubicBezTo>
                  <a:lnTo>
                    <a:pt x="564059" y="87809"/>
                  </a:lnTo>
                  <a:cubicBezTo>
                    <a:pt x="578942" y="87809"/>
                    <a:pt x="588368" y="83344"/>
                    <a:pt x="592336" y="74414"/>
                  </a:cubicBezTo>
                  <a:cubicBezTo>
                    <a:pt x="607219" y="46633"/>
                    <a:pt x="615653" y="23317"/>
                    <a:pt x="617637" y="4465"/>
                  </a:cubicBezTo>
                  <a:close/>
                  <a:moveTo>
                    <a:pt x="2001739" y="2977"/>
                  </a:moveTo>
                  <a:lnTo>
                    <a:pt x="2056805" y="7442"/>
                  </a:lnTo>
                  <a:cubicBezTo>
                    <a:pt x="2062758" y="8434"/>
                    <a:pt x="2065239" y="10418"/>
                    <a:pt x="2064246" y="13395"/>
                  </a:cubicBezTo>
                  <a:cubicBezTo>
                    <a:pt x="2065239" y="17364"/>
                    <a:pt x="2059782" y="21828"/>
                    <a:pt x="2047875" y="26789"/>
                  </a:cubicBezTo>
                  <a:lnTo>
                    <a:pt x="2047875" y="150317"/>
                  </a:lnTo>
                  <a:cubicBezTo>
                    <a:pt x="2047875" y="158254"/>
                    <a:pt x="2048372" y="180082"/>
                    <a:pt x="2049364" y="215801"/>
                  </a:cubicBezTo>
                  <a:cubicBezTo>
                    <a:pt x="2050356" y="259457"/>
                    <a:pt x="2050852" y="287239"/>
                    <a:pt x="2050852" y="299145"/>
                  </a:cubicBezTo>
                  <a:cubicBezTo>
                    <a:pt x="2052836" y="324942"/>
                    <a:pt x="2029024" y="340321"/>
                    <a:pt x="1979414" y="345282"/>
                  </a:cubicBezTo>
                  <a:cubicBezTo>
                    <a:pt x="1980406" y="322461"/>
                    <a:pt x="1965524" y="307578"/>
                    <a:pt x="1934766" y="300633"/>
                  </a:cubicBezTo>
                  <a:lnTo>
                    <a:pt x="1936254" y="293192"/>
                  </a:lnTo>
                  <a:lnTo>
                    <a:pt x="1983879" y="297657"/>
                  </a:lnTo>
                  <a:cubicBezTo>
                    <a:pt x="1997770" y="298649"/>
                    <a:pt x="2004219" y="292200"/>
                    <a:pt x="2003227" y="278309"/>
                  </a:cubicBezTo>
                  <a:lnTo>
                    <a:pt x="2003227" y="87809"/>
                  </a:lnTo>
                  <a:cubicBezTo>
                    <a:pt x="2003227" y="51098"/>
                    <a:pt x="2002731" y="22821"/>
                    <a:pt x="2001739" y="2977"/>
                  </a:cubicBezTo>
                  <a:close/>
                  <a:moveTo>
                    <a:pt x="145852" y="2977"/>
                  </a:moveTo>
                  <a:lnTo>
                    <a:pt x="154782" y="13395"/>
                  </a:lnTo>
                  <a:cubicBezTo>
                    <a:pt x="140891" y="17364"/>
                    <a:pt x="131465" y="23317"/>
                    <a:pt x="126504" y="31254"/>
                  </a:cubicBezTo>
                  <a:cubicBezTo>
                    <a:pt x="121543" y="37207"/>
                    <a:pt x="119063" y="43161"/>
                    <a:pt x="119063" y="49114"/>
                  </a:cubicBezTo>
                  <a:cubicBezTo>
                    <a:pt x="119063" y="52090"/>
                    <a:pt x="121047" y="54571"/>
                    <a:pt x="125016" y="56555"/>
                  </a:cubicBezTo>
                  <a:cubicBezTo>
                    <a:pt x="125016" y="57547"/>
                    <a:pt x="126008" y="58043"/>
                    <a:pt x="127993" y="58043"/>
                  </a:cubicBezTo>
                  <a:cubicBezTo>
                    <a:pt x="129977" y="59036"/>
                    <a:pt x="131465" y="59532"/>
                    <a:pt x="132457" y="59532"/>
                  </a:cubicBezTo>
                  <a:cubicBezTo>
                    <a:pt x="138410" y="61516"/>
                    <a:pt x="143372" y="63996"/>
                    <a:pt x="147340" y="66973"/>
                  </a:cubicBezTo>
                  <a:cubicBezTo>
                    <a:pt x="153293" y="72926"/>
                    <a:pt x="156270" y="80864"/>
                    <a:pt x="156270" y="90786"/>
                  </a:cubicBezTo>
                  <a:cubicBezTo>
                    <a:pt x="156270" y="99715"/>
                    <a:pt x="153293" y="107157"/>
                    <a:pt x="147340" y="113110"/>
                  </a:cubicBezTo>
                  <a:cubicBezTo>
                    <a:pt x="140395" y="120055"/>
                    <a:pt x="131961" y="123528"/>
                    <a:pt x="122039" y="123528"/>
                  </a:cubicBezTo>
                  <a:cubicBezTo>
                    <a:pt x="112117" y="122536"/>
                    <a:pt x="103188" y="119063"/>
                    <a:pt x="95250" y="113110"/>
                  </a:cubicBezTo>
                  <a:cubicBezTo>
                    <a:pt x="88305" y="105172"/>
                    <a:pt x="84832" y="94754"/>
                    <a:pt x="84832" y="81856"/>
                  </a:cubicBezTo>
                  <a:cubicBezTo>
                    <a:pt x="84832" y="64989"/>
                    <a:pt x="89297" y="50106"/>
                    <a:pt x="98227" y="37207"/>
                  </a:cubicBezTo>
                  <a:cubicBezTo>
                    <a:pt x="108149" y="23317"/>
                    <a:pt x="124024" y="11907"/>
                    <a:pt x="145852" y="2977"/>
                  </a:cubicBezTo>
                  <a:close/>
                  <a:moveTo>
                    <a:pt x="61020" y="2977"/>
                  </a:moveTo>
                  <a:lnTo>
                    <a:pt x="69950" y="13395"/>
                  </a:lnTo>
                  <a:cubicBezTo>
                    <a:pt x="57051" y="17364"/>
                    <a:pt x="47625" y="23317"/>
                    <a:pt x="41672" y="31254"/>
                  </a:cubicBezTo>
                  <a:cubicBezTo>
                    <a:pt x="36711" y="37207"/>
                    <a:pt x="34231" y="43161"/>
                    <a:pt x="34231" y="49114"/>
                  </a:cubicBezTo>
                  <a:cubicBezTo>
                    <a:pt x="34231" y="52090"/>
                    <a:pt x="35719" y="54571"/>
                    <a:pt x="38696" y="56555"/>
                  </a:cubicBezTo>
                  <a:cubicBezTo>
                    <a:pt x="40680" y="58539"/>
                    <a:pt x="43657" y="59532"/>
                    <a:pt x="47625" y="59532"/>
                  </a:cubicBezTo>
                  <a:cubicBezTo>
                    <a:pt x="53578" y="61516"/>
                    <a:pt x="58539" y="63996"/>
                    <a:pt x="62508" y="66973"/>
                  </a:cubicBezTo>
                  <a:cubicBezTo>
                    <a:pt x="68461" y="72926"/>
                    <a:pt x="71438" y="80864"/>
                    <a:pt x="71438" y="90786"/>
                  </a:cubicBezTo>
                  <a:cubicBezTo>
                    <a:pt x="71438" y="99715"/>
                    <a:pt x="68461" y="107157"/>
                    <a:pt x="62508" y="113110"/>
                  </a:cubicBezTo>
                  <a:cubicBezTo>
                    <a:pt x="56555" y="119063"/>
                    <a:pt x="48121" y="122536"/>
                    <a:pt x="37208" y="123528"/>
                  </a:cubicBezTo>
                  <a:cubicBezTo>
                    <a:pt x="27285" y="122536"/>
                    <a:pt x="18356" y="119063"/>
                    <a:pt x="10418" y="113110"/>
                  </a:cubicBezTo>
                  <a:cubicBezTo>
                    <a:pt x="3473" y="105172"/>
                    <a:pt x="0" y="94754"/>
                    <a:pt x="0" y="81856"/>
                  </a:cubicBezTo>
                  <a:cubicBezTo>
                    <a:pt x="0" y="64989"/>
                    <a:pt x="4961" y="50106"/>
                    <a:pt x="14883" y="37207"/>
                  </a:cubicBezTo>
                  <a:cubicBezTo>
                    <a:pt x="22821" y="23317"/>
                    <a:pt x="38200" y="11907"/>
                    <a:pt x="61020" y="2977"/>
                  </a:cubicBezTo>
                  <a:close/>
                  <a:moveTo>
                    <a:pt x="3357563" y="0"/>
                  </a:moveTo>
                  <a:cubicBezTo>
                    <a:pt x="3368477" y="0"/>
                    <a:pt x="3377406" y="2977"/>
                    <a:pt x="3384352" y="8930"/>
                  </a:cubicBezTo>
                  <a:cubicBezTo>
                    <a:pt x="3391297" y="15875"/>
                    <a:pt x="3394770" y="26293"/>
                    <a:pt x="3394770" y="40184"/>
                  </a:cubicBezTo>
                  <a:cubicBezTo>
                    <a:pt x="3394770" y="56059"/>
                    <a:pt x="3390305" y="70942"/>
                    <a:pt x="3381375" y="84832"/>
                  </a:cubicBezTo>
                  <a:cubicBezTo>
                    <a:pt x="3370461" y="99715"/>
                    <a:pt x="3354586" y="111125"/>
                    <a:pt x="3333750" y="119063"/>
                  </a:cubicBezTo>
                  <a:lnTo>
                    <a:pt x="3324821" y="108645"/>
                  </a:lnTo>
                  <a:cubicBezTo>
                    <a:pt x="3335735" y="104676"/>
                    <a:pt x="3345160" y="98723"/>
                    <a:pt x="3353098" y="90786"/>
                  </a:cubicBezTo>
                  <a:cubicBezTo>
                    <a:pt x="3358059" y="84832"/>
                    <a:pt x="3360539" y="78879"/>
                    <a:pt x="3360539" y="72926"/>
                  </a:cubicBezTo>
                  <a:cubicBezTo>
                    <a:pt x="3360539" y="69950"/>
                    <a:pt x="3358555" y="67469"/>
                    <a:pt x="3354586" y="65485"/>
                  </a:cubicBezTo>
                  <a:cubicBezTo>
                    <a:pt x="3353594" y="63500"/>
                    <a:pt x="3351114" y="62508"/>
                    <a:pt x="3347145" y="62508"/>
                  </a:cubicBezTo>
                  <a:cubicBezTo>
                    <a:pt x="3341192" y="60524"/>
                    <a:pt x="3336231" y="58043"/>
                    <a:pt x="3332262" y="55067"/>
                  </a:cubicBezTo>
                  <a:cubicBezTo>
                    <a:pt x="3325317" y="49114"/>
                    <a:pt x="3321844" y="41176"/>
                    <a:pt x="3321844" y="31254"/>
                  </a:cubicBezTo>
                  <a:cubicBezTo>
                    <a:pt x="3321844" y="22325"/>
                    <a:pt x="3325317" y="14883"/>
                    <a:pt x="3332262" y="8930"/>
                  </a:cubicBezTo>
                  <a:cubicBezTo>
                    <a:pt x="3338215" y="2977"/>
                    <a:pt x="3346649" y="0"/>
                    <a:pt x="3357563" y="0"/>
                  </a:cubicBezTo>
                  <a:close/>
                  <a:moveTo>
                    <a:pt x="3272731" y="0"/>
                  </a:moveTo>
                  <a:cubicBezTo>
                    <a:pt x="3283645" y="0"/>
                    <a:pt x="3292574" y="2977"/>
                    <a:pt x="3299520" y="8930"/>
                  </a:cubicBezTo>
                  <a:cubicBezTo>
                    <a:pt x="3306465" y="15875"/>
                    <a:pt x="3309938" y="26293"/>
                    <a:pt x="3309938" y="40184"/>
                  </a:cubicBezTo>
                  <a:cubicBezTo>
                    <a:pt x="3309938" y="56059"/>
                    <a:pt x="3304977" y="70942"/>
                    <a:pt x="3295055" y="84832"/>
                  </a:cubicBezTo>
                  <a:cubicBezTo>
                    <a:pt x="3285133" y="99715"/>
                    <a:pt x="3269754" y="111125"/>
                    <a:pt x="3248918" y="119063"/>
                  </a:cubicBezTo>
                  <a:lnTo>
                    <a:pt x="3239989" y="108645"/>
                  </a:lnTo>
                  <a:cubicBezTo>
                    <a:pt x="3250902" y="104676"/>
                    <a:pt x="3260328" y="98723"/>
                    <a:pt x="3268266" y="90786"/>
                  </a:cubicBezTo>
                  <a:cubicBezTo>
                    <a:pt x="3274219" y="84832"/>
                    <a:pt x="3276699" y="78879"/>
                    <a:pt x="3275707" y="72926"/>
                  </a:cubicBezTo>
                  <a:cubicBezTo>
                    <a:pt x="3275707" y="69950"/>
                    <a:pt x="3274219" y="67469"/>
                    <a:pt x="3271243" y="65485"/>
                  </a:cubicBezTo>
                  <a:cubicBezTo>
                    <a:pt x="3270250" y="63500"/>
                    <a:pt x="3267274" y="62508"/>
                    <a:pt x="3262313" y="62508"/>
                  </a:cubicBezTo>
                  <a:cubicBezTo>
                    <a:pt x="3246438" y="57547"/>
                    <a:pt x="3238500" y="47129"/>
                    <a:pt x="3238500" y="31254"/>
                  </a:cubicBezTo>
                  <a:cubicBezTo>
                    <a:pt x="3238500" y="22325"/>
                    <a:pt x="3241477" y="14883"/>
                    <a:pt x="3247430" y="8930"/>
                  </a:cubicBezTo>
                  <a:cubicBezTo>
                    <a:pt x="3254375" y="2977"/>
                    <a:pt x="3262809" y="0"/>
                    <a:pt x="3272731" y="0"/>
                  </a:cubicBezTo>
                  <a:close/>
                </a:path>
              </a:pathLst>
            </a:custGeom>
            <a:gradFill>
              <a:gsLst>
                <a:gs pos="0">
                  <a:srgbClr val="9E0406"/>
                </a:gs>
                <a:gs pos="100000">
                  <a:schemeClr val="accent2"/>
                </a:gs>
              </a:gsLst>
              <a:lin ang="1200000" scaled="0"/>
            </a:gradFill>
            <a:ln>
              <a:noFill/>
            </a:ln>
            <a:effectLst>
              <a:outerShdw blurRad="50800" dist="38100" dir="2700000" algn="tl" rotWithShape="0">
                <a:prstClr val="black">
                  <a:alpha val="1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3000" kern="0" dirty="0">
                <a:solidFill>
                  <a:srgbClr val="9E0406"/>
                </a:solidFill>
                <a:latin typeface="方正粗雅宋_GBK" panose="02000000000000000000" pitchFamily="2" charset="-122"/>
                <a:ea typeface="方正粗雅宋_GBK" panose="02000000000000000000" pitchFamily="2" charset="-122"/>
              </a:endParaRPr>
            </a:p>
          </p:txBody>
        </p:sp>
        <p:sp>
          <p:nvSpPr>
            <p:cNvPr id="11" name="文本框 10"/>
            <p:cNvSpPr txBox="1"/>
            <p:nvPr/>
          </p:nvSpPr>
          <p:spPr>
            <a:xfrm>
              <a:off x="1421499" y="3071093"/>
              <a:ext cx="3960000" cy="2862322"/>
            </a:xfrm>
            <a:prstGeom prst="rect">
              <a:avLst/>
            </a:prstGeom>
            <a:noFill/>
          </p:spPr>
          <p:txBody>
            <a:bodyPr wrap="square">
              <a:spAutoFit/>
            </a:bodyPr>
            <a:lstStyle/>
            <a:p>
              <a:pPr algn="just">
                <a:lnSpc>
                  <a:spcPct val="150000"/>
                </a:lnSpc>
              </a:pPr>
              <a:r>
                <a:rPr lang="zh-CN" altLang="en-US" sz="2000" dirty="0">
                  <a:solidFill>
                    <a:schemeClr val="tx1">
                      <a:lumMod val="85000"/>
                      <a:lumOff val="15000"/>
                    </a:schemeClr>
                  </a:solidFill>
                  <a:latin typeface="微软雅黑" pitchFamily="34" charset="-122"/>
                  <a:ea typeface="微软雅黑" pitchFamily="34" charset="-122"/>
                </a:rPr>
                <a:t>　　人类历史上没有一个民族、一个国家可以通过依赖外部力量、照搬外国模式、跟在他人后面亦步亦趋实现强大和振兴。那样做的结果，不是必然遭遇失败，就是必然成为他人的附庸。</a:t>
              </a:r>
              <a:endParaRPr lang="zh-CN" altLang="en-US" sz="2000" dirty="0">
                <a:solidFill>
                  <a:schemeClr val="tx1">
                    <a:lumMod val="85000"/>
                    <a:lumOff val="15000"/>
                  </a:schemeClr>
                </a:solidFill>
                <a:latin typeface="微软雅黑" pitchFamily="34" charset="-122"/>
                <a:ea typeface="微软雅黑" pitchFamily="34" charset="-122"/>
              </a:endParaRPr>
            </a:p>
          </p:txBody>
        </p:sp>
        <p:cxnSp>
          <p:nvCxnSpPr>
            <p:cNvPr id="28" name="直接连接符 27"/>
            <p:cNvCxnSpPr/>
            <p:nvPr/>
          </p:nvCxnSpPr>
          <p:spPr>
            <a:xfrm>
              <a:off x="1511499" y="2926320"/>
              <a:ext cx="3780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455435" y="2004069"/>
            <a:ext cx="4680000" cy="4140000"/>
            <a:chOff x="6455435" y="2004069"/>
            <a:chExt cx="4680000" cy="4140000"/>
          </a:xfrm>
        </p:grpSpPr>
        <p:sp>
          <p:nvSpPr>
            <p:cNvPr id="24" name="işlídê"/>
            <p:cNvSpPr/>
            <p:nvPr/>
          </p:nvSpPr>
          <p:spPr>
            <a:xfrm>
              <a:off x="6455435" y="2004069"/>
              <a:ext cx="4680000" cy="4140000"/>
            </a:xfrm>
            <a:prstGeom prst="rect">
              <a:avLst/>
            </a:prstGeom>
            <a:solidFill>
              <a:schemeClr val="bg1">
                <a:alpha val="79000"/>
              </a:schemeClr>
            </a:solidFill>
            <a:ln w="6350">
              <a:gradFill>
                <a:gsLst>
                  <a:gs pos="0">
                    <a:srgbClr val="9E0406"/>
                  </a:gs>
                  <a:gs pos="100000">
                    <a:srgbClr val="9E0406">
                      <a:alpha val="0"/>
                    </a:srgbClr>
                  </a:gs>
                </a:gsLst>
                <a:lin ang="5400000" scaled="1"/>
              </a:gradFill>
            </a:ln>
            <a:effectLst>
              <a:outerShdw blurRad="508000" dist="127000" dir="4200000" algn="ctr" rotWithShape="0">
                <a:srgbClr val="000000">
                  <a:alpha val="15000"/>
                </a:srgbClr>
              </a:outerShdw>
              <a:reflection blurRad="6350" endPos="29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任意多边形 28"/>
            <p:cNvSpPr/>
            <p:nvPr/>
          </p:nvSpPr>
          <p:spPr>
            <a:xfrm>
              <a:off x="7669550" y="2332120"/>
              <a:ext cx="2251770" cy="352970"/>
            </a:xfrm>
            <a:custGeom>
              <a:avLst/>
              <a:gdLst/>
              <a:ahLst/>
              <a:cxnLst/>
              <a:rect l="l" t="t" r="r" b="b"/>
              <a:pathLst>
                <a:path w="2251770" h="352970">
                  <a:moveTo>
                    <a:pt x="660797" y="236637"/>
                  </a:moveTo>
                  <a:lnTo>
                    <a:pt x="660797" y="306586"/>
                  </a:lnTo>
                  <a:lnTo>
                    <a:pt x="824508" y="306586"/>
                  </a:lnTo>
                  <a:lnTo>
                    <a:pt x="824508" y="236637"/>
                  </a:lnTo>
                  <a:close/>
                  <a:moveTo>
                    <a:pt x="1921372" y="233661"/>
                  </a:moveTo>
                  <a:lnTo>
                    <a:pt x="1921372" y="318493"/>
                  </a:lnTo>
                  <a:lnTo>
                    <a:pt x="1986856" y="318493"/>
                  </a:lnTo>
                  <a:lnTo>
                    <a:pt x="1986856" y="233661"/>
                  </a:lnTo>
                  <a:close/>
                  <a:moveTo>
                    <a:pt x="1390055" y="186036"/>
                  </a:moveTo>
                  <a:lnTo>
                    <a:pt x="1390055" y="287239"/>
                  </a:lnTo>
                  <a:lnTo>
                    <a:pt x="1440656" y="287239"/>
                  </a:lnTo>
                  <a:lnTo>
                    <a:pt x="1440656" y="186036"/>
                  </a:lnTo>
                  <a:close/>
                  <a:moveTo>
                    <a:pt x="660797" y="156270"/>
                  </a:moveTo>
                  <a:lnTo>
                    <a:pt x="660797" y="226219"/>
                  </a:lnTo>
                  <a:lnTo>
                    <a:pt x="824508" y="226219"/>
                  </a:lnTo>
                  <a:lnTo>
                    <a:pt x="824508" y="156270"/>
                  </a:lnTo>
                  <a:close/>
                  <a:moveTo>
                    <a:pt x="339329" y="153293"/>
                  </a:moveTo>
                  <a:lnTo>
                    <a:pt x="398860" y="157758"/>
                  </a:lnTo>
                  <a:cubicBezTo>
                    <a:pt x="402829" y="157758"/>
                    <a:pt x="405309" y="159246"/>
                    <a:pt x="406301" y="162223"/>
                  </a:cubicBezTo>
                  <a:cubicBezTo>
                    <a:pt x="406301" y="168176"/>
                    <a:pt x="401340" y="173137"/>
                    <a:pt x="391418" y="177106"/>
                  </a:cubicBezTo>
                  <a:lnTo>
                    <a:pt x="391418" y="211336"/>
                  </a:lnTo>
                  <a:lnTo>
                    <a:pt x="440532" y="211336"/>
                  </a:lnTo>
                  <a:lnTo>
                    <a:pt x="467321" y="177106"/>
                  </a:lnTo>
                  <a:lnTo>
                    <a:pt x="510481" y="209848"/>
                  </a:lnTo>
                  <a:cubicBezTo>
                    <a:pt x="512465" y="210840"/>
                    <a:pt x="513457" y="212328"/>
                    <a:pt x="513457" y="214313"/>
                  </a:cubicBezTo>
                  <a:cubicBezTo>
                    <a:pt x="513457" y="217289"/>
                    <a:pt x="509489" y="219274"/>
                    <a:pt x="501551" y="220266"/>
                  </a:cubicBezTo>
                  <a:lnTo>
                    <a:pt x="391418" y="220266"/>
                  </a:lnTo>
                  <a:lnTo>
                    <a:pt x="391418" y="291703"/>
                  </a:lnTo>
                  <a:cubicBezTo>
                    <a:pt x="431106" y="291703"/>
                    <a:pt x="482204" y="288727"/>
                    <a:pt x="544711" y="282774"/>
                  </a:cubicBezTo>
                  <a:lnTo>
                    <a:pt x="544711" y="291703"/>
                  </a:lnTo>
                  <a:cubicBezTo>
                    <a:pt x="530821" y="299641"/>
                    <a:pt x="523379" y="314524"/>
                    <a:pt x="522387" y="336352"/>
                  </a:cubicBezTo>
                  <a:cubicBezTo>
                    <a:pt x="515442" y="336352"/>
                    <a:pt x="503039" y="336352"/>
                    <a:pt x="485180" y="336352"/>
                  </a:cubicBezTo>
                  <a:cubicBezTo>
                    <a:pt x="451446" y="337344"/>
                    <a:pt x="423168" y="337840"/>
                    <a:pt x="400348" y="337840"/>
                  </a:cubicBezTo>
                  <a:cubicBezTo>
                    <a:pt x="339825" y="337840"/>
                    <a:pt x="299145" y="311051"/>
                    <a:pt x="278309" y="257473"/>
                  </a:cubicBezTo>
                  <a:cubicBezTo>
                    <a:pt x="264418" y="293192"/>
                    <a:pt x="233661" y="323950"/>
                    <a:pt x="186036" y="349746"/>
                  </a:cubicBezTo>
                  <a:lnTo>
                    <a:pt x="181571" y="345282"/>
                  </a:lnTo>
                  <a:cubicBezTo>
                    <a:pt x="214313" y="304602"/>
                    <a:pt x="234653" y="263426"/>
                    <a:pt x="242590" y="221754"/>
                  </a:cubicBezTo>
                  <a:cubicBezTo>
                    <a:pt x="245567" y="203895"/>
                    <a:pt x="247055" y="187028"/>
                    <a:pt x="247055" y="171153"/>
                  </a:cubicBezTo>
                  <a:lnTo>
                    <a:pt x="308075" y="181571"/>
                  </a:lnTo>
                  <a:cubicBezTo>
                    <a:pt x="312043" y="181571"/>
                    <a:pt x="314028" y="183059"/>
                    <a:pt x="314028" y="186036"/>
                  </a:cubicBezTo>
                  <a:cubicBezTo>
                    <a:pt x="314028" y="190996"/>
                    <a:pt x="308571" y="195957"/>
                    <a:pt x="297657" y="200918"/>
                  </a:cubicBezTo>
                  <a:cubicBezTo>
                    <a:pt x="296664" y="206871"/>
                    <a:pt x="294184" y="215305"/>
                    <a:pt x="290215" y="226219"/>
                  </a:cubicBezTo>
                  <a:cubicBezTo>
                    <a:pt x="289223" y="231180"/>
                    <a:pt x="288231" y="234653"/>
                    <a:pt x="287239" y="236637"/>
                  </a:cubicBezTo>
                  <a:cubicBezTo>
                    <a:pt x="302121" y="259457"/>
                    <a:pt x="319485" y="275332"/>
                    <a:pt x="339329" y="284262"/>
                  </a:cubicBezTo>
                  <a:close/>
                  <a:moveTo>
                    <a:pt x="1526977" y="135434"/>
                  </a:moveTo>
                  <a:cubicBezTo>
                    <a:pt x="1575594" y="158254"/>
                    <a:pt x="1598414" y="180082"/>
                    <a:pt x="1595438" y="200918"/>
                  </a:cubicBezTo>
                  <a:cubicBezTo>
                    <a:pt x="1594446" y="219770"/>
                    <a:pt x="1584028" y="230188"/>
                    <a:pt x="1564184" y="232172"/>
                  </a:cubicBezTo>
                  <a:cubicBezTo>
                    <a:pt x="1554262" y="232172"/>
                    <a:pt x="1548309" y="225723"/>
                    <a:pt x="1546324" y="212825"/>
                  </a:cubicBezTo>
                  <a:cubicBezTo>
                    <a:pt x="1541364" y="183059"/>
                    <a:pt x="1533922" y="158254"/>
                    <a:pt x="1524000" y="138411"/>
                  </a:cubicBezTo>
                  <a:close/>
                  <a:moveTo>
                    <a:pt x="1390055" y="92274"/>
                  </a:moveTo>
                  <a:lnTo>
                    <a:pt x="1390055" y="177106"/>
                  </a:lnTo>
                  <a:lnTo>
                    <a:pt x="1440656" y="177106"/>
                  </a:lnTo>
                  <a:lnTo>
                    <a:pt x="1440656" y="92274"/>
                  </a:lnTo>
                  <a:close/>
                  <a:moveTo>
                    <a:pt x="660797" y="77391"/>
                  </a:moveTo>
                  <a:lnTo>
                    <a:pt x="660797" y="147340"/>
                  </a:lnTo>
                  <a:lnTo>
                    <a:pt x="824508" y="147340"/>
                  </a:lnTo>
                  <a:lnTo>
                    <a:pt x="824508" y="77391"/>
                  </a:lnTo>
                  <a:close/>
                  <a:moveTo>
                    <a:pt x="1930301" y="62508"/>
                  </a:moveTo>
                  <a:cubicBezTo>
                    <a:pt x="1926332" y="70446"/>
                    <a:pt x="1921372" y="77391"/>
                    <a:pt x="1915418" y="83344"/>
                  </a:cubicBezTo>
                  <a:cubicBezTo>
                    <a:pt x="1927324" y="98227"/>
                    <a:pt x="1939231" y="110629"/>
                    <a:pt x="1951137" y="120551"/>
                  </a:cubicBezTo>
                  <a:cubicBezTo>
                    <a:pt x="1964035" y="102692"/>
                    <a:pt x="1974950" y="83344"/>
                    <a:pt x="1983879" y="62508"/>
                  </a:cubicBezTo>
                  <a:close/>
                  <a:moveTo>
                    <a:pt x="1762125" y="40184"/>
                  </a:moveTo>
                  <a:lnTo>
                    <a:pt x="1762125" y="117575"/>
                  </a:lnTo>
                  <a:lnTo>
                    <a:pt x="1808262" y="117575"/>
                  </a:lnTo>
                  <a:lnTo>
                    <a:pt x="1808262" y="40184"/>
                  </a:lnTo>
                  <a:close/>
                  <a:moveTo>
                    <a:pt x="1814215" y="11907"/>
                  </a:moveTo>
                  <a:lnTo>
                    <a:pt x="1857375" y="28278"/>
                  </a:lnTo>
                  <a:cubicBezTo>
                    <a:pt x="1860352" y="29270"/>
                    <a:pt x="1861840" y="31254"/>
                    <a:pt x="1861840" y="34231"/>
                  </a:cubicBezTo>
                  <a:cubicBezTo>
                    <a:pt x="1861840" y="37207"/>
                    <a:pt x="1857872" y="42168"/>
                    <a:pt x="1849934" y="49114"/>
                  </a:cubicBezTo>
                  <a:lnTo>
                    <a:pt x="1849934" y="62508"/>
                  </a:lnTo>
                  <a:cubicBezTo>
                    <a:pt x="1849934" y="79375"/>
                    <a:pt x="1849934" y="99715"/>
                    <a:pt x="1849934" y="123528"/>
                  </a:cubicBezTo>
                  <a:cubicBezTo>
                    <a:pt x="1849934" y="129481"/>
                    <a:pt x="1847950" y="132457"/>
                    <a:pt x="1843981" y="132457"/>
                  </a:cubicBezTo>
                  <a:cubicBezTo>
                    <a:pt x="1835051" y="135434"/>
                    <a:pt x="1823145" y="136922"/>
                    <a:pt x="1808262" y="136922"/>
                  </a:cubicBezTo>
                  <a:lnTo>
                    <a:pt x="1808262" y="126504"/>
                  </a:lnTo>
                  <a:lnTo>
                    <a:pt x="1762125" y="126504"/>
                  </a:lnTo>
                  <a:lnTo>
                    <a:pt x="1762125" y="136922"/>
                  </a:lnTo>
                  <a:cubicBezTo>
                    <a:pt x="1762125" y="141883"/>
                    <a:pt x="1759149" y="145356"/>
                    <a:pt x="1753196" y="147340"/>
                  </a:cubicBezTo>
                  <a:cubicBezTo>
                    <a:pt x="1747242" y="148332"/>
                    <a:pt x="1739305" y="149325"/>
                    <a:pt x="1729383" y="150317"/>
                  </a:cubicBezTo>
                  <a:cubicBezTo>
                    <a:pt x="1725414" y="151309"/>
                    <a:pt x="1721942" y="151805"/>
                    <a:pt x="1718965" y="151805"/>
                  </a:cubicBezTo>
                  <a:cubicBezTo>
                    <a:pt x="1718965" y="147836"/>
                    <a:pt x="1718965" y="138907"/>
                    <a:pt x="1718965" y="125016"/>
                  </a:cubicBezTo>
                  <a:cubicBezTo>
                    <a:pt x="1719957" y="110133"/>
                    <a:pt x="1720454" y="100211"/>
                    <a:pt x="1720454" y="95250"/>
                  </a:cubicBezTo>
                  <a:lnTo>
                    <a:pt x="1720454" y="65485"/>
                  </a:lnTo>
                  <a:cubicBezTo>
                    <a:pt x="1720454" y="41672"/>
                    <a:pt x="1719957" y="26789"/>
                    <a:pt x="1718965" y="20836"/>
                  </a:cubicBezTo>
                  <a:lnTo>
                    <a:pt x="1771055" y="31254"/>
                  </a:lnTo>
                  <a:lnTo>
                    <a:pt x="1803797" y="31254"/>
                  </a:lnTo>
                  <a:close/>
                  <a:moveTo>
                    <a:pt x="1199555" y="10418"/>
                  </a:moveTo>
                  <a:lnTo>
                    <a:pt x="1256110" y="31254"/>
                  </a:lnTo>
                  <a:cubicBezTo>
                    <a:pt x="1259086" y="32246"/>
                    <a:pt x="1260574" y="34727"/>
                    <a:pt x="1260574" y="38696"/>
                  </a:cubicBezTo>
                  <a:cubicBezTo>
                    <a:pt x="1261567" y="44649"/>
                    <a:pt x="1255614" y="50602"/>
                    <a:pt x="1242715" y="56555"/>
                  </a:cubicBezTo>
                  <a:lnTo>
                    <a:pt x="1242715" y="92274"/>
                  </a:lnTo>
                  <a:cubicBezTo>
                    <a:pt x="1242715" y="99219"/>
                    <a:pt x="1242715" y="111621"/>
                    <a:pt x="1242715" y="129481"/>
                  </a:cubicBezTo>
                  <a:cubicBezTo>
                    <a:pt x="1243707" y="150317"/>
                    <a:pt x="1244203" y="164703"/>
                    <a:pt x="1244203" y="172641"/>
                  </a:cubicBezTo>
                  <a:cubicBezTo>
                    <a:pt x="1244203" y="176610"/>
                    <a:pt x="1242219" y="179586"/>
                    <a:pt x="1238250" y="181571"/>
                  </a:cubicBezTo>
                  <a:cubicBezTo>
                    <a:pt x="1236266" y="181571"/>
                    <a:pt x="1232793" y="182067"/>
                    <a:pt x="1227832" y="183059"/>
                  </a:cubicBezTo>
                  <a:cubicBezTo>
                    <a:pt x="1210965" y="185043"/>
                    <a:pt x="1199059" y="186036"/>
                    <a:pt x="1192113" y="186036"/>
                  </a:cubicBezTo>
                  <a:lnTo>
                    <a:pt x="1192113" y="159246"/>
                  </a:lnTo>
                  <a:lnTo>
                    <a:pt x="1037332" y="159246"/>
                  </a:lnTo>
                  <a:lnTo>
                    <a:pt x="1037332" y="270868"/>
                  </a:lnTo>
                  <a:cubicBezTo>
                    <a:pt x="1036340" y="282774"/>
                    <a:pt x="1041797" y="288231"/>
                    <a:pt x="1053703" y="287239"/>
                  </a:cubicBezTo>
                  <a:lnTo>
                    <a:pt x="1205508" y="287239"/>
                  </a:lnTo>
                  <a:cubicBezTo>
                    <a:pt x="1223367" y="290215"/>
                    <a:pt x="1235770" y="280789"/>
                    <a:pt x="1242715" y="258961"/>
                  </a:cubicBezTo>
                  <a:lnTo>
                    <a:pt x="1266528" y="191989"/>
                  </a:lnTo>
                  <a:lnTo>
                    <a:pt x="1273969" y="193477"/>
                  </a:lnTo>
                  <a:lnTo>
                    <a:pt x="1276946" y="260450"/>
                  </a:lnTo>
                  <a:cubicBezTo>
                    <a:pt x="1275953" y="270371"/>
                    <a:pt x="1278930" y="276821"/>
                    <a:pt x="1285875" y="279797"/>
                  </a:cubicBezTo>
                  <a:cubicBezTo>
                    <a:pt x="1292820" y="283766"/>
                    <a:pt x="1296293" y="289719"/>
                    <a:pt x="1296293" y="297657"/>
                  </a:cubicBezTo>
                  <a:cubicBezTo>
                    <a:pt x="1293316" y="317500"/>
                    <a:pt x="1271488" y="327918"/>
                    <a:pt x="1230809" y="328911"/>
                  </a:cubicBezTo>
                  <a:lnTo>
                    <a:pt x="1029891" y="328911"/>
                  </a:lnTo>
                  <a:cubicBezTo>
                    <a:pt x="1001118" y="328911"/>
                    <a:pt x="986731" y="315516"/>
                    <a:pt x="986731" y="288727"/>
                  </a:cubicBezTo>
                  <a:lnTo>
                    <a:pt x="986731" y="200918"/>
                  </a:lnTo>
                  <a:cubicBezTo>
                    <a:pt x="986731" y="173137"/>
                    <a:pt x="986235" y="151309"/>
                    <a:pt x="985242" y="135434"/>
                  </a:cubicBezTo>
                  <a:lnTo>
                    <a:pt x="1049238" y="148828"/>
                  </a:lnTo>
                  <a:lnTo>
                    <a:pt x="1192113" y="148828"/>
                  </a:lnTo>
                  <a:lnTo>
                    <a:pt x="1192113" y="47625"/>
                  </a:lnTo>
                  <a:lnTo>
                    <a:pt x="965895" y="47625"/>
                  </a:lnTo>
                  <a:lnTo>
                    <a:pt x="965895" y="38696"/>
                  </a:lnTo>
                  <a:lnTo>
                    <a:pt x="1183184" y="38696"/>
                  </a:lnTo>
                  <a:close/>
                  <a:moveTo>
                    <a:pt x="1900536" y="7442"/>
                  </a:moveTo>
                  <a:lnTo>
                    <a:pt x="1957090" y="19348"/>
                  </a:lnTo>
                  <a:cubicBezTo>
                    <a:pt x="1961059" y="20340"/>
                    <a:pt x="1963043" y="22325"/>
                    <a:pt x="1963043" y="25301"/>
                  </a:cubicBezTo>
                  <a:cubicBezTo>
                    <a:pt x="1963043" y="30262"/>
                    <a:pt x="1957090" y="34231"/>
                    <a:pt x="1945184" y="37207"/>
                  </a:cubicBezTo>
                  <a:cubicBezTo>
                    <a:pt x="1944192" y="39192"/>
                    <a:pt x="1942704" y="41672"/>
                    <a:pt x="1940719" y="44649"/>
                  </a:cubicBezTo>
                  <a:cubicBezTo>
                    <a:pt x="1938734" y="48618"/>
                    <a:pt x="1937246" y="51594"/>
                    <a:pt x="1936254" y="53578"/>
                  </a:cubicBezTo>
                  <a:lnTo>
                    <a:pt x="1982391" y="53578"/>
                  </a:lnTo>
                  <a:lnTo>
                    <a:pt x="1998762" y="31254"/>
                  </a:lnTo>
                  <a:lnTo>
                    <a:pt x="2046387" y="59532"/>
                  </a:lnTo>
                  <a:cubicBezTo>
                    <a:pt x="2049364" y="61516"/>
                    <a:pt x="2050852" y="63500"/>
                    <a:pt x="2050852" y="65485"/>
                  </a:cubicBezTo>
                  <a:cubicBezTo>
                    <a:pt x="2049860" y="72430"/>
                    <a:pt x="2042914" y="76895"/>
                    <a:pt x="2030016" y="78879"/>
                  </a:cubicBezTo>
                  <a:cubicBezTo>
                    <a:pt x="2016125" y="102692"/>
                    <a:pt x="2001738" y="123528"/>
                    <a:pt x="1986856" y="141387"/>
                  </a:cubicBezTo>
                  <a:cubicBezTo>
                    <a:pt x="2012653" y="151309"/>
                    <a:pt x="2040930" y="156766"/>
                    <a:pt x="2071688" y="157758"/>
                  </a:cubicBezTo>
                  <a:lnTo>
                    <a:pt x="2070200" y="163711"/>
                  </a:lnTo>
                  <a:cubicBezTo>
                    <a:pt x="2059285" y="166688"/>
                    <a:pt x="2049364" y="182067"/>
                    <a:pt x="2040434" y="209848"/>
                  </a:cubicBezTo>
                  <a:cubicBezTo>
                    <a:pt x="2001738" y="196950"/>
                    <a:pt x="1974453" y="183059"/>
                    <a:pt x="1958578" y="168176"/>
                  </a:cubicBezTo>
                  <a:cubicBezTo>
                    <a:pt x="1933774" y="188020"/>
                    <a:pt x="1906985" y="202903"/>
                    <a:pt x="1878211" y="212825"/>
                  </a:cubicBezTo>
                  <a:lnTo>
                    <a:pt x="1927324" y="223243"/>
                  </a:lnTo>
                  <a:lnTo>
                    <a:pt x="1979414" y="223243"/>
                  </a:lnTo>
                  <a:lnTo>
                    <a:pt x="1992809" y="202407"/>
                  </a:lnTo>
                  <a:lnTo>
                    <a:pt x="2037457" y="220266"/>
                  </a:lnTo>
                  <a:cubicBezTo>
                    <a:pt x="2041426" y="221258"/>
                    <a:pt x="2043410" y="223243"/>
                    <a:pt x="2043410" y="226219"/>
                  </a:cubicBezTo>
                  <a:cubicBezTo>
                    <a:pt x="2043410" y="231180"/>
                    <a:pt x="2039442" y="236141"/>
                    <a:pt x="2031504" y="241102"/>
                  </a:cubicBezTo>
                  <a:lnTo>
                    <a:pt x="2031504" y="270868"/>
                  </a:lnTo>
                  <a:cubicBezTo>
                    <a:pt x="2031504" y="291703"/>
                    <a:pt x="2032000" y="311547"/>
                    <a:pt x="2032992" y="330399"/>
                  </a:cubicBezTo>
                  <a:cubicBezTo>
                    <a:pt x="2033984" y="337344"/>
                    <a:pt x="2031008" y="341313"/>
                    <a:pt x="2024063" y="342305"/>
                  </a:cubicBezTo>
                  <a:cubicBezTo>
                    <a:pt x="2013149" y="345282"/>
                    <a:pt x="2000746" y="346770"/>
                    <a:pt x="1986856" y="346770"/>
                  </a:cubicBezTo>
                  <a:lnTo>
                    <a:pt x="1986856" y="327422"/>
                  </a:lnTo>
                  <a:lnTo>
                    <a:pt x="1921372" y="327422"/>
                  </a:lnTo>
                  <a:lnTo>
                    <a:pt x="1921372" y="330399"/>
                  </a:lnTo>
                  <a:cubicBezTo>
                    <a:pt x="1922364" y="339328"/>
                    <a:pt x="1918395" y="343793"/>
                    <a:pt x="1909465" y="343793"/>
                  </a:cubicBezTo>
                  <a:cubicBezTo>
                    <a:pt x="1901528" y="345778"/>
                    <a:pt x="1889621" y="346770"/>
                    <a:pt x="1873746" y="346770"/>
                  </a:cubicBezTo>
                  <a:cubicBezTo>
                    <a:pt x="1874738" y="326926"/>
                    <a:pt x="1875235" y="304602"/>
                    <a:pt x="1875235" y="279797"/>
                  </a:cubicBezTo>
                  <a:lnTo>
                    <a:pt x="1875235" y="254496"/>
                  </a:lnTo>
                  <a:cubicBezTo>
                    <a:pt x="1875235" y="246559"/>
                    <a:pt x="1875235" y="233164"/>
                    <a:pt x="1875235" y="214313"/>
                  </a:cubicBezTo>
                  <a:cubicBezTo>
                    <a:pt x="1864320" y="219274"/>
                    <a:pt x="1852910" y="223243"/>
                    <a:pt x="1841004" y="226219"/>
                  </a:cubicBezTo>
                  <a:lnTo>
                    <a:pt x="1838028" y="220266"/>
                  </a:lnTo>
                  <a:cubicBezTo>
                    <a:pt x="1843981" y="217289"/>
                    <a:pt x="1849934" y="213321"/>
                    <a:pt x="1855887" y="208360"/>
                  </a:cubicBezTo>
                  <a:lnTo>
                    <a:pt x="1818680" y="208360"/>
                  </a:lnTo>
                  <a:lnTo>
                    <a:pt x="1818680" y="276821"/>
                  </a:lnTo>
                  <a:cubicBezTo>
                    <a:pt x="1835547" y="273844"/>
                    <a:pt x="1850430" y="270868"/>
                    <a:pt x="1863328" y="267891"/>
                  </a:cubicBezTo>
                  <a:lnTo>
                    <a:pt x="1866305" y="273844"/>
                  </a:lnTo>
                  <a:cubicBezTo>
                    <a:pt x="1838524" y="291703"/>
                    <a:pt x="1792883" y="312539"/>
                    <a:pt x="1729383" y="336352"/>
                  </a:cubicBezTo>
                  <a:cubicBezTo>
                    <a:pt x="1727399" y="347266"/>
                    <a:pt x="1723926" y="352723"/>
                    <a:pt x="1718965" y="352723"/>
                  </a:cubicBezTo>
                  <a:cubicBezTo>
                    <a:pt x="1716980" y="353715"/>
                    <a:pt x="1715492" y="351731"/>
                    <a:pt x="1714500" y="346770"/>
                  </a:cubicBezTo>
                  <a:lnTo>
                    <a:pt x="1699617" y="294680"/>
                  </a:lnTo>
                  <a:cubicBezTo>
                    <a:pt x="1701602" y="294680"/>
                    <a:pt x="1704578" y="294680"/>
                    <a:pt x="1708547" y="294680"/>
                  </a:cubicBezTo>
                  <a:cubicBezTo>
                    <a:pt x="1713508" y="293688"/>
                    <a:pt x="1717477" y="293192"/>
                    <a:pt x="1720454" y="293192"/>
                  </a:cubicBezTo>
                  <a:lnTo>
                    <a:pt x="1720454" y="230684"/>
                  </a:lnTo>
                  <a:cubicBezTo>
                    <a:pt x="1720454" y="226715"/>
                    <a:pt x="1720454" y="216793"/>
                    <a:pt x="1720454" y="200918"/>
                  </a:cubicBezTo>
                  <a:cubicBezTo>
                    <a:pt x="1719461" y="184051"/>
                    <a:pt x="1718965" y="172641"/>
                    <a:pt x="1718965" y="166688"/>
                  </a:cubicBezTo>
                  <a:lnTo>
                    <a:pt x="1762125" y="172641"/>
                  </a:lnTo>
                  <a:cubicBezTo>
                    <a:pt x="1766094" y="172641"/>
                    <a:pt x="1768078" y="174129"/>
                    <a:pt x="1768078" y="177106"/>
                  </a:cubicBezTo>
                  <a:cubicBezTo>
                    <a:pt x="1769070" y="182067"/>
                    <a:pt x="1765102" y="186036"/>
                    <a:pt x="1756172" y="189012"/>
                  </a:cubicBezTo>
                  <a:lnTo>
                    <a:pt x="1756172" y="288727"/>
                  </a:lnTo>
                  <a:cubicBezTo>
                    <a:pt x="1763118" y="286743"/>
                    <a:pt x="1771055" y="285254"/>
                    <a:pt x="1779985" y="284262"/>
                  </a:cubicBezTo>
                  <a:lnTo>
                    <a:pt x="1779985" y="202407"/>
                  </a:lnTo>
                  <a:cubicBezTo>
                    <a:pt x="1779985" y="172641"/>
                    <a:pt x="1779488" y="151805"/>
                    <a:pt x="1778496" y="139899"/>
                  </a:cubicBezTo>
                  <a:lnTo>
                    <a:pt x="1826122" y="144364"/>
                  </a:lnTo>
                  <a:cubicBezTo>
                    <a:pt x="1830090" y="144364"/>
                    <a:pt x="1832074" y="145852"/>
                    <a:pt x="1832074" y="148828"/>
                  </a:cubicBezTo>
                  <a:cubicBezTo>
                    <a:pt x="1831082" y="153789"/>
                    <a:pt x="1826618" y="158254"/>
                    <a:pt x="1818680" y="162223"/>
                  </a:cubicBezTo>
                  <a:lnTo>
                    <a:pt x="1818680" y="199430"/>
                  </a:lnTo>
                  <a:lnTo>
                    <a:pt x="1824633" y="199430"/>
                  </a:lnTo>
                  <a:lnTo>
                    <a:pt x="1842492" y="177106"/>
                  </a:lnTo>
                  <a:lnTo>
                    <a:pt x="1870770" y="197942"/>
                  </a:lnTo>
                  <a:cubicBezTo>
                    <a:pt x="1895574" y="180082"/>
                    <a:pt x="1916906" y="161231"/>
                    <a:pt x="1934766" y="141387"/>
                  </a:cubicBezTo>
                  <a:cubicBezTo>
                    <a:pt x="1925836" y="128489"/>
                    <a:pt x="1917899" y="111621"/>
                    <a:pt x="1910954" y="90786"/>
                  </a:cubicBezTo>
                  <a:cubicBezTo>
                    <a:pt x="1888133" y="120551"/>
                    <a:pt x="1867793" y="141883"/>
                    <a:pt x="1849934" y="154782"/>
                  </a:cubicBezTo>
                  <a:lnTo>
                    <a:pt x="1845469" y="150317"/>
                  </a:lnTo>
                  <a:cubicBezTo>
                    <a:pt x="1862336" y="124520"/>
                    <a:pt x="1878211" y="89793"/>
                    <a:pt x="1893094" y="46137"/>
                  </a:cubicBezTo>
                  <a:cubicBezTo>
                    <a:pt x="1898055" y="29270"/>
                    <a:pt x="1900536" y="16371"/>
                    <a:pt x="1900536" y="7442"/>
                  </a:cubicBezTo>
                  <a:close/>
                  <a:moveTo>
                    <a:pt x="1528465" y="7442"/>
                  </a:moveTo>
                  <a:lnTo>
                    <a:pt x="1589484" y="16371"/>
                  </a:lnTo>
                  <a:cubicBezTo>
                    <a:pt x="1593453" y="17364"/>
                    <a:pt x="1595438" y="19348"/>
                    <a:pt x="1595438" y="22325"/>
                  </a:cubicBezTo>
                  <a:cubicBezTo>
                    <a:pt x="1595438" y="27285"/>
                    <a:pt x="1589484" y="31750"/>
                    <a:pt x="1577578" y="35719"/>
                  </a:cubicBezTo>
                  <a:cubicBezTo>
                    <a:pt x="1570633" y="50602"/>
                    <a:pt x="1564184" y="64493"/>
                    <a:pt x="1558230" y="77391"/>
                  </a:cubicBezTo>
                  <a:lnTo>
                    <a:pt x="1614785" y="77391"/>
                  </a:lnTo>
                  <a:lnTo>
                    <a:pt x="1629668" y="52090"/>
                  </a:lnTo>
                  <a:lnTo>
                    <a:pt x="1675805" y="71438"/>
                  </a:lnTo>
                  <a:cubicBezTo>
                    <a:pt x="1679774" y="73422"/>
                    <a:pt x="1681758" y="75407"/>
                    <a:pt x="1681758" y="77391"/>
                  </a:cubicBezTo>
                  <a:cubicBezTo>
                    <a:pt x="1682750" y="82352"/>
                    <a:pt x="1678285" y="88801"/>
                    <a:pt x="1668364" y="96739"/>
                  </a:cubicBezTo>
                  <a:cubicBezTo>
                    <a:pt x="1668364" y="115590"/>
                    <a:pt x="1667371" y="154285"/>
                    <a:pt x="1665387" y="212825"/>
                  </a:cubicBezTo>
                  <a:cubicBezTo>
                    <a:pt x="1664394" y="244575"/>
                    <a:pt x="1663898" y="267395"/>
                    <a:pt x="1663898" y="281286"/>
                  </a:cubicBezTo>
                  <a:cubicBezTo>
                    <a:pt x="1663898" y="321965"/>
                    <a:pt x="1637110" y="343793"/>
                    <a:pt x="1583532" y="346770"/>
                  </a:cubicBezTo>
                  <a:cubicBezTo>
                    <a:pt x="1586508" y="320973"/>
                    <a:pt x="1566664" y="304602"/>
                    <a:pt x="1524000" y="297657"/>
                  </a:cubicBezTo>
                  <a:lnTo>
                    <a:pt x="1525488" y="291703"/>
                  </a:lnTo>
                  <a:lnTo>
                    <a:pt x="1586508" y="294680"/>
                  </a:lnTo>
                  <a:cubicBezTo>
                    <a:pt x="1605360" y="296664"/>
                    <a:pt x="1615281" y="288727"/>
                    <a:pt x="1616274" y="270868"/>
                  </a:cubicBezTo>
                  <a:cubicBezTo>
                    <a:pt x="1618258" y="239118"/>
                    <a:pt x="1619746" y="189508"/>
                    <a:pt x="1620738" y="122039"/>
                  </a:cubicBezTo>
                  <a:cubicBezTo>
                    <a:pt x="1621731" y="105172"/>
                    <a:pt x="1622227" y="93266"/>
                    <a:pt x="1622227" y="86321"/>
                  </a:cubicBezTo>
                  <a:lnTo>
                    <a:pt x="1553766" y="86321"/>
                  </a:lnTo>
                  <a:cubicBezTo>
                    <a:pt x="1536899" y="118071"/>
                    <a:pt x="1517055" y="146348"/>
                    <a:pt x="1494234" y="171153"/>
                  </a:cubicBezTo>
                  <a:lnTo>
                    <a:pt x="1489770" y="168176"/>
                  </a:lnTo>
                  <a:cubicBezTo>
                    <a:pt x="1505645" y="127496"/>
                    <a:pt x="1517055" y="85825"/>
                    <a:pt x="1524000" y="43161"/>
                  </a:cubicBezTo>
                  <a:cubicBezTo>
                    <a:pt x="1526977" y="31254"/>
                    <a:pt x="1528465" y="19348"/>
                    <a:pt x="1528465" y="7442"/>
                  </a:cubicBezTo>
                  <a:close/>
                  <a:moveTo>
                    <a:pt x="330399" y="7442"/>
                  </a:moveTo>
                  <a:lnTo>
                    <a:pt x="391418" y="11907"/>
                  </a:lnTo>
                  <a:cubicBezTo>
                    <a:pt x="396379" y="11907"/>
                    <a:pt x="398860" y="13395"/>
                    <a:pt x="398860" y="16371"/>
                  </a:cubicBezTo>
                  <a:cubicBezTo>
                    <a:pt x="398860" y="22325"/>
                    <a:pt x="393899" y="26789"/>
                    <a:pt x="383977" y="29766"/>
                  </a:cubicBezTo>
                  <a:lnTo>
                    <a:pt x="383977" y="68461"/>
                  </a:lnTo>
                  <a:lnTo>
                    <a:pt x="439043" y="68461"/>
                  </a:lnTo>
                  <a:lnTo>
                    <a:pt x="464344" y="37207"/>
                  </a:lnTo>
                  <a:lnTo>
                    <a:pt x="506016" y="66973"/>
                  </a:lnTo>
                  <a:cubicBezTo>
                    <a:pt x="508000" y="67965"/>
                    <a:pt x="508993" y="69453"/>
                    <a:pt x="508993" y="71438"/>
                  </a:cubicBezTo>
                  <a:cubicBezTo>
                    <a:pt x="509985" y="74414"/>
                    <a:pt x="506016" y="76399"/>
                    <a:pt x="497086" y="77391"/>
                  </a:cubicBezTo>
                  <a:lnTo>
                    <a:pt x="383977" y="77391"/>
                  </a:lnTo>
                  <a:lnTo>
                    <a:pt x="383977" y="136922"/>
                  </a:lnTo>
                  <a:lnTo>
                    <a:pt x="458391" y="136922"/>
                  </a:lnTo>
                  <a:lnTo>
                    <a:pt x="486668" y="101203"/>
                  </a:lnTo>
                  <a:lnTo>
                    <a:pt x="534293" y="135434"/>
                  </a:lnTo>
                  <a:cubicBezTo>
                    <a:pt x="536278" y="136426"/>
                    <a:pt x="537270" y="137914"/>
                    <a:pt x="537270" y="139899"/>
                  </a:cubicBezTo>
                  <a:cubicBezTo>
                    <a:pt x="538262" y="143868"/>
                    <a:pt x="534293" y="145852"/>
                    <a:pt x="525364" y="145852"/>
                  </a:cubicBezTo>
                  <a:lnTo>
                    <a:pt x="184547" y="145852"/>
                  </a:lnTo>
                  <a:lnTo>
                    <a:pt x="184547" y="136922"/>
                  </a:lnTo>
                  <a:lnTo>
                    <a:pt x="331887" y="136922"/>
                  </a:lnTo>
                  <a:lnTo>
                    <a:pt x="331887" y="77391"/>
                  </a:lnTo>
                  <a:lnTo>
                    <a:pt x="208360" y="77391"/>
                  </a:lnTo>
                  <a:lnTo>
                    <a:pt x="208360" y="68461"/>
                  </a:lnTo>
                  <a:lnTo>
                    <a:pt x="331887" y="68461"/>
                  </a:lnTo>
                  <a:lnTo>
                    <a:pt x="331887" y="62508"/>
                  </a:lnTo>
                  <a:cubicBezTo>
                    <a:pt x="331887" y="38696"/>
                    <a:pt x="331391" y="20340"/>
                    <a:pt x="330399" y="7442"/>
                  </a:cubicBezTo>
                  <a:close/>
                  <a:moveTo>
                    <a:pt x="1387078" y="4465"/>
                  </a:moveTo>
                  <a:lnTo>
                    <a:pt x="1448098" y="11907"/>
                  </a:lnTo>
                  <a:cubicBezTo>
                    <a:pt x="1453059" y="11907"/>
                    <a:pt x="1455539" y="13891"/>
                    <a:pt x="1455539" y="17860"/>
                  </a:cubicBezTo>
                  <a:cubicBezTo>
                    <a:pt x="1455539" y="22821"/>
                    <a:pt x="1449586" y="26789"/>
                    <a:pt x="1437680" y="29766"/>
                  </a:cubicBezTo>
                  <a:cubicBezTo>
                    <a:pt x="1425774" y="51594"/>
                    <a:pt x="1414363" y="69453"/>
                    <a:pt x="1403449" y="83344"/>
                  </a:cubicBezTo>
                  <a:lnTo>
                    <a:pt x="1433215" y="83344"/>
                  </a:lnTo>
                  <a:lnTo>
                    <a:pt x="1446610" y="59532"/>
                  </a:lnTo>
                  <a:lnTo>
                    <a:pt x="1489770" y="77391"/>
                  </a:lnTo>
                  <a:cubicBezTo>
                    <a:pt x="1493738" y="79375"/>
                    <a:pt x="1495723" y="81856"/>
                    <a:pt x="1495723" y="84832"/>
                  </a:cubicBezTo>
                  <a:cubicBezTo>
                    <a:pt x="1496715" y="90786"/>
                    <a:pt x="1492746" y="96243"/>
                    <a:pt x="1483816" y="101203"/>
                  </a:cubicBezTo>
                  <a:lnTo>
                    <a:pt x="1483816" y="190500"/>
                  </a:lnTo>
                  <a:cubicBezTo>
                    <a:pt x="1483816" y="196453"/>
                    <a:pt x="1483816" y="213321"/>
                    <a:pt x="1483816" y="241102"/>
                  </a:cubicBezTo>
                  <a:cubicBezTo>
                    <a:pt x="1484809" y="276821"/>
                    <a:pt x="1485305" y="299641"/>
                    <a:pt x="1485305" y="309563"/>
                  </a:cubicBezTo>
                  <a:cubicBezTo>
                    <a:pt x="1486297" y="313532"/>
                    <a:pt x="1483816" y="316012"/>
                    <a:pt x="1477864" y="317004"/>
                  </a:cubicBezTo>
                  <a:cubicBezTo>
                    <a:pt x="1465957" y="318989"/>
                    <a:pt x="1453555" y="319981"/>
                    <a:pt x="1440656" y="319981"/>
                  </a:cubicBezTo>
                  <a:lnTo>
                    <a:pt x="1440656" y="296168"/>
                  </a:lnTo>
                  <a:lnTo>
                    <a:pt x="1390055" y="296168"/>
                  </a:lnTo>
                  <a:lnTo>
                    <a:pt x="1390055" y="319981"/>
                  </a:lnTo>
                  <a:cubicBezTo>
                    <a:pt x="1390055" y="326926"/>
                    <a:pt x="1385094" y="330895"/>
                    <a:pt x="1375172" y="331887"/>
                  </a:cubicBezTo>
                  <a:cubicBezTo>
                    <a:pt x="1370211" y="332879"/>
                    <a:pt x="1363266" y="333871"/>
                    <a:pt x="1354336" y="334864"/>
                  </a:cubicBezTo>
                  <a:cubicBezTo>
                    <a:pt x="1349375" y="335856"/>
                    <a:pt x="1345902" y="336352"/>
                    <a:pt x="1343918" y="336352"/>
                  </a:cubicBezTo>
                  <a:cubicBezTo>
                    <a:pt x="1343918" y="324446"/>
                    <a:pt x="1344414" y="302121"/>
                    <a:pt x="1345406" y="269379"/>
                  </a:cubicBezTo>
                  <a:cubicBezTo>
                    <a:pt x="1345406" y="242590"/>
                    <a:pt x="1345406" y="225227"/>
                    <a:pt x="1345406" y="217289"/>
                  </a:cubicBezTo>
                  <a:lnTo>
                    <a:pt x="1345406" y="160735"/>
                  </a:lnTo>
                  <a:cubicBezTo>
                    <a:pt x="1345406" y="128985"/>
                    <a:pt x="1344910" y="98227"/>
                    <a:pt x="1343918" y="68461"/>
                  </a:cubicBezTo>
                  <a:lnTo>
                    <a:pt x="1385590" y="78879"/>
                  </a:lnTo>
                  <a:cubicBezTo>
                    <a:pt x="1388566" y="61020"/>
                    <a:pt x="1389062" y="36215"/>
                    <a:pt x="1387078" y="4465"/>
                  </a:cubicBezTo>
                  <a:close/>
                  <a:moveTo>
                    <a:pt x="695028" y="4465"/>
                  </a:moveTo>
                  <a:lnTo>
                    <a:pt x="754559" y="10418"/>
                  </a:lnTo>
                  <a:cubicBezTo>
                    <a:pt x="760512" y="12403"/>
                    <a:pt x="763489" y="14387"/>
                    <a:pt x="763489" y="16371"/>
                  </a:cubicBezTo>
                  <a:cubicBezTo>
                    <a:pt x="764481" y="21332"/>
                    <a:pt x="759024" y="25797"/>
                    <a:pt x="747118" y="29766"/>
                  </a:cubicBezTo>
                  <a:cubicBezTo>
                    <a:pt x="737196" y="42664"/>
                    <a:pt x="726282" y="55067"/>
                    <a:pt x="714375" y="66973"/>
                  </a:cubicBezTo>
                  <a:lnTo>
                    <a:pt x="815578" y="66973"/>
                  </a:lnTo>
                  <a:lnTo>
                    <a:pt x="830461" y="38696"/>
                  </a:lnTo>
                  <a:lnTo>
                    <a:pt x="882551" y="61020"/>
                  </a:lnTo>
                  <a:cubicBezTo>
                    <a:pt x="886520" y="62012"/>
                    <a:pt x="888504" y="63996"/>
                    <a:pt x="888504" y="66973"/>
                  </a:cubicBezTo>
                  <a:cubicBezTo>
                    <a:pt x="888504" y="73918"/>
                    <a:pt x="883543" y="80368"/>
                    <a:pt x="873621" y="86321"/>
                  </a:cubicBezTo>
                  <a:lnTo>
                    <a:pt x="873621" y="180082"/>
                  </a:lnTo>
                  <a:cubicBezTo>
                    <a:pt x="873621" y="192981"/>
                    <a:pt x="873621" y="215801"/>
                    <a:pt x="873621" y="248543"/>
                  </a:cubicBezTo>
                  <a:cubicBezTo>
                    <a:pt x="874614" y="286246"/>
                    <a:pt x="875110" y="313036"/>
                    <a:pt x="875110" y="328911"/>
                  </a:cubicBezTo>
                  <a:cubicBezTo>
                    <a:pt x="876102" y="336848"/>
                    <a:pt x="873125" y="341313"/>
                    <a:pt x="866180" y="342305"/>
                  </a:cubicBezTo>
                  <a:cubicBezTo>
                    <a:pt x="854274" y="345282"/>
                    <a:pt x="840383" y="346770"/>
                    <a:pt x="824508" y="346770"/>
                  </a:cubicBezTo>
                  <a:lnTo>
                    <a:pt x="824508" y="314028"/>
                  </a:lnTo>
                  <a:lnTo>
                    <a:pt x="660797" y="314028"/>
                  </a:lnTo>
                  <a:lnTo>
                    <a:pt x="660797" y="328911"/>
                  </a:lnTo>
                  <a:cubicBezTo>
                    <a:pt x="660797" y="336848"/>
                    <a:pt x="657821" y="341313"/>
                    <a:pt x="651868" y="342305"/>
                  </a:cubicBezTo>
                  <a:cubicBezTo>
                    <a:pt x="637977" y="345282"/>
                    <a:pt x="624086" y="346770"/>
                    <a:pt x="610196" y="346770"/>
                  </a:cubicBezTo>
                  <a:cubicBezTo>
                    <a:pt x="611188" y="306090"/>
                    <a:pt x="611684" y="254993"/>
                    <a:pt x="611684" y="193477"/>
                  </a:cubicBezTo>
                  <a:lnTo>
                    <a:pt x="611684" y="129481"/>
                  </a:lnTo>
                  <a:cubicBezTo>
                    <a:pt x="611684" y="92770"/>
                    <a:pt x="611188" y="65981"/>
                    <a:pt x="610196" y="49114"/>
                  </a:cubicBezTo>
                  <a:lnTo>
                    <a:pt x="669727" y="66973"/>
                  </a:lnTo>
                  <a:lnTo>
                    <a:pt x="693539" y="66973"/>
                  </a:lnTo>
                  <a:cubicBezTo>
                    <a:pt x="695524" y="35223"/>
                    <a:pt x="696020" y="14387"/>
                    <a:pt x="695028" y="4465"/>
                  </a:cubicBezTo>
                  <a:close/>
                  <a:moveTo>
                    <a:pt x="145852" y="2977"/>
                  </a:moveTo>
                  <a:lnTo>
                    <a:pt x="154782" y="13395"/>
                  </a:lnTo>
                  <a:cubicBezTo>
                    <a:pt x="140891" y="17364"/>
                    <a:pt x="131465" y="23317"/>
                    <a:pt x="126504" y="31254"/>
                  </a:cubicBezTo>
                  <a:cubicBezTo>
                    <a:pt x="121543" y="37207"/>
                    <a:pt x="119063" y="43161"/>
                    <a:pt x="119063" y="49114"/>
                  </a:cubicBezTo>
                  <a:cubicBezTo>
                    <a:pt x="119063" y="52090"/>
                    <a:pt x="121047" y="54571"/>
                    <a:pt x="125016" y="56555"/>
                  </a:cubicBezTo>
                  <a:cubicBezTo>
                    <a:pt x="125016" y="57547"/>
                    <a:pt x="126008" y="58043"/>
                    <a:pt x="127993" y="58043"/>
                  </a:cubicBezTo>
                  <a:cubicBezTo>
                    <a:pt x="129977" y="59036"/>
                    <a:pt x="131465" y="59532"/>
                    <a:pt x="132457" y="59532"/>
                  </a:cubicBezTo>
                  <a:cubicBezTo>
                    <a:pt x="138411" y="61516"/>
                    <a:pt x="143371" y="63996"/>
                    <a:pt x="147340" y="66973"/>
                  </a:cubicBezTo>
                  <a:cubicBezTo>
                    <a:pt x="153293" y="72926"/>
                    <a:pt x="156270" y="80864"/>
                    <a:pt x="156270" y="90786"/>
                  </a:cubicBezTo>
                  <a:cubicBezTo>
                    <a:pt x="156270" y="99715"/>
                    <a:pt x="153293" y="107157"/>
                    <a:pt x="147340" y="113110"/>
                  </a:cubicBezTo>
                  <a:cubicBezTo>
                    <a:pt x="140395" y="120055"/>
                    <a:pt x="131961" y="123528"/>
                    <a:pt x="122039" y="123528"/>
                  </a:cubicBezTo>
                  <a:cubicBezTo>
                    <a:pt x="112118" y="122536"/>
                    <a:pt x="103188" y="119063"/>
                    <a:pt x="95250" y="113110"/>
                  </a:cubicBezTo>
                  <a:cubicBezTo>
                    <a:pt x="88305" y="105172"/>
                    <a:pt x="84832" y="94754"/>
                    <a:pt x="84832" y="81856"/>
                  </a:cubicBezTo>
                  <a:cubicBezTo>
                    <a:pt x="84832" y="64989"/>
                    <a:pt x="89297" y="50106"/>
                    <a:pt x="98227" y="37207"/>
                  </a:cubicBezTo>
                  <a:cubicBezTo>
                    <a:pt x="108149" y="23317"/>
                    <a:pt x="124024" y="11907"/>
                    <a:pt x="145852" y="2977"/>
                  </a:cubicBezTo>
                  <a:close/>
                  <a:moveTo>
                    <a:pt x="61020" y="2977"/>
                  </a:moveTo>
                  <a:lnTo>
                    <a:pt x="69950" y="13395"/>
                  </a:lnTo>
                  <a:cubicBezTo>
                    <a:pt x="57051" y="17364"/>
                    <a:pt x="47625" y="23317"/>
                    <a:pt x="41672" y="31254"/>
                  </a:cubicBezTo>
                  <a:cubicBezTo>
                    <a:pt x="36711" y="37207"/>
                    <a:pt x="34231" y="43161"/>
                    <a:pt x="34231" y="49114"/>
                  </a:cubicBezTo>
                  <a:cubicBezTo>
                    <a:pt x="34231" y="52090"/>
                    <a:pt x="35719" y="54571"/>
                    <a:pt x="38696" y="56555"/>
                  </a:cubicBezTo>
                  <a:cubicBezTo>
                    <a:pt x="40680" y="58539"/>
                    <a:pt x="43657" y="59532"/>
                    <a:pt x="47625" y="59532"/>
                  </a:cubicBezTo>
                  <a:cubicBezTo>
                    <a:pt x="53578" y="61516"/>
                    <a:pt x="58539" y="63996"/>
                    <a:pt x="62508" y="66973"/>
                  </a:cubicBezTo>
                  <a:cubicBezTo>
                    <a:pt x="68461" y="72926"/>
                    <a:pt x="71438" y="80864"/>
                    <a:pt x="71438" y="90786"/>
                  </a:cubicBezTo>
                  <a:cubicBezTo>
                    <a:pt x="71438" y="99715"/>
                    <a:pt x="68461" y="107157"/>
                    <a:pt x="62508" y="113110"/>
                  </a:cubicBezTo>
                  <a:cubicBezTo>
                    <a:pt x="56555" y="119063"/>
                    <a:pt x="48121" y="122536"/>
                    <a:pt x="37207" y="123528"/>
                  </a:cubicBezTo>
                  <a:cubicBezTo>
                    <a:pt x="27286" y="122536"/>
                    <a:pt x="18356" y="119063"/>
                    <a:pt x="10418" y="113110"/>
                  </a:cubicBezTo>
                  <a:cubicBezTo>
                    <a:pt x="3473" y="105172"/>
                    <a:pt x="0" y="94754"/>
                    <a:pt x="0" y="81856"/>
                  </a:cubicBezTo>
                  <a:cubicBezTo>
                    <a:pt x="0" y="64989"/>
                    <a:pt x="4961" y="50106"/>
                    <a:pt x="14883" y="37207"/>
                  </a:cubicBezTo>
                  <a:cubicBezTo>
                    <a:pt x="22821" y="23317"/>
                    <a:pt x="38200" y="11907"/>
                    <a:pt x="61020" y="2977"/>
                  </a:cubicBezTo>
                  <a:close/>
                  <a:moveTo>
                    <a:pt x="2214563" y="0"/>
                  </a:moveTo>
                  <a:cubicBezTo>
                    <a:pt x="2225477" y="0"/>
                    <a:pt x="2234407" y="2977"/>
                    <a:pt x="2241352" y="8930"/>
                  </a:cubicBezTo>
                  <a:cubicBezTo>
                    <a:pt x="2248297" y="15875"/>
                    <a:pt x="2251770" y="26293"/>
                    <a:pt x="2251770" y="40184"/>
                  </a:cubicBezTo>
                  <a:cubicBezTo>
                    <a:pt x="2251770" y="56059"/>
                    <a:pt x="2247305" y="70942"/>
                    <a:pt x="2238375" y="84832"/>
                  </a:cubicBezTo>
                  <a:cubicBezTo>
                    <a:pt x="2227461" y="99715"/>
                    <a:pt x="2211586" y="111125"/>
                    <a:pt x="2190750" y="119063"/>
                  </a:cubicBezTo>
                  <a:lnTo>
                    <a:pt x="2181820" y="108645"/>
                  </a:lnTo>
                  <a:cubicBezTo>
                    <a:pt x="2192735" y="104676"/>
                    <a:pt x="2202160" y="98723"/>
                    <a:pt x="2210098" y="90786"/>
                  </a:cubicBezTo>
                  <a:cubicBezTo>
                    <a:pt x="2215059" y="84832"/>
                    <a:pt x="2217539" y="78879"/>
                    <a:pt x="2217539" y="72926"/>
                  </a:cubicBezTo>
                  <a:cubicBezTo>
                    <a:pt x="2217539" y="69950"/>
                    <a:pt x="2215555" y="67469"/>
                    <a:pt x="2211586" y="65485"/>
                  </a:cubicBezTo>
                  <a:cubicBezTo>
                    <a:pt x="2210594" y="63500"/>
                    <a:pt x="2208114" y="62508"/>
                    <a:pt x="2204145" y="62508"/>
                  </a:cubicBezTo>
                  <a:cubicBezTo>
                    <a:pt x="2198192" y="60524"/>
                    <a:pt x="2193231" y="58043"/>
                    <a:pt x="2189262" y="55067"/>
                  </a:cubicBezTo>
                  <a:cubicBezTo>
                    <a:pt x="2182317" y="49114"/>
                    <a:pt x="2178844" y="41176"/>
                    <a:pt x="2178844" y="31254"/>
                  </a:cubicBezTo>
                  <a:cubicBezTo>
                    <a:pt x="2178844" y="22325"/>
                    <a:pt x="2182317" y="14883"/>
                    <a:pt x="2189262" y="8930"/>
                  </a:cubicBezTo>
                  <a:cubicBezTo>
                    <a:pt x="2195215" y="2977"/>
                    <a:pt x="2203649" y="0"/>
                    <a:pt x="2214563" y="0"/>
                  </a:cubicBezTo>
                  <a:close/>
                  <a:moveTo>
                    <a:pt x="2129731" y="0"/>
                  </a:moveTo>
                  <a:cubicBezTo>
                    <a:pt x="2140645" y="0"/>
                    <a:pt x="2149574" y="2977"/>
                    <a:pt x="2156520" y="8930"/>
                  </a:cubicBezTo>
                  <a:cubicBezTo>
                    <a:pt x="2163465" y="15875"/>
                    <a:pt x="2166938" y="26293"/>
                    <a:pt x="2166938" y="40184"/>
                  </a:cubicBezTo>
                  <a:cubicBezTo>
                    <a:pt x="2166938" y="56059"/>
                    <a:pt x="2161977" y="70942"/>
                    <a:pt x="2152055" y="84832"/>
                  </a:cubicBezTo>
                  <a:cubicBezTo>
                    <a:pt x="2142133" y="99715"/>
                    <a:pt x="2126754" y="111125"/>
                    <a:pt x="2105918" y="119063"/>
                  </a:cubicBezTo>
                  <a:lnTo>
                    <a:pt x="2096988" y="108645"/>
                  </a:lnTo>
                  <a:cubicBezTo>
                    <a:pt x="2107903" y="104676"/>
                    <a:pt x="2117328" y="98723"/>
                    <a:pt x="2125266" y="90786"/>
                  </a:cubicBezTo>
                  <a:cubicBezTo>
                    <a:pt x="2131219" y="84832"/>
                    <a:pt x="2133700" y="78879"/>
                    <a:pt x="2132707" y="72926"/>
                  </a:cubicBezTo>
                  <a:cubicBezTo>
                    <a:pt x="2132707" y="69950"/>
                    <a:pt x="2131219" y="67469"/>
                    <a:pt x="2128242" y="65485"/>
                  </a:cubicBezTo>
                  <a:cubicBezTo>
                    <a:pt x="2127250" y="63500"/>
                    <a:pt x="2124274" y="62508"/>
                    <a:pt x="2119313" y="62508"/>
                  </a:cubicBezTo>
                  <a:cubicBezTo>
                    <a:pt x="2103438" y="57547"/>
                    <a:pt x="2095500" y="47129"/>
                    <a:pt x="2095500" y="31254"/>
                  </a:cubicBezTo>
                  <a:cubicBezTo>
                    <a:pt x="2095500" y="22325"/>
                    <a:pt x="2098477" y="14883"/>
                    <a:pt x="2104430" y="8930"/>
                  </a:cubicBezTo>
                  <a:cubicBezTo>
                    <a:pt x="2111375" y="2977"/>
                    <a:pt x="2119809" y="0"/>
                    <a:pt x="2129731" y="0"/>
                  </a:cubicBezTo>
                  <a:close/>
                </a:path>
              </a:pathLst>
            </a:custGeom>
            <a:gradFill>
              <a:gsLst>
                <a:gs pos="0">
                  <a:srgbClr val="9E0406"/>
                </a:gs>
                <a:gs pos="100000">
                  <a:schemeClr val="accent2"/>
                </a:gs>
              </a:gsLst>
              <a:lin ang="1200000" scaled="0"/>
            </a:gradFill>
            <a:ln>
              <a:noFill/>
            </a:ln>
            <a:effectLst>
              <a:outerShdw blurRad="50800" dist="38100" dir="2700000" algn="tl" rotWithShape="0">
                <a:prstClr val="black">
                  <a:alpha val="1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3000" kern="0" dirty="0">
                <a:solidFill>
                  <a:srgbClr val="9E0406"/>
                </a:solidFill>
                <a:latin typeface="方正粗雅宋_GBK" panose="02000000000000000000" pitchFamily="2" charset="-122"/>
                <a:ea typeface="方正粗雅宋_GBK" panose="02000000000000000000" pitchFamily="2" charset="-122"/>
                <a:sym typeface="+mn-ea"/>
              </a:endParaRPr>
            </a:p>
          </p:txBody>
        </p:sp>
        <p:sp>
          <p:nvSpPr>
            <p:cNvPr id="26" name="文本框 25"/>
            <p:cNvSpPr txBox="1"/>
            <p:nvPr/>
          </p:nvSpPr>
          <p:spPr>
            <a:xfrm>
              <a:off x="6815435" y="3096000"/>
              <a:ext cx="3960000" cy="2399665"/>
            </a:xfrm>
            <a:prstGeom prst="rect">
              <a:avLst/>
            </a:prstGeom>
            <a:noFill/>
          </p:spPr>
          <p:txBody>
            <a:bodyPr wrap="square">
              <a:spAutoFit/>
            </a:bodyPr>
            <a:lstStyle/>
            <a:p>
              <a:pPr algn="just">
                <a:lnSpc>
                  <a:spcPct val="150000"/>
                </a:lnSpc>
              </a:pPr>
              <a:r>
                <a:rPr lang="zh-CN" altLang="en-US" sz="2000" dirty="0">
                  <a:solidFill>
                    <a:schemeClr val="tx1">
                      <a:lumMod val="85000"/>
                      <a:lumOff val="15000"/>
                    </a:schemeClr>
                  </a:solidFill>
                  <a:latin typeface="微软雅黑" pitchFamily="34" charset="-122"/>
                  <a:ea typeface="微软雅黑" pitchFamily="34" charset="-122"/>
                </a:rPr>
                <a:t>　　只要我们</a:t>
              </a:r>
              <a:r>
                <a:rPr lang="zh-CN" altLang="en-US" sz="2000" b="1" dirty="0">
                  <a:solidFill>
                    <a:srgbClr val="9E0406"/>
                  </a:solidFill>
                  <a:latin typeface="微软雅黑" pitchFamily="34" charset="-122"/>
                  <a:ea typeface="微软雅黑" pitchFamily="34" charset="-122"/>
                </a:rPr>
                <a:t>既不走封闭僵化的老路，也不走改旗易帜的邪路，</a:t>
              </a:r>
              <a:r>
                <a:rPr lang="zh-CN" altLang="en-US" sz="2000" dirty="0">
                  <a:solidFill>
                    <a:schemeClr val="tx1">
                      <a:lumMod val="85000"/>
                      <a:lumOff val="15000"/>
                    </a:schemeClr>
                  </a:solidFill>
                  <a:latin typeface="微软雅黑" pitchFamily="34" charset="-122"/>
                  <a:ea typeface="微软雅黑" pitchFamily="34" charset="-122"/>
                </a:rPr>
                <a:t>坚定不移走中国特色社会主义道路，就一定能够实现中华民族伟大复兴。</a:t>
              </a:r>
              <a:endParaRPr lang="zh-CN" altLang="en-US" sz="2000" dirty="0">
                <a:solidFill>
                  <a:schemeClr val="tx1">
                    <a:lumMod val="85000"/>
                    <a:lumOff val="15000"/>
                  </a:schemeClr>
                </a:solidFill>
                <a:latin typeface="微软雅黑" pitchFamily="34" charset="-122"/>
                <a:ea typeface="微软雅黑" pitchFamily="34" charset="-122"/>
              </a:endParaRPr>
            </a:p>
          </p:txBody>
        </p:sp>
        <p:cxnSp>
          <p:nvCxnSpPr>
            <p:cNvPr id="30" name="直接连接符 29"/>
            <p:cNvCxnSpPr/>
            <p:nvPr/>
          </p:nvCxnSpPr>
          <p:spPr>
            <a:xfrm>
              <a:off x="6905435" y="2926320"/>
              <a:ext cx="3780000" cy="0"/>
            </a:xfrm>
            <a:prstGeom prst="line">
              <a:avLst/>
            </a:prstGeom>
            <a:ln>
              <a:solidFill>
                <a:srgbClr val="9E0406"/>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328706" y="374147"/>
            <a:ext cx="611990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br>
              <a:rPr lang="zh-CN" altLang="en-US" dirty="0"/>
            </a:br>
            <a:endParaRPr lang="zh-CN" altLang="en-US" dirty="0"/>
          </a:p>
        </p:txBody>
      </p:sp>
      <p:grpSp>
        <p:nvGrpSpPr>
          <p:cNvPr id="3" name="组合 2"/>
          <p:cNvGrpSpPr/>
          <p:nvPr/>
        </p:nvGrpSpPr>
        <p:grpSpPr>
          <a:xfrm>
            <a:off x="88323" y="2062045"/>
            <a:ext cx="4329307" cy="4329324"/>
            <a:chOff x="-73243" y="1447286"/>
            <a:chExt cx="4329307" cy="4329324"/>
          </a:xfrm>
        </p:grpSpPr>
        <p:grpSp>
          <p:nvGrpSpPr>
            <p:cNvPr id="4" name="组合 3"/>
            <p:cNvGrpSpPr/>
            <p:nvPr/>
          </p:nvGrpSpPr>
          <p:grpSpPr>
            <a:xfrm rot="19800000">
              <a:off x="-73243" y="1447286"/>
              <a:ext cx="4329307" cy="4329324"/>
              <a:chOff x="-1204708" y="1444089"/>
              <a:chExt cx="4329307" cy="4329324"/>
            </a:xfrm>
          </p:grpSpPr>
          <p:sp>
            <p:nvSpPr>
              <p:cNvPr id="11" name="弧形 10"/>
              <p:cNvSpPr/>
              <p:nvPr/>
            </p:nvSpPr>
            <p:spPr>
              <a:xfrm>
                <a:off x="-1127212" y="1525069"/>
                <a:ext cx="4152201" cy="4152217"/>
              </a:xfrm>
              <a:prstGeom prst="arc">
                <a:avLst>
                  <a:gd name="adj1" fmla="val 15437437"/>
                  <a:gd name="adj2" fmla="val 689428"/>
                </a:avLst>
              </a:prstGeom>
              <a:noFill/>
              <a:ln w="12700" cap="flat" cmpd="sng" algn="ctr">
                <a:solidFill>
                  <a:srgbClr val="DE352E"/>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2" name="椭圆 11"/>
              <p:cNvSpPr/>
              <p:nvPr/>
            </p:nvSpPr>
            <p:spPr>
              <a:xfrm>
                <a:off x="2936592" y="3038415"/>
                <a:ext cx="67350" cy="67350"/>
              </a:xfrm>
              <a:prstGeom prst="ellipse">
                <a:avLst/>
              </a:prstGeom>
              <a:noFill/>
              <a:ln w="12700" cap="flat" cmpd="sng" algn="ctr">
                <a:solidFill>
                  <a:srgbClr val="DE352E"/>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3" name="弧形 12"/>
              <p:cNvSpPr/>
              <p:nvPr/>
            </p:nvSpPr>
            <p:spPr>
              <a:xfrm flipH="1" flipV="1">
                <a:off x="-1204708" y="1444089"/>
                <a:ext cx="4329307" cy="4329324"/>
              </a:xfrm>
              <a:prstGeom prst="arc">
                <a:avLst>
                  <a:gd name="adj1" fmla="val 11668001"/>
                  <a:gd name="adj2" fmla="val 20644043"/>
                </a:avLst>
              </a:prstGeom>
              <a:noFill/>
              <a:ln w="12700" cap="flat" cmpd="sng" algn="ctr">
                <a:solidFill>
                  <a:srgbClr val="DE352E"/>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4" name="椭圆 13"/>
              <p:cNvSpPr/>
              <p:nvPr/>
            </p:nvSpPr>
            <p:spPr>
              <a:xfrm>
                <a:off x="3033259" y="4081505"/>
                <a:ext cx="67350" cy="67350"/>
              </a:xfrm>
              <a:prstGeom prst="ellipse">
                <a:avLst/>
              </a:prstGeom>
              <a:noFill/>
              <a:ln w="12700" cap="flat" cmpd="sng" algn="ctr">
                <a:solidFill>
                  <a:srgbClr val="DE352E"/>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5" name="弧形 14"/>
              <p:cNvSpPr/>
              <p:nvPr/>
            </p:nvSpPr>
            <p:spPr>
              <a:xfrm flipH="1" flipV="1">
                <a:off x="-981019" y="1667776"/>
                <a:ext cx="3881931" cy="3881948"/>
              </a:xfrm>
              <a:prstGeom prst="arc">
                <a:avLst>
                  <a:gd name="adj1" fmla="val 15781469"/>
                  <a:gd name="adj2" fmla="val 20644043"/>
                </a:avLst>
              </a:prstGeom>
              <a:noFill/>
              <a:ln w="12700" cap="flat" cmpd="sng" algn="ctr">
                <a:solidFill>
                  <a:srgbClr val="DE352E">
                    <a:alpha val="60000"/>
                  </a:srgbClr>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6" name="弧形 15"/>
              <p:cNvSpPr/>
              <p:nvPr/>
            </p:nvSpPr>
            <p:spPr>
              <a:xfrm>
                <a:off x="-997328" y="1651469"/>
                <a:ext cx="3914549" cy="3914565"/>
              </a:xfrm>
              <a:prstGeom prst="arc">
                <a:avLst>
                  <a:gd name="adj1" fmla="val 15781469"/>
                  <a:gd name="adj2" fmla="val 17955072"/>
                </a:avLst>
              </a:prstGeom>
              <a:noFill/>
              <a:ln w="19050" cap="flat" cmpd="sng" algn="ctr">
                <a:solidFill>
                  <a:srgbClr val="DE352E">
                    <a:alpha val="60000"/>
                  </a:srgbClr>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7" name="弧形 16"/>
              <p:cNvSpPr/>
              <p:nvPr/>
            </p:nvSpPr>
            <p:spPr>
              <a:xfrm>
                <a:off x="-997328" y="1651469"/>
                <a:ext cx="3914549" cy="3914565"/>
              </a:xfrm>
              <a:prstGeom prst="arc">
                <a:avLst>
                  <a:gd name="adj1" fmla="val 18893749"/>
                  <a:gd name="adj2" fmla="val 20067359"/>
                </a:avLst>
              </a:prstGeom>
              <a:noFill/>
              <a:ln w="19050" cap="flat" cmpd="sng" algn="ctr">
                <a:solidFill>
                  <a:srgbClr val="DE352E">
                    <a:alpha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5" name="组合 4"/>
            <p:cNvGrpSpPr/>
            <p:nvPr/>
          </p:nvGrpSpPr>
          <p:grpSpPr>
            <a:xfrm>
              <a:off x="601238" y="2117620"/>
              <a:ext cx="3182587" cy="3182585"/>
              <a:chOff x="465749" y="2701063"/>
              <a:chExt cx="2287612" cy="2287610"/>
            </a:xfrm>
          </p:grpSpPr>
          <p:sp>
            <p:nvSpPr>
              <p:cNvPr id="8" name="椭圆 7"/>
              <p:cNvSpPr/>
              <p:nvPr/>
            </p:nvSpPr>
            <p:spPr>
              <a:xfrm>
                <a:off x="465749" y="2701063"/>
                <a:ext cx="2287612" cy="2287610"/>
              </a:xfrm>
              <a:prstGeom prst="ellipse">
                <a:avLst/>
              </a:prstGeom>
              <a:gradFill flip="none" rotWithShape="1">
                <a:gsLst>
                  <a:gs pos="100000">
                    <a:srgbClr val="FE391F">
                      <a:lumMod val="20000"/>
                      <a:lumOff val="80000"/>
                      <a:alpha val="53000"/>
                    </a:srgbClr>
                  </a:gs>
                  <a:gs pos="0">
                    <a:srgbClr val="FE391F">
                      <a:lumMod val="20000"/>
                      <a:lumOff val="80000"/>
                      <a:alpha val="0"/>
                    </a:srgbClr>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9" name="椭圆 8"/>
              <p:cNvSpPr/>
              <p:nvPr/>
            </p:nvSpPr>
            <p:spPr>
              <a:xfrm>
                <a:off x="760584" y="2995898"/>
                <a:ext cx="1697941" cy="1697940"/>
              </a:xfrm>
              <a:prstGeom prst="ellipse">
                <a:avLst/>
              </a:prstGeom>
              <a:gradFill flip="none" rotWithShape="1">
                <a:gsLst>
                  <a:gs pos="100000">
                    <a:srgbClr val="FE391F">
                      <a:lumMod val="75000"/>
                    </a:srgbClr>
                  </a:gs>
                  <a:gs pos="49000">
                    <a:srgbClr val="DF0000"/>
                  </a:gs>
                </a:gsLst>
                <a:path path="circle">
                  <a:fillToRect l="100000" t="100000"/>
                </a:path>
                <a:tileRect r="-100000" b="-10000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pic>
            <p:nvPicPr>
              <p:cNvPr id="10" name="Picture 2" descr="预览图"/>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6000"/>
                        </a14:imgEffect>
                      </a14:imgLayer>
                    </a14:imgProps>
                  </a:ext>
                </a:extLst>
              </a:blip>
              <a:srcRect/>
              <a:stretch>
                <a:fillRect/>
              </a:stretch>
            </p:blipFill>
            <p:spPr bwMode="auto">
              <a:xfrm>
                <a:off x="858145" y="3024583"/>
                <a:ext cx="1536628" cy="1536628"/>
              </a:xfrm>
              <a:prstGeom prst="rect">
                <a:avLst/>
              </a:prstGeom>
              <a:noFill/>
              <a:effectLst>
                <a:outerShdw blurRad="647700" dist="127000" dir="16200000" sx="98000" sy="98000" rotWithShape="0">
                  <a:prstClr val="black">
                    <a:alpha val="38000"/>
                  </a:prstClr>
                </a:outerShdw>
              </a:effectLst>
              <a:scene3d>
                <a:camera prst="orthographicFront"/>
                <a:lightRig rig="contrasting" dir="t"/>
              </a:scene3d>
              <a:extLst>
                <a:ext uri="{909E8E84-426E-40DD-AFC4-6F175D3DCCD1}">
                  <a14:hiddenFill xmlns:a14="http://schemas.microsoft.com/office/drawing/2010/main">
                    <a:solidFill>
                      <a:srgbClr val="FFFFFF"/>
                    </a:solidFill>
                  </a14:hiddenFill>
                </a:ext>
              </a:extLst>
            </p:spPr>
          </p:pic>
        </p:grpSp>
        <p:sp>
          <p:nvSpPr>
            <p:cNvPr id="6" name="文本框 5"/>
            <p:cNvSpPr txBox="1"/>
            <p:nvPr/>
          </p:nvSpPr>
          <p:spPr>
            <a:xfrm>
              <a:off x="391930" y="3680275"/>
              <a:ext cx="538480" cy="1383665"/>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rPr>
                <a:t>现</a:t>
              </a:r>
              <a:endParaRPr kumimoji="0" lang="en-US" altLang="zh-CN" sz="28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rPr>
                <a:t>代</a:t>
              </a:r>
              <a:endParaRPr kumimoji="0" lang="en-US" altLang="zh-CN" sz="28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rPr>
                <a:t>化</a:t>
              </a:r>
              <a:endParaRPr kumimoji="0" lang="zh-CN" altLang="en-US" sz="28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endParaRPr>
            </a:p>
          </p:txBody>
        </p:sp>
        <p:sp>
          <p:nvSpPr>
            <p:cNvPr id="7" name="文本框 6"/>
            <p:cNvSpPr txBox="1"/>
            <p:nvPr/>
          </p:nvSpPr>
          <p:spPr>
            <a:xfrm>
              <a:off x="353333" y="2061365"/>
              <a:ext cx="640080" cy="1753235"/>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rPr>
                <a:t>中</a:t>
              </a:r>
              <a:endParaRPr kumimoji="0" lang="en-US" altLang="zh-CN" sz="36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rPr>
                <a:t>国</a:t>
              </a:r>
              <a:endParaRPr kumimoji="0" lang="en-US" altLang="zh-CN" sz="36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rPr>
                <a:t>式</a:t>
              </a:r>
              <a:endParaRPr kumimoji="0" lang="zh-CN" altLang="en-US" sz="3600" b="0" i="0" u="none" strike="noStrike" kern="0" cap="none" spc="0" normalizeH="0" baseline="0" noProof="0" dirty="0">
                <a:ln>
                  <a:noFill/>
                </a:ln>
                <a:gradFill>
                  <a:gsLst>
                    <a:gs pos="100000">
                      <a:srgbClr val="FE391F">
                        <a:lumMod val="75000"/>
                      </a:srgbClr>
                    </a:gs>
                    <a:gs pos="49000">
                      <a:srgbClr val="DF0000"/>
                    </a:gs>
                  </a:gsLst>
                  <a:path path="circle">
                    <a:fillToRect l="100000" t="100000"/>
                  </a:path>
                </a:gradFill>
                <a:effectLst/>
                <a:uLnTx/>
                <a:uFillTx/>
                <a:latin typeface="阿里巴巴普惠体 B" panose="00020600040101010101" charset="-122"/>
                <a:ea typeface="阿里巴巴普惠体 B" panose="00020600040101010101" charset="-122"/>
                <a:cs typeface="+mn-cs"/>
              </a:endParaRPr>
            </a:p>
          </p:txBody>
        </p:sp>
      </p:grpSp>
      <p:grpSp>
        <p:nvGrpSpPr>
          <p:cNvPr id="18" name="组合 17"/>
          <p:cNvGrpSpPr/>
          <p:nvPr/>
        </p:nvGrpSpPr>
        <p:grpSpPr>
          <a:xfrm>
            <a:off x="2980331" y="2112232"/>
            <a:ext cx="7899377" cy="825731"/>
            <a:chOff x="2379074" y="1457495"/>
            <a:chExt cx="9072229" cy="948331"/>
          </a:xfrm>
        </p:grpSpPr>
        <p:grpSp>
          <p:nvGrpSpPr>
            <p:cNvPr id="19" name="组合 18"/>
            <p:cNvGrpSpPr/>
            <p:nvPr/>
          </p:nvGrpSpPr>
          <p:grpSpPr>
            <a:xfrm>
              <a:off x="2379074" y="1692265"/>
              <a:ext cx="8877849" cy="701517"/>
              <a:chOff x="2379074" y="1692265"/>
              <a:chExt cx="8877849" cy="701517"/>
            </a:xfrm>
          </p:grpSpPr>
          <p:sp>
            <p:nvSpPr>
              <p:cNvPr id="21" name="矩形: 圆角 20"/>
              <p:cNvSpPr/>
              <p:nvPr/>
            </p:nvSpPr>
            <p:spPr>
              <a:xfrm>
                <a:off x="2379074" y="1692265"/>
                <a:ext cx="8877849" cy="701517"/>
              </a:xfrm>
              <a:prstGeom prst="roundRect">
                <a:avLst/>
              </a:prstGeom>
              <a:gradFill>
                <a:gsLst>
                  <a:gs pos="100000">
                    <a:srgbClr val="FAD77E">
                      <a:lumMod val="60000"/>
                      <a:lumOff val="40000"/>
                    </a:srgbClr>
                  </a:gs>
                  <a:gs pos="0">
                    <a:srgbClr val="FAD77E">
                      <a:lumMod val="20000"/>
                      <a:lumOff val="80000"/>
                    </a:srgbClr>
                  </a:gs>
                </a:gsLst>
                <a:path path="circle">
                  <a:fillToRect r="100000" b="100000"/>
                </a:path>
              </a:gradFill>
              <a:ln w="12700" cap="flat" cmpd="sng" algn="ctr">
                <a:noFill/>
                <a:prstDash val="solid"/>
                <a:miter lim="800000"/>
              </a:ln>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22" name="文本框 21"/>
              <p:cNvSpPr txBox="1"/>
              <p:nvPr/>
            </p:nvSpPr>
            <p:spPr>
              <a:xfrm>
                <a:off x="5643871" y="1763201"/>
                <a:ext cx="3418869" cy="564464"/>
              </a:xfrm>
              <a:prstGeom prst="rect">
                <a:avLst/>
              </a:prstGeom>
              <a:noFill/>
            </p:spPr>
            <p:txBody>
              <a:bodyPr wrap="non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rPr>
                  <a:t>是人口规模巨大的现代化</a:t>
                </a:r>
                <a:endPar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endParaRPr>
              </a:p>
            </p:txBody>
          </p:sp>
          <p:sp>
            <p:nvSpPr>
              <p:cNvPr id="23" name="矩形: 圆角 22"/>
              <p:cNvSpPr/>
              <p:nvPr/>
            </p:nvSpPr>
            <p:spPr>
              <a:xfrm>
                <a:off x="2379074" y="1692265"/>
                <a:ext cx="3126431" cy="701517"/>
              </a:xfrm>
              <a:prstGeom prst="roundRect">
                <a:avLst/>
              </a:prstGeom>
              <a:gradFill>
                <a:gsLst>
                  <a:gs pos="100000">
                    <a:srgbClr val="FE391F">
                      <a:lumMod val="75000"/>
                    </a:srgbClr>
                  </a:gs>
                  <a:gs pos="26000">
                    <a:srgbClr val="DF0000"/>
                  </a:gs>
                </a:gsLst>
                <a:path path="circle">
                  <a:fillToRect l="100000" t="100000"/>
                </a:path>
              </a:gradFill>
              <a:ln w="12700" cap="flat" cmpd="sng" algn="ctr">
                <a:noFill/>
                <a:prstDash val="solid"/>
                <a:miter lim="800000"/>
              </a:ln>
              <a:effectLst>
                <a:outerShdw blurRad="127000" dist="368300" sx="92000" sy="92000" algn="l" rotWithShape="0">
                  <a:srgbClr val="FE391F">
                    <a:alpha val="40000"/>
                  </a:srgbClr>
                </a:outerShdw>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24" name="文本框 23"/>
              <p:cNvSpPr txBox="1"/>
              <p:nvPr/>
            </p:nvSpPr>
            <p:spPr>
              <a:xfrm>
                <a:off x="2618850" y="1742952"/>
                <a:ext cx="2660417" cy="599469"/>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rPr>
                  <a:t>中国式现代化</a:t>
                </a:r>
                <a:endPar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endParaRPr>
              </a:p>
            </p:txBody>
          </p:sp>
        </p:grpSp>
        <p:pic>
          <p:nvPicPr>
            <p:cNvPr id="20" name="图片 19"/>
            <p:cNvPicPr>
              <a:picLocks noChangeAspect="1"/>
            </p:cNvPicPr>
            <p:nvPr/>
          </p:nvPicPr>
          <p:blipFill>
            <a:blip r:embed="rId3" cstate="screen"/>
            <a:stretch>
              <a:fillRect/>
            </a:stretch>
          </p:blipFill>
          <p:spPr>
            <a:xfrm>
              <a:off x="10526102" y="1457495"/>
              <a:ext cx="925201" cy="948331"/>
            </a:xfrm>
            <a:prstGeom prst="rect">
              <a:avLst/>
            </a:prstGeom>
          </p:spPr>
        </p:pic>
      </p:grpSp>
      <p:grpSp>
        <p:nvGrpSpPr>
          <p:cNvPr id="25" name="组合 24"/>
          <p:cNvGrpSpPr/>
          <p:nvPr/>
        </p:nvGrpSpPr>
        <p:grpSpPr>
          <a:xfrm>
            <a:off x="3478660" y="2911087"/>
            <a:ext cx="7959616" cy="825731"/>
            <a:chOff x="2379074" y="1457495"/>
            <a:chExt cx="9141412" cy="948331"/>
          </a:xfrm>
        </p:grpSpPr>
        <p:grpSp>
          <p:nvGrpSpPr>
            <p:cNvPr id="26" name="组合 25"/>
            <p:cNvGrpSpPr/>
            <p:nvPr/>
          </p:nvGrpSpPr>
          <p:grpSpPr>
            <a:xfrm>
              <a:off x="2379074" y="1692265"/>
              <a:ext cx="8965363" cy="701517"/>
              <a:chOff x="2379074" y="1692265"/>
              <a:chExt cx="8965363" cy="701517"/>
            </a:xfrm>
          </p:grpSpPr>
          <p:sp>
            <p:nvSpPr>
              <p:cNvPr id="28" name="矩形: 圆角 27"/>
              <p:cNvSpPr/>
              <p:nvPr/>
            </p:nvSpPr>
            <p:spPr>
              <a:xfrm>
                <a:off x="2379074" y="1692265"/>
                <a:ext cx="8965363" cy="701517"/>
              </a:xfrm>
              <a:prstGeom prst="roundRect">
                <a:avLst/>
              </a:prstGeom>
              <a:gradFill>
                <a:gsLst>
                  <a:gs pos="100000">
                    <a:srgbClr val="FAD77E">
                      <a:lumMod val="60000"/>
                      <a:lumOff val="40000"/>
                    </a:srgbClr>
                  </a:gs>
                  <a:gs pos="0">
                    <a:srgbClr val="FAD77E">
                      <a:lumMod val="20000"/>
                      <a:lumOff val="80000"/>
                    </a:srgbClr>
                  </a:gs>
                </a:gsLst>
                <a:path path="circle">
                  <a:fillToRect r="100000" b="100000"/>
                </a:path>
              </a:gradFill>
              <a:ln w="12700" cap="flat" cmpd="sng" algn="ctr">
                <a:noFill/>
                <a:prstDash val="solid"/>
                <a:miter lim="800000"/>
              </a:ln>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29" name="文本框 28"/>
              <p:cNvSpPr txBox="1"/>
              <p:nvPr/>
            </p:nvSpPr>
            <p:spPr>
              <a:xfrm>
                <a:off x="5643871" y="1779427"/>
                <a:ext cx="4002294" cy="564464"/>
              </a:xfrm>
              <a:prstGeom prst="rect">
                <a:avLst/>
              </a:prstGeom>
              <a:noFill/>
            </p:spPr>
            <p:txBody>
              <a:bodyPr wrap="non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rPr>
                  <a:t>是全体人民共同富裕的现代化</a:t>
                </a:r>
                <a:endPar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endParaRPr>
              </a:p>
            </p:txBody>
          </p:sp>
          <p:sp>
            <p:nvSpPr>
              <p:cNvPr id="30" name="矩形: 圆角 29"/>
              <p:cNvSpPr/>
              <p:nvPr/>
            </p:nvSpPr>
            <p:spPr>
              <a:xfrm>
                <a:off x="2379074" y="1692265"/>
                <a:ext cx="3126431" cy="701517"/>
              </a:xfrm>
              <a:prstGeom prst="roundRect">
                <a:avLst/>
              </a:prstGeom>
              <a:gradFill>
                <a:gsLst>
                  <a:gs pos="100000">
                    <a:srgbClr val="FE391F">
                      <a:lumMod val="75000"/>
                    </a:srgbClr>
                  </a:gs>
                  <a:gs pos="26000">
                    <a:srgbClr val="DF0000"/>
                  </a:gs>
                </a:gsLst>
                <a:path path="circle">
                  <a:fillToRect l="100000" t="100000"/>
                </a:path>
              </a:gradFill>
              <a:ln w="12700" cap="flat" cmpd="sng" algn="ctr">
                <a:noFill/>
                <a:prstDash val="solid"/>
                <a:miter lim="800000"/>
              </a:ln>
              <a:effectLst>
                <a:outerShdw blurRad="127000" dist="368300" sx="92000" sy="92000" algn="l" rotWithShape="0">
                  <a:srgbClr val="FE391F">
                    <a:alpha val="40000"/>
                  </a:srgbClr>
                </a:outerShdw>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31" name="文本框 30"/>
              <p:cNvSpPr txBox="1"/>
              <p:nvPr/>
            </p:nvSpPr>
            <p:spPr>
              <a:xfrm>
                <a:off x="2618850" y="1742952"/>
                <a:ext cx="2660417" cy="599469"/>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rPr>
                  <a:t>中国式现代化</a:t>
                </a:r>
                <a:endPar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endParaRPr>
              </a:p>
            </p:txBody>
          </p:sp>
        </p:grpSp>
        <p:pic>
          <p:nvPicPr>
            <p:cNvPr id="27" name="图片 26"/>
            <p:cNvPicPr>
              <a:picLocks noChangeAspect="1"/>
            </p:cNvPicPr>
            <p:nvPr/>
          </p:nvPicPr>
          <p:blipFill>
            <a:blip r:embed="rId3" cstate="screen"/>
            <a:stretch>
              <a:fillRect/>
            </a:stretch>
          </p:blipFill>
          <p:spPr>
            <a:xfrm>
              <a:off x="10595285" y="1457495"/>
              <a:ext cx="925201" cy="948331"/>
            </a:xfrm>
            <a:prstGeom prst="rect">
              <a:avLst/>
            </a:prstGeom>
          </p:spPr>
        </p:pic>
      </p:grpSp>
      <p:grpSp>
        <p:nvGrpSpPr>
          <p:cNvPr id="32" name="组合 31"/>
          <p:cNvGrpSpPr/>
          <p:nvPr/>
        </p:nvGrpSpPr>
        <p:grpSpPr>
          <a:xfrm>
            <a:off x="3929504" y="3813841"/>
            <a:ext cx="7959617" cy="825731"/>
            <a:chOff x="2379073" y="1457495"/>
            <a:chExt cx="9141413" cy="948331"/>
          </a:xfrm>
        </p:grpSpPr>
        <p:grpSp>
          <p:nvGrpSpPr>
            <p:cNvPr id="33" name="组合 32"/>
            <p:cNvGrpSpPr/>
            <p:nvPr/>
          </p:nvGrpSpPr>
          <p:grpSpPr>
            <a:xfrm>
              <a:off x="2379073" y="1692265"/>
              <a:ext cx="9072230" cy="701517"/>
              <a:chOff x="2379073" y="1692265"/>
              <a:chExt cx="9072230" cy="701517"/>
            </a:xfrm>
          </p:grpSpPr>
          <p:sp>
            <p:nvSpPr>
              <p:cNvPr id="35" name="矩形: 圆角 34"/>
              <p:cNvSpPr/>
              <p:nvPr/>
            </p:nvSpPr>
            <p:spPr>
              <a:xfrm>
                <a:off x="2379073" y="1692265"/>
                <a:ext cx="9072230" cy="701517"/>
              </a:xfrm>
              <a:prstGeom prst="roundRect">
                <a:avLst/>
              </a:prstGeom>
              <a:gradFill>
                <a:gsLst>
                  <a:gs pos="100000">
                    <a:srgbClr val="FAD77E">
                      <a:lumMod val="60000"/>
                      <a:lumOff val="40000"/>
                    </a:srgbClr>
                  </a:gs>
                  <a:gs pos="0">
                    <a:srgbClr val="FAD77E">
                      <a:lumMod val="20000"/>
                      <a:lumOff val="80000"/>
                    </a:srgbClr>
                  </a:gs>
                </a:gsLst>
                <a:path path="circle">
                  <a:fillToRect r="100000" b="100000"/>
                </a:path>
              </a:gradFill>
              <a:ln w="12700" cap="flat" cmpd="sng" algn="ctr">
                <a:noFill/>
                <a:prstDash val="solid"/>
                <a:miter lim="800000"/>
              </a:ln>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36" name="文本框 35"/>
              <p:cNvSpPr txBox="1"/>
              <p:nvPr/>
            </p:nvSpPr>
            <p:spPr>
              <a:xfrm>
                <a:off x="5643871" y="1779427"/>
                <a:ext cx="5169144" cy="564464"/>
              </a:xfrm>
              <a:prstGeom prst="rect">
                <a:avLst/>
              </a:prstGeom>
              <a:noFill/>
            </p:spPr>
            <p:txBody>
              <a:bodyPr wrap="non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rPr>
                  <a:t>是物质文明和精神文明相协调的现代化</a:t>
                </a:r>
                <a:endPar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endParaRPr>
              </a:p>
            </p:txBody>
          </p:sp>
          <p:sp>
            <p:nvSpPr>
              <p:cNvPr id="37" name="矩形: 圆角 36"/>
              <p:cNvSpPr/>
              <p:nvPr/>
            </p:nvSpPr>
            <p:spPr>
              <a:xfrm>
                <a:off x="2379074" y="1692265"/>
                <a:ext cx="3126431" cy="701517"/>
              </a:xfrm>
              <a:prstGeom prst="roundRect">
                <a:avLst/>
              </a:prstGeom>
              <a:gradFill>
                <a:gsLst>
                  <a:gs pos="100000">
                    <a:srgbClr val="FE391F">
                      <a:lumMod val="75000"/>
                    </a:srgbClr>
                  </a:gs>
                  <a:gs pos="26000">
                    <a:srgbClr val="DF0000"/>
                  </a:gs>
                </a:gsLst>
                <a:path path="circle">
                  <a:fillToRect l="100000" t="100000"/>
                </a:path>
              </a:gradFill>
              <a:ln w="12700" cap="flat" cmpd="sng" algn="ctr">
                <a:noFill/>
                <a:prstDash val="solid"/>
                <a:miter lim="800000"/>
              </a:ln>
              <a:effectLst>
                <a:outerShdw blurRad="127000" dist="368300" sx="92000" sy="92000" algn="l" rotWithShape="0">
                  <a:srgbClr val="FE391F">
                    <a:alpha val="40000"/>
                  </a:srgbClr>
                </a:outerShdw>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38" name="文本框 37"/>
              <p:cNvSpPr txBox="1"/>
              <p:nvPr/>
            </p:nvSpPr>
            <p:spPr>
              <a:xfrm>
                <a:off x="2618850" y="1742952"/>
                <a:ext cx="2660417" cy="599469"/>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rPr>
                  <a:t>中国式现代化</a:t>
                </a:r>
                <a:endPar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endParaRPr>
              </a:p>
            </p:txBody>
          </p:sp>
        </p:grpSp>
        <p:pic>
          <p:nvPicPr>
            <p:cNvPr id="34" name="图片 33"/>
            <p:cNvPicPr>
              <a:picLocks noChangeAspect="1"/>
            </p:cNvPicPr>
            <p:nvPr/>
          </p:nvPicPr>
          <p:blipFill>
            <a:blip r:embed="rId3" cstate="screen"/>
            <a:stretch>
              <a:fillRect/>
            </a:stretch>
          </p:blipFill>
          <p:spPr>
            <a:xfrm>
              <a:off x="10595285" y="1457495"/>
              <a:ext cx="925201" cy="948331"/>
            </a:xfrm>
            <a:prstGeom prst="rect">
              <a:avLst/>
            </a:prstGeom>
          </p:spPr>
        </p:pic>
      </p:grpSp>
      <p:grpSp>
        <p:nvGrpSpPr>
          <p:cNvPr id="39" name="组合 38"/>
          <p:cNvGrpSpPr/>
          <p:nvPr/>
        </p:nvGrpSpPr>
        <p:grpSpPr>
          <a:xfrm>
            <a:off x="3448539" y="4704167"/>
            <a:ext cx="7959617" cy="825731"/>
            <a:chOff x="2379073" y="1457495"/>
            <a:chExt cx="9141413" cy="948331"/>
          </a:xfrm>
        </p:grpSpPr>
        <p:grpSp>
          <p:nvGrpSpPr>
            <p:cNvPr id="40" name="组合 39"/>
            <p:cNvGrpSpPr/>
            <p:nvPr/>
          </p:nvGrpSpPr>
          <p:grpSpPr>
            <a:xfrm>
              <a:off x="2379073" y="1692265"/>
              <a:ext cx="9072230" cy="701517"/>
              <a:chOff x="2379073" y="1692265"/>
              <a:chExt cx="9072230" cy="701517"/>
            </a:xfrm>
          </p:grpSpPr>
          <p:sp>
            <p:nvSpPr>
              <p:cNvPr id="42" name="矩形: 圆角 41"/>
              <p:cNvSpPr/>
              <p:nvPr/>
            </p:nvSpPr>
            <p:spPr>
              <a:xfrm>
                <a:off x="2379073" y="1692265"/>
                <a:ext cx="9072230" cy="701517"/>
              </a:xfrm>
              <a:prstGeom prst="roundRect">
                <a:avLst/>
              </a:prstGeom>
              <a:gradFill>
                <a:gsLst>
                  <a:gs pos="100000">
                    <a:srgbClr val="FAD77E">
                      <a:lumMod val="60000"/>
                      <a:lumOff val="40000"/>
                    </a:srgbClr>
                  </a:gs>
                  <a:gs pos="0">
                    <a:srgbClr val="FAD77E">
                      <a:lumMod val="20000"/>
                      <a:lumOff val="80000"/>
                    </a:srgbClr>
                  </a:gs>
                </a:gsLst>
                <a:path path="circle">
                  <a:fillToRect r="100000" b="100000"/>
                </a:path>
              </a:gradFill>
              <a:ln w="12700" cap="flat" cmpd="sng" algn="ctr">
                <a:noFill/>
                <a:prstDash val="solid"/>
                <a:miter lim="800000"/>
              </a:ln>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43" name="文本框 42"/>
              <p:cNvSpPr txBox="1"/>
              <p:nvPr/>
            </p:nvSpPr>
            <p:spPr>
              <a:xfrm>
                <a:off x="5643871" y="1779427"/>
                <a:ext cx="4002294" cy="564464"/>
              </a:xfrm>
              <a:prstGeom prst="rect">
                <a:avLst/>
              </a:prstGeom>
              <a:noFill/>
            </p:spPr>
            <p:txBody>
              <a:bodyPr wrap="non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rPr>
                  <a:t>是人与自然和谐共生的现代化</a:t>
                </a:r>
                <a:endPar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endParaRPr>
              </a:p>
            </p:txBody>
          </p:sp>
          <p:sp>
            <p:nvSpPr>
              <p:cNvPr id="44" name="矩形: 圆角 43"/>
              <p:cNvSpPr/>
              <p:nvPr/>
            </p:nvSpPr>
            <p:spPr>
              <a:xfrm>
                <a:off x="2379074" y="1692265"/>
                <a:ext cx="3126431" cy="701517"/>
              </a:xfrm>
              <a:prstGeom prst="roundRect">
                <a:avLst/>
              </a:prstGeom>
              <a:gradFill>
                <a:gsLst>
                  <a:gs pos="100000">
                    <a:srgbClr val="FE391F">
                      <a:lumMod val="75000"/>
                    </a:srgbClr>
                  </a:gs>
                  <a:gs pos="26000">
                    <a:srgbClr val="DF0000"/>
                  </a:gs>
                </a:gsLst>
                <a:path path="circle">
                  <a:fillToRect l="100000" t="100000"/>
                </a:path>
              </a:gradFill>
              <a:ln w="12700" cap="flat" cmpd="sng" algn="ctr">
                <a:noFill/>
                <a:prstDash val="solid"/>
                <a:miter lim="800000"/>
              </a:ln>
              <a:effectLst>
                <a:outerShdw blurRad="127000" dist="368300" sx="92000" sy="92000" algn="l" rotWithShape="0">
                  <a:srgbClr val="FE391F">
                    <a:alpha val="40000"/>
                  </a:srgbClr>
                </a:outerShdw>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45" name="文本框 44"/>
              <p:cNvSpPr txBox="1"/>
              <p:nvPr/>
            </p:nvSpPr>
            <p:spPr>
              <a:xfrm>
                <a:off x="2618850" y="1742952"/>
                <a:ext cx="2660417" cy="599469"/>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rPr>
                  <a:t>中国式现代化</a:t>
                </a:r>
                <a:endPar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endParaRPr>
              </a:p>
            </p:txBody>
          </p:sp>
        </p:grpSp>
        <p:pic>
          <p:nvPicPr>
            <p:cNvPr id="41" name="图片 40"/>
            <p:cNvPicPr>
              <a:picLocks noChangeAspect="1"/>
            </p:cNvPicPr>
            <p:nvPr/>
          </p:nvPicPr>
          <p:blipFill>
            <a:blip r:embed="rId3" cstate="screen"/>
            <a:stretch>
              <a:fillRect/>
            </a:stretch>
          </p:blipFill>
          <p:spPr>
            <a:xfrm>
              <a:off x="10595285" y="1457495"/>
              <a:ext cx="925201" cy="948331"/>
            </a:xfrm>
            <a:prstGeom prst="rect">
              <a:avLst/>
            </a:prstGeom>
          </p:spPr>
        </p:pic>
      </p:grpSp>
      <p:grpSp>
        <p:nvGrpSpPr>
          <p:cNvPr id="46" name="组合 45"/>
          <p:cNvGrpSpPr/>
          <p:nvPr/>
        </p:nvGrpSpPr>
        <p:grpSpPr>
          <a:xfrm>
            <a:off x="2979319" y="5529898"/>
            <a:ext cx="7959617" cy="825731"/>
            <a:chOff x="2379073" y="1457495"/>
            <a:chExt cx="9141413" cy="948331"/>
          </a:xfrm>
        </p:grpSpPr>
        <p:grpSp>
          <p:nvGrpSpPr>
            <p:cNvPr id="47" name="组合 46"/>
            <p:cNvGrpSpPr/>
            <p:nvPr/>
          </p:nvGrpSpPr>
          <p:grpSpPr>
            <a:xfrm>
              <a:off x="2379073" y="1692265"/>
              <a:ext cx="9072230" cy="701517"/>
              <a:chOff x="2379073" y="1692265"/>
              <a:chExt cx="9072230" cy="701517"/>
            </a:xfrm>
          </p:grpSpPr>
          <p:sp>
            <p:nvSpPr>
              <p:cNvPr id="49" name="矩形: 圆角 48"/>
              <p:cNvSpPr/>
              <p:nvPr/>
            </p:nvSpPr>
            <p:spPr>
              <a:xfrm>
                <a:off x="2379073" y="1692265"/>
                <a:ext cx="9072230" cy="701517"/>
              </a:xfrm>
              <a:prstGeom prst="roundRect">
                <a:avLst/>
              </a:prstGeom>
              <a:gradFill>
                <a:gsLst>
                  <a:gs pos="100000">
                    <a:srgbClr val="FAD77E">
                      <a:lumMod val="60000"/>
                      <a:lumOff val="40000"/>
                    </a:srgbClr>
                  </a:gs>
                  <a:gs pos="0">
                    <a:srgbClr val="FAD77E">
                      <a:lumMod val="20000"/>
                      <a:lumOff val="80000"/>
                    </a:srgbClr>
                  </a:gs>
                </a:gsLst>
                <a:path path="circle">
                  <a:fillToRect r="100000" b="100000"/>
                </a:path>
              </a:gradFill>
              <a:ln w="12700" cap="flat" cmpd="sng" algn="ctr">
                <a:noFill/>
                <a:prstDash val="solid"/>
                <a:miter lim="800000"/>
              </a:ln>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50" name="文本框 49"/>
              <p:cNvSpPr txBox="1"/>
              <p:nvPr/>
            </p:nvSpPr>
            <p:spPr>
              <a:xfrm>
                <a:off x="5643871" y="1779427"/>
                <a:ext cx="3710582" cy="564464"/>
              </a:xfrm>
              <a:prstGeom prst="rect">
                <a:avLst/>
              </a:prstGeom>
              <a:noFill/>
            </p:spPr>
            <p:txBody>
              <a:bodyPr wrap="non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rPr>
                  <a:t>是走和平发展道路的现代化</a:t>
                </a:r>
                <a:endParaRPr kumimoji="0" lang="zh-CN" altLang="en-US" sz="2000" b="0" i="0" u="none" strike="noStrike" kern="0" cap="none" spc="0" normalizeH="0" baseline="0" noProof="0" dirty="0">
                  <a:ln>
                    <a:noFill/>
                  </a:ln>
                  <a:solidFill>
                    <a:srgbClr val="E7E6E6">
                      <a:lumMod val="25000"/>
                    </a:srgbClr>
                  </a:solidFill>
                  <a:effectLst/>
                  <a:uLnTx/>
                  <a:uFillTx/>
                  <a:latin typeface="阿里巴巴普惠体 B" panose="00020600040101010101" charset="-122"/>
                  <a:ea typeface="阿里巴巴普惠体 B" panose="00020600040101010101" charset="-122"/>
                  <a:cs typeface="+mn-cs"/>
                </a:endParaRPr>
              </a:p>
            </p:txBody>
          </p:sp>
          <p:sp>
            <p:nvSpPr>
              <p:cNvPr id="51" name="矩形: 圆角 50"/>
              <p:cNvSpPr/>
              <p:nvPr/>
            </p:nvSpPr>
            <p:spPr>
              <a:xfrm>
                <a:off x="2379074" y="1692265"/>
                <a:ext cx="3126431" cy="701517"/>
              </a:xfrm>
              <a:prstGeom prst="roundRect">
                <a:avLst/>
              </a:prstGeom>
              <a:gradFill>
                <a:gsLst>
                  <a:gs pos="100000">
                    <a:srgbClr val="FE391F">
                      <a:lumMod val="75000"/>
                    </a:srgbClr>
                  </a:gs>
                  <a:gs pos="26000">
                    <a:srgbClr val="DF0000"/>
                  </a:gs>
                </a:gsLst>
                <a:path path="circle">
                  <a:fillToRect l="100000" t="100000"/>
                </a:path>
              </a:gradFill>
              <a:ln w="12700" cap="flat" cmpd="sng" algn="ctr">
                <a:noFill/>
                <a:prstDash val="solid"/>
                <a:miter lim="800000"/>
              </a:ln>
              <a:effectLst>
                <a:outerShdw blurRad="127000" dist="368300" sx="92000" sy="92000" algn="l" rotWithShape="0">
                  <a:srgbClr val="FE391F">
                    <a:alpha val="40000"/>
                  </a:srgbClr>
                </a:outerShdw>
              </a:effectLst>
            </p:spPr>
            <p:txBody>
              <a:bodyPr rot="0" spcFirstLastPara="0" vertOverflow="overflow" horzOverflow="overflow" vert="horz" wrap="non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Roboto Regular"/>
                  <a:ea typeface="思源黑体 CN Regular" panose="020B0500000000000000" pitchFamily="34" charset="-122"/>
                  <a:cs typeface="+mn-cs"/>
                </a:endParaRPr>
              </a:p>
            </p:txBody>
          </p:sp>
          <p:sp>
            <p:nvSpPr>
              <p:cNvPr id="52" name="文本框 51"/>
              <p:cNvSpPr txBox="1"/>
              <p:nvPr/>
            </p:nvSpPr>
            <p:spPr>
              <a:xfrm>
                <a:off x="2618850" y="1742952"/>
                <a:ext cx="2660417" cy="599469"/>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rPr>
                  <a:t>中国式现代化</a:t>
                </a:r>
                <a:endParaRPr kumimoji="0" lang="zh-CN" altLang="en-US" sz="2800" b="0" i="0" u="none" strike="noStrike" kern="0" cap="none" spc="0" normalizeH="0" baseline="0" noProof="0" dirty="0">
                  <a:ln>
                    <a:noFill/>
                  </a:ln>
                  <a:solidFill>
                    <a:srgbClr val="FAD77E">
                      <a:lumMod val="20000"/>
                      <a:lumOff val="80000"/>
                    </a:srgbClr>
                  </a:solidFill>
                  <a:effectLst/>
                  <a:uLnTx/>
                  <a:uFillTx/>
                  <a:latin typeface="阿里巴巴普惠体 B" panose="00020600040101010101" charset="-122"/>
                  <a:ea typeface="阿里巴巴普惠体 B" panose="00020600040101010101" charset="-122"/>
                  <a:cs typeface="+mn-cs"/>
                </a:endParaRPr>
              </a:p>
            </p:txBody>
          </p:sp>
        </p:grpSp>
        <p:pic>
          <p:nvPicPr>
            <p:cNvPr id="48" name="图片 47"/>
            <p:cNvPicPr>
              <a:picLocks noChangeAspect="1"/>
            </p:cNvPicPr>
            <p:nvPr/>
          </p:nvPicPr>
          <p:blipFill>
            <a:blip r:embed="rId3" cstate="screen"/>
            <a:stretch>
              <a:fillRect/>
            </a:stretch>
          </p:blipFill>
          <p:spPr>
            <a:xfrm>
              <a:off x="10595285" y="1457495"/>
              <a:ext cx="925201" cy="948331"/>
            </a:xfrm>
            <a:prstGeom prst="rect">
              <a:avLst/>
            </a:prstGeom>
          </p:spPr>
        </p:pic>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60000">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14:bounceEnd="60000">
                                          <p:cBhvr additive="base">
                                            <p:cTn id="12" dur="5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60000">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14:bounceEnd="60000">
                                          <p:cBhvr additive="base">
                                            <p:cTn id="17"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14:presetBounceEnd="60000">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14:bounceEnd="60000">
                                          <p:cBhvr additive="base">
                                            <p:cTn id="22"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14:presetBounceEnd="60000">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14:bounceEnd="60000">
                                          <p:cBhvr additive="base">
                                            <p:cTn id="27" dur="5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3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14:presetBounceEnd="60000">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14:bounceEnd="60000">
                                          <p:cBhvr additive="base">
                                            <p:cTn id="32"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33"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1+#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1+#ppt_w/2"/>
                                              </p:val>
                                            </p:tav>
                                            <p:tav tm="100000">
                                              <p:val>
                                                <p:strVal val="#ppt_x"/>
                                              </p:val>
                                            </p:tav>
                                          </p:tavLst>
                                        </p:anim>
                                        <p:anim calcmode="lin" valueType="num">
                                          <p:cBhvr additive="base">
                                            <p:cTn id="28" dur="500" fill="hold"/>
                                            <p:tgtEl>
                                              <p:spTgt spid="3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1+#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2728" y="2219145"/>
            <a:ext cx="4024745" cy="3231654"/>
          </a:xfrm>
          <a:prstGeom prst="rect">
            <a:avLst/>
          </a:prstGeom>
          <a:noFill/>
          <a:ln>
            <a:solidFill>
              <a:srgbClr val="C00000"/>
            </a:solidFill>
          </a:ln>
        </p:spPr>
        <p:txBody>
          <a:bodyPr wrap="square">
            <a:spAutoFit/>
          </a:bodyPr>
          <a:lstStyle/>
          <a:p>
            <a:r>
              <a:rPr lang="zh-CN" altLang="en-US" sz="3200" dirty="0">
                <a:solidFill>
                  <a:srgbClr val="002060"/>
                </a:solidFill>
                <a:latin typeface="隶书" panose="02010509060101010101" pitchFamily="49" charset="-122"/>
                <a:ea typeface="隶书" panose="02010509060101010101" pitchFamily="49" charset="-122"/>
              </a:rPr>
              <a:t>仰观宇宙之大，</a:t>
            </a:r>
            <a:endParaRPr lang="en-US" altLang="zh-CN" sz="3200" dirty="0">
              <a:solidFill>
                <a:srgbClr val="002060"/>
              </a:solidFill>
              <a:latin typeface="隶书" panose="02010509060101010101" pitchFamily="49" charset="-122"/>
              <a:ea typeface="隶书" panose="02010509060101010101" pitchFamily="49" charset="-122"/>
            </a:endParaRPr>
          </a:p>
          <a:p>
            <a:r>
              <a:rPr lang="zh-CN" altLang="en-US" sz="3200" dirty="0">
                <a:solidFill>
                  <a:srgbClr val="002060"/>
                </a:solidFill>
                <a:latin typeface="隶书" panose="02010509060101010101" pitchFamily="49" charset="-122"/>
                <a:ea typeface="隶书" panose="02010509060101010101" pitchFamily="49" charset="-122"/>
              </a:rPr>
              <a:t>俯察品类之盛，</a:t>
            </a:r>
            <a:endParaRPr lang="en-US" altLang="zh-CN" sz="3200" dirty="0">
              <a:solidFill>
                <a:srgbClr val="002060"/>
              </a:solidFill>
              <a:latin typeface="隶书" panose="02010509060101010101" pitchFamily="49" charset="-122"/>
              <a:ea typeface="隶书" panose="02010509060101010101" pitchFamily="49" charset="-122"/>
            </a:endParaRPr>
          </a:p>
          <a:p>
            <a:r>
              <a:rPr lang="zh-CN" altLang="en-US" sz="3200" dirty="0">
                <a:solidFill>
                  <a:srgbClr val="002060"/>
                </a:solidFill>
                <a:latin typeface="隶书" panose="02010509060101010101" pitchFamily="49" charset="-122"/>
                <a:ea typeface="隶书" panose="02010509060101010101" pitchFamily="49" charset="-122"/>
              </a:rPr>
              <a:t>所以游目骋怀，</a:t>
            </a:r>
            <a:endParaRPr lang="en-US" altLang="zh-CN" sz="3200" dirty="0">
              <a:solidFill>
                <a:srgbClr val="002060"/>
              </a:solidFill>
              <a:latin typeface="隶书" panose="02010509060101010101" pitchFamily="49" charset="-122"/>
              <a:ea typeface="隶书" panose="02010509060101010101" pitchFamily="49" charset="-122"/>
            </a:endParaRPr>
          </a:p>
          <a:p>
            <a:r>
              <a:rPr lang="zh-CN" altLang="en-US" sz="3200" dirty="0">
                <a:solidFill>
                  <a:srgbClr val="002060"/>
                </a:solidFill>
                <a:latin typeface="隶书" panose="02010509060101010101" pitchFamily="49" charset="-122"/>
                <a:ea typeface="隶书" panose="02010509060101010101" pitchFamily="49" charset="-122"/>
              </a:rPr>
              <a:t>足以极视听之娱，</a:t>
            </a:r>
            <a:endParaRPr lang="en-US" altLang="zh-CN" sz="3200" dirty="0">
              <a:solidFill>
                <a:srgbClr val="002060"/>
              </a:solidFill>
              <a:latin typeface="隶书" panose="02010509060101010101" pitchFamily="49" charset="-122"/>
              <a:ea typeface="隶书" panose="02010509060101010101" pitchFamily="49" charset="-122"/>
            </a:endParaRPr>
          </a:p>
          <a:p>
            <a:r>
              <a:rPr lang="zh-CN" altLang="en-US" sz="3200" dirty="0">
                <a:solidFill>
                  <a:srgbClr val="002060"/>
                </a:solidFill>
                <a:latin typeface="隶书" panose="02010509060101010101" pitchFamily="49" charset="-122"/>
                <a:ea typeface="隶书" panose="02010509060101010101" pitchFamily="49" charset="-122"/>
              </a:rPr>
              <a:t>信可乐也。</a:t>
            </a:r>
            <a:endParaRPr lang="en-US" altLang="zh-CN" sz="3200" dirty="0">
              <a:solidFill>
                <a:srgbClr val="002060"/>
              </a:solidFill>
              <a:latin typeface="隶书" panose="02010509060101010101" pitchFamily="49" charset="-122"/>
              <a:ea typeface="隶书" panose="02010509060101010101" pitchFamily="49" charset="-122"/>
            </a:endParaRPr>
          </a:p>
          <a:p>
            <a:pPr algn="r"/>
            <a:endParaRPr lang="en-US" altLang="zh-CN" sz="2000" dirty="0">
              <a:solidFill>
                <a:srgbClr val="002060"/>
              </a:solidFill>
            </a:endParaRPr>
          </a:p>
          <a:p>
            <a:pPr algn="r"/>
            <a:r>
              <a:rPr lang="en-US" altLang="zh-CN" sz="2400" dirty="0">
                <a:solidFill>
                  <a:srgbClr val="002060"/>
                </a:solidFill>
                <a:latin typeface="隶书" panose="02010509060101010101" pitchFamily="49" charset="-122"/>
                <a:ea typeface="隶书" panose="02010509060101010101" pitchFamily="49" charset="-122"/>
              </a:rPr>
              <a:t>——</a:t>
            </a:r>
            <a:r>
              <a:rPr lang="zh-CN" altLang="en-US" sz="2400" dirty="0">
                <a:solidFill>
                  <a:srgbClr val="002060"/>
                </a:solidFill>
                <a:latin typeface="隶书" panose="02010509060101010101" pitchFamily="49" charset="-122"/>
                <a:ea typeface="隶书" panose="02010509060101010101" pitchFamily="49" charset="-122"/>
              </a:rPr>
              <a:t>王羲之</a:t>
            </a:r>
            <a:r>
              <a:rPr lang="en-US" altLang="zh-CN" sz="2400" dirty="0">
                <a:solidFill>
                  <a:srgbClr val="002060"/>
                </a:solidFill>
                <a:latin typeface="隶书" panose="02010509060101010101" pitchFamily="49" charset="-122"/>
                <a:ea typeface="隶书" panose="02010509060101010101" pitchFamily="49" charset="-122"/>
              </a:rPr>
              <a:t>《</a:t>
            </a:r>
            <a:r>
              <a:rPr lang="zh-CN" altLang="en-US" sz="2400" dirty="0">
                <a:solidFill>
                  <a:srgbClr val="002060"/>
                </a:solidFill>
                <a:latin typeface="隶书" panose="02010509060101010101" pitchFamily="49" charset="-122"/>
                <a:ea typeface="隶书" panose="02010509060101010101" pitchFamily="49" charset="-122"/>
              </a:rPr>
              <a:t>兰亭集序</a:t>
            </a:r>
            <a:r>
              <a:rPr lang="en-US" altLang="zh-CN" sz="2000" dirty="0">
                <a:solidFill>
                  <a:srgbClr val="002060"/>
                </a:solidFill>
              </a:rPr>
              <a:t>》</a:t>
            </a:r>
            <a:endParaRPr lang="zh-CN" altLang="en-US" sz="2000" dirty="0">
              <a:solidFill>
                <a:srgbClr val="002060"/>
              </a:solidFill>
            </a:endParaRPr>
          </a:p>
        </p:txBody>
      </p:sp>
      <p:sp>
        <p:nvSpPr>
          <p:cNvPr id="5" name="文本框 4"/>
          <p:cNvSpPr txBox="1"/>
          <p:nvPr/>
        </p:nvSpPr>
        <p:spPr>
          <a:xfrm>
            <a:off x="1830532" y="6115460"/>
            <a:ext cx="6120244" cy="369332"/>
          </a:xfrm>
          <a:prstGeom prst="rect">
            <a:avLst/>
          </a:prstGeom>
          <a:noFill/>
        </p:spPr>
        <p:txBody>
          <a:bodyPr wrap="square">
            <a:spAutoFit/>
          </a:bodyPr>
          <a:lstStyle/>
          <a:p>
            <a:r>
              <a:rPr lang="zh-CN" altLang="en-US" dirty="0">
                <a:solidFill>
                  <a:srgbClr val="002060"/>
                </a:solidFill>
              </a:rPr>
              <a:t>东晋永和九年</a:t>
            </a:r>
            <a:r>
              <a:rPr lang="en-US" altLang="zh-CN" dirty="0">
                <a:solidFill>
                  <a:srgbClr val="002060"/>
                </a:solidFill>
              </a:rPr>
              <a:t>(</a:t>
            </a:r>
            <a:r>
              <a:rPr lang="zh-CN" altLang="en-US" dirty="0">
                <a:solidFill>
                  <a:srgbClr val="002060"/>
                </a:solidFill>
              </a:rPr>
              <a:t>公元</a:t>
            </a:r>
            <a:r>
              <a:rPr lang="en-US" altLang="zh-CN" dirty="0">
                <a:solidFill>
                  <a:srgbClr val="002060"/>
                </a:solidFill>
              </a:rPr>
              <a:t>353</a:t>
            </a:r>
            <a:r>
              <a:rPr lang="zh-CN" altLang="en-US" dirty="0">
                <a:solidFill>
                  <a:srgbClr val="002060"/>
                </a:solidFill>
              </a:rPr>
              <a:t>年</a:t>
            </a:r>
            <a:r>
              <a:rPr lang="en-US" altLang="zh-CN" dirty="0">
                <a:solidFill>
                  <a:srgbClr val="002060"/>
                </a:solidFill>
              </a:rPr>
              <a:t>)</a:t>
            </a:r>
            <a:endParaRPr lang="zh-CN" altLang="en-US" dirty="0">
              <a:solidFill>
                <a:srgbClr val="002060"/>
              </a:solidFill>
            </a:endParaRPr>
          </a:p>
        </p:txBody>
      </p:sp>
      <p:pic>
        <p:nvPicPr>
          <p:cNvPr id="6" name="图片 5"/>
          <p:cNvPicPr>
            <a:picLocks noChangeAspect="1"/>
          </p:cNvPicPr>
          <p:nvPr/>
        </p:nvPicPr>
        <p:blipFill>
          <a:blip r:embed="rId1"/>
          <a:stretch>
            <a:fillRect/>
          </a:stretch>
        </p:blipFill>
        <p:spPr>
          <a:xfrm>
            <a:off x="5347853" y="1537560"/>
            <a:ext cx="5652655" cy="4282922"/>
          </a:xfrm>
          <a:prstGeom prst="rect">
            <a:avLst/>
          </a:prstGeom>
        </p:spPr>
      </p:pic>
      <p:sp>
        <p:nvSpPr>
          <p:cNvPr id="8" name="文本框 7"/>
          <p:cNvSpPr txBox="1"/>
          <p:nvPr/>
        </p:nvSpPr>
        <p:spPr>
          <a:xfrm>
            <a:off x="6392141" y="6115460"/>
            <a:ext cx="6120244" cy="369332"/>
          </a:xfrm>
          <a:prstGeom prst="rect">
            <a:avLst/>
          </a:prstGeom>
          <a:noFill/>
        </p:spPr>
        <p:txBody>
          <a:bodyPr wrap="square">
            <a:spAutoFit/>
          </a:bodyPr>
          <a:lstStyle/>
          <a:p>
            <a:r>
              <a:rPr lang="zh-CN" altLang="en-US" dirty="0"/>
              <a:t>意大利女宇航员 萨曼莎</a:t>
            </a:r>
            <a:r>
              <a:rPr lang="en-US" altLang="zh-CN" dirty="0"/>
              <a:t>·</a:t>
            </a:r>
            <a:r>
              <a:rPr lang="zh-CN" altLang="en-US" dirty="0"/>
              <a:t>克里斯托弗雷蒂</a:t>
            </a:r>
            <a:endParaRPr lang="zh-CN" altLang="en-US" dirty="0"/>
          </a:p>
        </p:txBody>
      </p:sp>
      <p:sp>
        <p:nvSpPr>
          <p:cNvPr id="9" name="文本框 8"/>
          <p:cNvSpPr txBox="1"/>
          <p:nvPr/>
        </p:nvSpPr>
        <p:spPr>
          <a:xfrm>
            <a:off x="328706" y="374147"/>
            <a:ext cx="6119904"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2.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必须坚持自信自立</a:t>
            </a:r>
            <a:br>
              <a:rPr lang="zh-CN" altLang="en-US" dirty="0"/>
            </a:br>
            <a:endParaRPr lang="zh-CN" altLang="en-US" dirty="0"/>
          </a:p>
        </p:txBody>
      </p:sp>
      <p:sp>
        <p:nvSpPr>
          <p:cNvPr id="4" name="文本框 3"/>
          <p:cNvSpPr txBox="1"/>
          <p:nvPr/>
        </p:nvSpPr>
        <p:spPr>
          <a:xfrm>
            <a:off x="1518024" y="4361609"/>
            <a:ext cx="9000564" cy="1548309"/>
          </a:xfrm>
          <a:prstGeom prst="rect">
            <a:avLst/>
          </a:prstGeom>
          <a:solidFill>
            <a:srgbClr val="C00000"/>
          </a:solidFill>
        </p:spPr>
        <p:txBody>
          <a:bodyPr wrap="square">
            <a:spAutoFit/>
          </a:bodyPr>
          <a:lstStyle/>
          <a:p>
            <a:pPr marL="0" marR="0" lvl="0" indent="0" algn="ctr" defTabSz="914400" rtl="0" eaLnBrk="1" fontAlgn="auto" latinLnBrk="0" hangingPunct="1">
              <a:lnSpc>
                <a:spcPts val="2300"/>
              </a:lnSpc>
              <a:spcBef>
                <a:spcPts val="0"/>
              </a:spcBef>
              <a:spcAft>
                <a:spcPts val="0"/>
              </a:spcAft>
              <a:buClrTx/>
              <a:buSzTx/>
              <a:buFontTx/>
              <a:buNone/>
              <a:defRPr/>
            </a:pPr>
            <a:r>
              <a:rPr kumimoji="0" lang="zh-CN" altLang="en-US" sz="1800" b="0" i="0" u="none" strike="noStrike" kern="100" cap="none" spc="0" normalizeH="0" baseline="0" noProof="0" dirty="0">
                <a:ln>
                  <a:noFill/>
                </a:ln>
                <a:solidFill>
                  <a:schemeClr val="bg1"/>
                </a:solidFill>
                <a:effectLst/>
                <a:uLnTx/>
                <a:uFillTx/>
                <a:latin typeface="微软雅黑" pitchFamily="34" charset="-122"/>
                <a:ea typeface="微软雅黑" pitchFamily="34" charset="-122"/>
                <a:cs typeface="仿宋_GB2312" pitchFamily="49" charset="-122"/>
                <a:sym typeface="思源黑体 CN Medium" panose="020B0600000000000000" pitchFamily="34" charset="-122"/>
              </a:rPr>
              <a:t>中国式现代化，是中国共产党领导的社会主义现代化</a:t>
            </a:r>
            <a:endParaRPr kumimoji="0" lang="en-US" altLang="zh-CN" sz="1800" b="0" i="0" u="none" strike="noStrike" kern="100" cap="none" spc="0" normalizeH="0" baseline="0" noProof="0" dirty="0">
              <a:ln>
                <a:noFill/>
              </a:ln>
              <a:solidFill>
                <a:schemeClr val="bg1"/>
              </a:solidFill>
              <a:effectLst/>
              <a:uLnTx/>
              <a:uFillTx/>
              <a:latin typeface="微软雅黑" pitchFamily="34" charset="-122"/>
              <a:ea typeface="微软雅黑" pitchFamily="34" charset="-122"/>
              <a:cs typeface="仿宋_GB2312" pitchFamily="49" charset="-122"/>
              <a:sym typeface="思源黑体 CN Medium" panose="020B0600000000000000" pitchFamily="34" charset="-122"/>
            </a:endParaRPr>
          </a:p>
          <a:p>
            <a:pPr lvl="0" algn="ctr">
              <a:lnSpc>
                <a:spcPts val="2300"/>
              </a:lnSpc>
              <a:defRPr/>
            </a:pPr>
            <a:r>
              <a:rPr kumimoji="0" lang="zh-CN" altLang="en-US" sz="1800" b="0" i="0" u="none" strike="noStrike" kern="100" cap="none" spc="0" normalizeH="0" baseline="0" noProof="0" dirty="0">
                <a:ln>
                  <a:noFill/>
                </a:ln>
                <a:solidFill>
                  <a:schemeClr val="bg1"/>
                </a:solidFill>
                <a:effectLst/>
                <a:uLnTx/>
                <a:uFillTx/>
                <a:latin typeface="微软雅黑" pitchFamily="34" charset="-122"/>
                <a:ea typeface="微软雅黑" pitchFamily="34" charset="-122"/>
                <a:cs typeface="仿宋_GB2312" pitchFamily="49" charset="-122"/>
                <a:sym typeface="思源黑体 CN Medium" panose="020B0600000000000000" pitchFamily="34" charset="-122"/>
              </a:rPr>
              <a:t>既有各国现代化的共同特征，更有基于</a:t>
            </a:r>
            <a:r>
              <a:rPr kumimoji="0" lang="zh-CN" altLang="en-US" sz="1800" b="1" i="0" u="none" strike="noStrike" kern="100" cap="none" spc="0" normalizeH="0" baseline="0" noProof="0" dirty="0">
                <a:ln>
                  <a:noFill/>
                </a:ln>
                <a:solidFill>
                  <a:schemeClr val="bg1"/>
                </a:solidFill>
                <a:effectLst/>
                <a:uLnTx/>
                <a:uFillTx/>
                <a:latin typeface="微软雅黑" pitchFamily="34" charset="-122"/>
                <a:ea typeface="微软雅黑" pitchFamily="34" charset="-122"/>
                <a:cs typeface="仿宋_GB2312" pitchFamily="49" charset="-122"/>
                <a:sym typeface="思源黑体 CN Medium" panose="020B0600000000000000" pitchFamily="34" charset="-122"/>
              </a:rPr>
              <a:t>自己国情</a:t>
            </a:r>
            <a:r>
              <a:rPr kumimoji="0" lang="zh-CN" altLang="en-US" sz="1800" b="0" i="0" u="none" strike="noStrike" kern="100" cap="none" spc="0" normalizeH="0" baseline="0" noProof="0" dirty="0">
                <a:ln>
                  <a:noFill/>
                </a:ln>
                <a:solidFill>
                  <a:schemeClr val="bg1"/>
                </a:solidFill>
                <a:effectLst/>
                <a:uLnTx/>
                <a:uFillTx/>
                <a:latin typeface="微软雅黑" pitchFamily="34" charset="-122"/>
                <a:ea typeface="微软雅黑" pitchFamily="34" charset="-122"/>
                <a:cs typeface="仿宋_GB2312" pitchFamily="49" charset="-122"/>
                <a:sym typeface="思源黑体 CN Medium" panose="020B0600000000000000" pitchFamily="34" charset="-122"/>
              </a:rPr>
              <a:t>的中国特色</a:t>
            </a:r>
            <a:r>
              <a:rPr lang="zh-CN" altLang="en-US" sz="1600" kern="100" dirty="0">
                <a:solidFill>
                  <a:schemeClr val="bg1"/>
                </a:solidFill>
                <a:latin typeface="微软雅黑" pitchFamily="34" charset="-122"/>
                <a:ea typeface="微软雅黑" pitchFamily="34" charset="-122"/>
                <a:cs typeface="仿宋_GB2312" pitchFamily="49" charset="-122"/>
                <a:sym typeface="思源黑体 CN Light" panose="020B0300000000000000" pitchFamily="34" charset="-122"/>
              </a:rPr>
              <a:t>，</a:t>
            </a:r>
            <a:endParaRPr lang="en-US" altLang="zh-CN" sz="1600" kern="100" dirty="0">
              <a:solidFill>
                <a:schemeClr val="bg1"/>
              </a:solidFill>
              <a:latin typeface="微软雅黑" pitchFamily="34" charset="-122"/>
              <a:ea typeface="微软雅黑" pitchFamily="34" charset="-122"/>
              <a:cs typeface="仿宋_GB2312" pitchFamily="49" charset="-122"/>
              <a:sym typeface="思源黑体 CN Light" panose="020B0300000000000000" pitchFamily="34" charset="-122"/>
            </a:endParaRPr>
          </a:p>
          <a:p>
            <a:pPr lvl="0" algn="ctr">
              <a:lnSpc>
                <a:spcPts val="2300"/>
              </a:lnSpc>
              <a:defRPr/>
            </a:pPr>
            <a:r>
              <a:rPr lang="zh-CN" altLang="en-US" sz="1800" kern="100" dirty="0">
                <a:solidFill>
                  <a:schemeClr val="bg1"/>
                </a:solidFill>
                <a:latin typeface="微软雅黑" pitchFamily="34" charset="-122"/>
                <a:ea typeface="微软雅黑" pitchFamily="34" charset="-122"/>
                <a:cs typeface="仿宋_GB2312" pitchFamily="49" charset="-122"/>
                <a:sym typeface="字魂58号-创中黑-Regular" panose="00000500000000000000" pitchFamily="2" charset="-122"/>
              </a:rPr>
              <a:t>拓展了发展中国家走向现代化的途径，</a:t>
            </a:r>
            <a:endParaRPr lang="en-US" altLang="zh-CN" sz="1800" kern="100" dirty="0">
              <a:solidFill>
                <a:schemeClr val="bg1"/>
              </a:solidFill>
              <a:latin typeface="微软雅黑" pitchFamily="34" charset="-122"/>
              <a:ea typeface="微软雅黑" pitchFamily="34" charset="-122"/>
              <a:cs typeface="仿宋_GB2312" pitchFamily="49" charset="-122"/>
              <a:sym typeface="字魂58号-创中黑-Regular" panose="00000500000000000000" pitchFamily="2" charset="-122"/>
            </a:endParaRPr>
          </a:p>
          <a:p>
            <a:pPr lvl="0" algn="ctr">
              <a:lnSpc>
                <a:spcPts val="2300"/>
              </a:lnSpc>
              <a:defRPr/>
            </a:pPr>
            <a:r>
              <a:rPr lang="zh-CN" altLang="en-US" sz="1800" kern="100" dirty="0">
                <a:solidFill>
                  <a:schemeClr val="bg1"/>
                </a:solidFill>
                <a:latin typeface="微软雅黑" pitchFamily="34" charset="-122"/>
                <a:ea typeface="微软雅黑" pitchFamily="34" charset="-122"/>
                <a:cs typeface="仿宋_GB2312" pitchFamily="49" charset="-122"/>
                <a:sym typeface="字魂58号-创中黑-Regular" panose="00000500000000000000" pitchFamily="2" charset="-122"/>
              </a:rPr>
              <a:t>为人类对更好社会制度的探索提供了中国方案，</a:t>
            </a:r>
            <a:endParaRPr lang="en-US" altLang="zh-CN" sz="1800" kern="100" dirty="0">
              <a:solidFill>
                <a:schemeClr val="bg1"/>
              </a:solidFill>
              <a:latin typeface="微软雅黑" pitchFamily="34" charset="-122"/>
              <a:ea typeface="微软雅黑" pitchFamily="34" charset="-122"/>
              <a:cs typeface="仿宋_GB2312" pitchFamily="49" charset="-122"/>
              <a:sym typeface="字魂58号-创中黑-Regular" panose="00000500000000000000" pitchFamily="2" charset="-122"/>
            </a:endParaRPr>
          </a:p>
          <a:p>
            <a:pPr lvl="0" algn="ctr">
              <a:lnSpc>
                <a:spcPts val="2300"/>
              </a:lnSpc>
              <a:defRPr/>
            </a:pPr>
            <a:r>
              <a:rPr lang="zh-CN" altLang="en-US" sz="1800" kern="100" dirty="0">
                <a:solidFill>
                  <a:schemeClr val="bg1"/>
                </a:solidFill>
                <a:latin typeface="微软雅黑" pitchFamily="34" charset="-122"/>
                <a:ea typeface="微软雅黑" pitchFamily="34" charset="-122"/>
                <a:cs typeface="仿宋_GB2312" pitchFamily="49" charset="-122"/>
                <a:sym typeface="字魂58号-创中黑-Regular" panose="00000500000000000000" pitchFamily="2" charset="-122"/>
              </a:rPr>
              <a:t>这是我们新时代自信自立的最好证明。</a:t>
            </a:r>
            <a:endParaRPr lang="zh-CN" altLang="zh-CN" sz="1800" kern="100" dirty="0">
              <a:solidFill>
                <a:schemeClr val="bg1"/>
              </a:solidFill>
              <a:latin typeface="微软雅黑" pitchFamily="34" charset="-122"/>
              <a:ea typeface="微软雅黑" pitchFamily="34" charset="-122"/>
              <a:cs typeface="仿宋_GB2312" pitchFamily="49" charset="-122"/>
              <a:sym typeface="思源黑体 CN Light" panose="020B0300000000000000" pitchFamily="34" charset="-122"/>
            </a:endParaRPr>
          </a:p>
        </p:txBody>
      </p:sp>
      <p:sp>
        <p:nvSpPr>
          <p:cNvPr id="6" name="文本框 5"/>
          <p:cNvSpPr txBox="1"/>
          <p:nvPr/>
        </p:nvSpPr>
        <p:spPr>
          <a:xfrm>
            <a:off x="4062405" y="1715994"/>
            <a:ext cx="6569735" cy="2105063"/>
          </a:xfrm>
          <a:prstGeom prst="rect">
            <a:avLst/>
          </a:prstGeom>
          <a:noFill/>
        </p:spPr>
        <p:txBody>
          <a:bodyPr wrap="square">
            <a:spAutoFit/>
          </a:bodyPr>
          <a:lstStyle/>
          <a:p>
            <a:pPr fontAlgn="auto">
              <a:lnSpc>
                <a:spcPct val="150000"/>
              </a:lnSpc>
            </a:pPr>
            <a:r>
              <a:rPr lang="zh-CN" altLang="en-US" dirty="0">
                <a:solidFill>
                  <a:srgbClr val="002060"/>
                </a:solidFill>
                <a:latin typeface="微软雅黑" pitchFamily="34" charset="-122"/>
                <a:ea typeface="微软雅黑" pitchFamily="34" charset="-122"/>
                <a:cs typeface="思源黑体 CN Medium" panose="020B0600000000000000" charset="-122"/>
              </a:rPr>
              <a:t>党的二十大报告提出，科学社会主义在二十一世纪的中国焕发出新的蓬勃生机，中国式现代化为人类实现现代化提供了新的选择，中国共产党和中国人民为解决人类面临的共同问题提供更多更好的</a:t>
            </a:r>
            <a:r>
              <a:rPr lang="zh-CN" altLang="en-US" dirty="0">
                <a:solidFill>
                  <a:srgbClr val="C00000"/>
                </a:solidFill>
                <a:latin typeface="微软雅黑" pitchFamily="34" charset="-122"/>
                <a:ea typeface="微软雅黑" pitchFamily="34" charset="-122"/>
                <a:cs typeface="思源黑体 CN Medium" panose="020B0600000000000000" charset="-122"/>
              </a:rPr>
              <a:t>中国智慧、中国方案、中国力量</a:t>
            </a:r>
            <a:r>
              <a:rPr lang="zh-CN" altLang="en-US" dirty="0">
                <a:solidFill>
                  <a:srgbClr val="002060"/>
                </a:solidFill>
                <a:latin typeface="微软雅黑" pitchFamily="34" charset="-122"/>
                <a:ea typeface="微软雅黑" pitchFamily="34" charset="-122"/>
                <a:cs typeface="思源黑体 CN Medium" panose="020B0600000000000000" charset="-122"/>
              </a:rPr>
              <a:t>，为人类和平与发展崇高事业作出新的更大的贡献！</a:t>
            </a:r>
            <a:endParaRPr lang="zh-CN" altLang="en-US" dirty="0">
              <a:solidFill>
                <a:srgbClr val="002060"/>
              </a:solidFill>
              <a:latin typeface="微软雅黑" pitchFamily="34" charset="-122"/>
              <a:ea typeface="微软雅黑" pitchFamily="34" charset="-122"/>
              <a:cs typeface="思源黑体 CN Medium" panose="020B0600000000000000"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2833" y="1835673"/>
            <a:ext cx="3355854" cy="1887668"/>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102226"/>
          <p:cNvGrpSpPr/>
          <p:nvPr>
            <p:custDataLst>
              <p:tags r:id="rId1"/>
            </p:custDataLst>
          </p:nvPr>
        </p:nvGrpSpPr>
        <p:grpSpPr>
          <a:xfrm>
            <a:off x="2181265" y="3974563"/>
            <a:ext cx="7884375" cy="326365"/>
            <a:chOff x="1170035" y="1491630"/>
            <a:chExt cx="6740066" cy="255096"/>
          </a:xfrm>
          <a:solidFill>
            <a:srgbClr val="C00000"/>
          </a:solidFill>
        </p:grpSpPr>
        <p:grpSp>
          <p:nvGrpSpPr>
            <p:cNvPr id="4" name="组合 3"/>
            <p:cNvGrpSpPr/>
            <p:nvPr/>
          </p:nvGrpSpPr>
          <p:grpSpPr>
            <a:xfrm>
              <a:off x="4118171" y="1491630"/>
              <a:ext cx="887762" cy="255096"/>
              <a:chOff x="3965502" y="1879809"/>
              <a:chExt cx="1193100" cy="342834"/>
            </a:xfrm>
            <a:grpFill/>
          </p:grpSpPr>
          <p:sp>
            <p:nvSpPr>
              <p:cNvPr id="5" name="PA-dark-star-shape_15445"/>
              <p:cNvSpPr>
                <a:spLocks noChangeAspect="1"/>
              </p:cNvSpPr>
              <p:nvPr>
                <p:custDataLst>
                  <p:tags r:id="rId2"/>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6" name="PA-dark-star-shape_15445"/>
              <p:cNvSpPr>
                <a:spLocks noChangeAspect="1"/>
              </p:cNvSpPr>
              <p:nvPr>
                <p:custDataLst>
                  <p:tags r:id="rId3"/>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7" name="PA-dark-star-shape_15445"/>
              <p:cNvSpPr>
                <a:spLocks noChangeAspect="1"/>
              </p:cNvSpPr>
              <p:nvPr>
                <p:custDataLst>
                  <p:tags r:id="rId4"/>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7" name="PA-dark-star-shape_15445"/>
              <p:cNvSpPr>
                <a:spLocks noChangeAspect="1"/>
              </p:cNvSpPr>
              <p:nvPr>
                <p:custDataLst>
                  <p:tags r:id="rId5"/>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8" name="PA-dark-star-shape_15445"/>
              <p:cNvSpPr>
                <a:spLocks noChangeAspect="1"/>
              </p:cNvSpPr>
              <p:nvPr>
                <p:custDataLst>
                  <p:tags r:id="rId6"/>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grpSp>
        <p:grpSp>
          <p:nvGrpSpPr>
            <p:cNvPr id="19" name="组合 18"/>
            <p:cNvGrpSpPr/>
            <p:nvPr/>
          </p:nvGrpSpPr>
          <p:grpSpPr>
            <a:xfrm>
              <a:off x="1170035" y="1619178"/>
              <a:ext cx="6740066" cy="0"/>
              <a:chOff x="1170035" y="2082167"/>
              <a:chExt cx="6740066" cy="0"/>
            </a:xfrm>
            <a:grpFill/>
          </p:grpSpPr>
          <p:cxnSp>
            <p:nvCxnSpPr>
              <p:cNvPr id="20" name="PA-直接连接符 6"/>
              <p:cNvCxnSpPr/>
              <p:nvPr>
                <p:custDataLst>
                  <p:tags r:id="rId7"/>
                </p:custDataLst>
              </p:nvPr>
            </p:nvCxnSpPr>
            <p:spPr>
              <a:xfrm>
                <a:off x="5148064" y="2082167"/>
                <a:ext cx="2762037" cy="0"/>
              </a:xfrm>
              <a:prstGeom prst="line">
                <a:avLst/>
              </a:prstGeom>
              <a:grpFill/>
              <a:ln w="15875" cap="flat" cmpd="sng" algn="ctr">
                <a:solidFill>
                  <a:srgbClr val="E71E17"/>
                </a:solidFill>
                <a:prstDash val="solid"/>
                <a:miter lim="800000"/>
              </a:ln>
              <a:effectLst/>
            </p:spPr>
          </p:cxnSp>
          <p:cxnSp>
            <p:nvCxnSpPr>
              <p:cNvPr id="21" name="PA-直接连接符 7"/>
              <p:cNvCxnSpPr/>
              <p:nvPr>
                <p:custDataLst>
                  <p:tags r:id="rId8"/>
                </p:custDataLst>
              </p:nvPr>
            </p:nvCxnSpPr>
            <p:spPr>
              <a:xfrm>
                <a:off x="1170035" y="2082167"/>
                <a:ext cx="2825901" cy="0"/>
              </a:xfrm>
              <a:prstGeom prst="line">
                <a:avLst/>
              </a:prstGeom>
              <a:grpFill/>
              <a:ln w="15875" cap="flat" cmpd="sng" algn="ctr">
                <a:solidFill>
                  <a:srgbClr val="E71E17"/>
                </a:solidFill>
                <a:prstDash val="solid"/>
                <a:miter lim="800000"/>
              </a:ln>
              <a:effectLst/>
            </p:spPr>
          </p:cxnSp>
        </p:grpSp>
      </p:grpSp>
      <p:grpSp>
        <p:nvGrpSpPr>
          <p:cNvPr id="22" name="组合 21"/>
          <p:cNvGrpSpPr/>
          <p:nvPr/>
        </p:nvGrpSpPr>
        <p:grpSpPr>
          <a:xfrm>
            <a:off x="4722102" y="1180081"/>
            <a:ext cx="2872551" cy="734613"/>
            <a:chOff x="689186" y="2296781"/>
            <a:chExt cx="2533206" cy="583085"/>
          </a:xfrm>
        </p:grpSpPr>
        <p:sp>
          <p:nvSpPr>
            <p:cNvPr id="25" name="对角圆角矩形 24"/>
            <p:cNvSpPr/>
            <p:nvPr/>
          </p:nvSpPr>
          <p:spPr>
            <a:xfrm>
              <a:off x="935024" y="2360753"/>
              <a:ext cx="1917577" cy="519113"/>
            </a:xfrm>
            <a:prstGeom prst="round2DiagRect">
              <a:avLst>
                <a:gd name="adj1" fmla="val 50000"/>
                <a:gd name="adj2" fmla="val 0"/>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6" name="五角星 25"/>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cap="flat" cmpd="sng" algn="ctr">
              <a:solidFill>
                <a:srgbClr val="FFFF00"/>
              </a:solidFill>
              <a:prstDash val="solid"/>
            </a:ln>
            <a:effectLst>
              <a:outerShdw blurRad="38100" sx="102000" sy="102000" algn="ctr" rotWithShape="0">
                <a:prstClr val="black"/>
              </a:outerShdw>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7" name="TextBox 495"/>
            <p:cNvSpPr txBox="1"/>
            <p:nvPr/>
          </p:nvSpPr>
          <p:spPr>
            <a:xfrm>
              <a:off x="689186" y="2408008"/>
              <a:ext cx="2533206" cy="409264"/>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defTabSz="1218565">
                <a:defRPr/>
              </a:pPr>
              <a:r>
                <a:rPr lang="zh-CN" altLang="en-US" sz="2760" dirty="0">
                  <a:solidFill>
                    <a:prstClr val="white"/>
                  </a:solidFill>
                  <a:latin typeface="+mn-ea"/>
                  <a:ea typeface="+mn-ea"/>
                  <a:cs typeface="+mn-ea"/>
                  <a:sym typeface="思源黑体 CN Normal" panose="020B0400000000000000" pitchFamily="34" charset="-122"/>
                </a:rPr>
                <a:t>第三部分</a:t>
              </a:r>
              <a:endParaRPr lang="zh-CN" altLang="en-US" sz="1800" dirty="0">
                <a:solidFill>
                  <a:prstClr val="white"/>
                </a:solidFill>
                <a:latin typeface="+mn-ea"/>
                <a:ea typeface="+mn-ea"/>
                <a:cs typeface="+mn-ea"/>
                <a:sym typeface="思源黑体 CN Normal" panose="020B0400000000000000" pitchFamily="34" charset="-122"/>
              </a:endParaRPr>
            </a:p>
          </p:txBody>
        </p:sp>
      </p:grpSp>
      <p:sp>
        <p:nvSpPr>
          <p:cNvPr id="10" name="矩形 9"/>
          <p:cNvSpPr/>
          <p:nvPr/>
        </p:nvSpPr>
        <p:spPr>
          <a:xfrm>
            <a:off x="164843" y="2668372"/>
            <a:ext cx="11845803" cy="922020"/>
          </a:xfrm>
          <a:prstGeom prst="rect">
            <a:avLst/>
          </a:prstGeom>
        </p:spPr>
        <p:txBody>
          <a:bodyPr wrap="square">
            <a:spAutoFit/>
          </a:bodyPr>
          <a:lstStyle/>
          <a:p>
            <a:pPr algn="ctr"/>
            <a:r>
              <a:rPr sz="5400" b="1" spc="-300" dirty="0">
                <a:ln w="22225">
                  <a:noFill/>
                </a:ln>
                <a:blipFill>
                  <a:blip r:embed="rId9"/>
                  <a:stretch>
                    <a:fillRect/>
                  </a:stretch>
                </a:blipFill>
                <a:effectLst/>
                <a:latin typeface="+mn-ea"/>
                <a:cs typeface="+mn-ea"/>
              </a:rPr>
              <a:t>必须坚持守正创新，弘扬时代理论品格</a:t>
            </a:r>
            <a:endParaRPr sz="5400" b="1" spc="-300" dirty="0">
              <a:ln w="22225">
                <a:noFill/>
              </a:ln>
              <a:blipFill>
                <a:blip r:embed="rId9"/>
                <a:stretch>
                  <a:fillRect/>
                </a:stretch>
              </a:blipFill>
              <a:effectLst/>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 fill="hold"/>
                                        <p:tgtEl>
                                          <p:spTgt spid="22"/>
                                        </p:tgtEl>
                                        <p:attrNameLst>
                                          <p:attrName>ppt_w</p:attrName>
                                        </p:attrNameLst>
                                      </p:cBhvr>
                                      <p:tavLst>
                                        <p:tav tm="0">
                                          <p:val>
                                            <p:fltVal val="0"/>
                                          </p:val>
                                        </p:tav>
                                        <p:tav tm="100000">
                                          <p:val>
                                            <p:strVal val="#ppt_w"/>
                                          </p:val>
                                        </p:tav>
                                      </p:tavLst>
                                    </p:anim>
                                    <p:anim calcmode="lin" valueType="num">
                                      <p:cBhvr>
                                        <p:cTn id="8" dur="200" fill="hold"/>
                                        <p:tgtEl>
                                          <p:spTgt spid="22"/>
                                        </p:tgtEl>
                                        <p:attrNameLst>
                                          <p:attrName>ppt_h</p:attrName>
                                        </p:attrNameLst>
                                      </p:cBhvr>
                                      <p:tavLst>
                                        <p:tav tm="0">
                                          <p:val>
                                            <p:fltVal val="0"/>
                                          </p:val>
                                        </p:tav>
                                        <p:tav tm="100000">
                                          <p:val>
                                            <p:strVal val="#ppt_h"/>
                                          </p:val>
                                        </p:tav>
                                      </p:tavLst>
                                    </p:anim>
                                    <p:animEffect transition="in" filter="fade">
                                      <p:cBhvr>
                                        <p:cTn id="9" dur="200"/>
                                        <p:tgtEl>
                                          <p:spTgt spid="22"/>
                                        </p:tgtEl>
                                      </p:cBhvr>
                                    </p:animEffect>
                                  </p:childTnLst>
                                </p:cTn>
                              </p:par>
                            </p:childTnLst>
                          </p:cTn>
                        </p:par>
                        <p:par>
                          <p:cTn id="10" fill="hold">
                            <p:stCondLst>
                              <p:cond delay="500"/>
                            </p:stCondLst>
                            <p:childTnLst>
                              <p:par>
                                <p:cTn id="11" presetID="6" presetClass="emph" presetSubtype="0" fill="hold" nodeType="afterEffect">
                                  <p:stCondLst>
                                    <p:cond delay="0"/>
                                  </p:stCondLst>
                                  <p:childTnLst>
                                    <p:animScale>
                                      <p:cBhvr>
                                        <p:cTn id="12" dur="100" fill="hold"/>
                                        <p:tgtEl>
                                          <p:spTgt spid="22"/>
                                        </p:tgtEl>
                                      </p:cBhvr>
                                      <p:by x="115000" y="115000"/>
                                    </p:animScale>
                                  </p:childTnLst>
                                </p:cTn>
                              </p:par>
                              <p:par>
                                <p:cTn id="13" presetID="6" presetClass="emph" presetSubtype="0" fill="hold" nodeType="withEffect">
                                  <p:stCondLst>
                                    <p:cond delay="200"/>
                                  </p:stCondLst>
                                  <p:childTnLst>
                                    <p:animScale>
                                      <p:cBhvr>
                                        <p:cTn id="14" dur="100" fill="hold"/>
                                        <p:tgtEl>
                                          <p:spTgt spid="22"/>
                                        </p:tgtEl>
                                      </p:cBhvr>
                                      <p:by x="85000" y="85000"/>
                                    </p:animScale>
                                  </p:childTnLst>
                                </p:cTn>
                              </p:par>
                            </p:childTnLst>
                          </p:cTn>
                        </p:par>
                        <p:par>
                          <p:cTn id="15" fill="hold">
                            <p:stCondLst>
                              <p:cond delay="1000"/>
                            </p:stCondLst>
                            <p:childTnLst>
                              <p:par>
                                <p:cTn id="16" presetID="6" presetClass="emph" presetSubtype="0" fill="hold" nodeType="afterEffect">
                                  <p:stCondLst>
                                    <p:cond delay="0"/>
                                  </p:stCondLst>
                                  <p:childTnLst>
                                    <p:animScale>
                                      <p:cBhvr>
                                        <p:cTn id="17" dur="100" fill="hold"/>
                                        <p:tgtEl>
                                          <p:spTgt spid="22"/>
                                        </p:tgtEl>
                                      </p:cBhvr>
                                      <p:by x="105000" y="105000"/>
                                    </p:animScale>
                                  </p:childTnLst>
                                </p:cTn>
                              </p:par>
                              <p:par>
                                <p:cTn id="18" presetID="6" presetClass="emph" presetSubtype="0" fill="hold" nodeType="withEffect">
                                  <p:stCondLst>
                                    <p:cond delay="200"/>
                                  </p:stCondLst>
                                  <p:childTnLst>
                                    <p:animScale>
                                      <p:cBhvr>
                                        <p:cTn id="19" dur="100" fill="hold"/>
                                        <p:tgtEl>
                                          <p:spTgt spid="22"/>
                                        </p:tgtEl>
                                      </p:cBhvr>
                                      <p:by x="95000" y="95000"/>
                                    </p:animScale>
                                  </p:childTnLst>
                                </p:cTn>
                              </p:par>
                            </p:childTnLst>
                          </p:cTn>
                        </p:par>
                        <p:par>
                          <p:cTn id="20" fill="hold">
                            <p:stCondLst>
                              <p:cond delay="1500"/>
                            </p:stCondLst>
                            <p:childTnLst>
                              <p:par>
                                <p:cTn id="21" presetID="16" presetClass="entr" presetSubtype="21" fill="hold" nodeType="after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750" fill="hold"/>
                                        <p:tgtEl>
                                          <p:spTgt spid="10"/>
                                        </p:tgtEl>
                                        <p:attrNameLst>
                                          <p:attrName>ppt_w</p:attrName>
                                        </p:attrNameLst>
                                      </p:cBhvr>
                                      <p:tavLst>
                                        <p:tav tm="0">
                                          <p:val>
                                            <p:fltVal val="0"/>
                                          </p:val>
                                        </p:tav>
                                        <p:tav tm="100000">
                                          <p:val>
                                            <p:strVal val="#ppt_w"/>
                                          </p:val>
                                        </p:tav>
                                      </p:tavLst>
                                    </p:anim>
                                    <p:anim calcmode="lin" valueType="num">
                                      <p:cBhvr>
                                        <p:cTn id="27" dur="1750" fill="hold"/>
                                        <p:tgtEl>
                                          <p:spTgt spid="10"/>
                                        </p:tgtEl>
                                        <p:attrNameLst>
                                          <p:attrName>ppt_h</p:attrName>
                                        </p:attrNameLst>
                                      </p:cBhvr>
                                      <p:tavLst>
                                        <p:tav tm="0">
                                          <p:val>
                                            <p:fltVal val="0"/>
                                          </p:val>
                                        </p:tav>
                                        <p:tav tm="100000">
                                          <p:val>
                                            <p:strVal val="#ppt_h"/>
                                          </p:val>
                                        </p:tav>
                                      </p:tavLst>
                                    </p:anim>
                                    <p:animEffect transition="in" filter="fade">
                                      <p:cBhvr>
                                        <p:cTn id="28" dur="1750"/>
                                        <p:tgtEl>
                                          <p:spTgt spid="10"/>
                                        </p:tgtEl>
                                      </p:cBhvr>
                                    </p:animEffect>
                                  </p:childTnLst>
                                </p:cTn>
                              </p:par>
                              <p:par>
                                <p:cTn id="29" presetID="6" presetClass="emph" presetSubtype="0" autoRev="1" fill="hold" grpId="1" nodeType="withEffect">
                                  <p:stCondLst>
                                    <p:cond delay="2500"/>
                                  </p:stCondLst>
                                  <p:childTnLst>
                                    <p:animScale>
                                      <p:cBhvr>
                                        <p:cTn id="30" dur="175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3. </a:t>
            </a:r>
            <a:r>
              <a:rPr lang="zh-CN" altLang="en-US" sz="3200" dirty="0">
                <a:solidFill>
                  <a:schemeClr val="bg1"/>
                </a:solidFill>
              </a:rPr>
              <a:t>必须坚持守正创新</a:t>
            </a:r>
            <a:endParaRPr lang="zh-CN" altLang="en-US" dirty="0"/>
          </a:p>
        </p:txBody>
      </p:sp>
      <p:pic>
        <p:nvPicPr>
          <p:cNvPr id="3" name="图片 2" descr="C:\Users\Administrator\Desktop\SR\sh\党素材\31.png31"/>
          <p:cNvPicPr>
            <a:picLocks noChangeAspect="1"/>
          </p:cNvPicPr>
          <p:nvPr/>
        </p:nvPicPr>
        <p:blipFill>
          <a:blip r:embed="rId1"/>
          <a:srcRect/>
          <a:stretch>
            <a:fillRect/>
          </a:stretch>
        </p:blipFill>
        <p:spPr>
          <a:xfrm>
            <a:off x="7931569" y="1966259"/>
            <a:ext cx="3980732" cy="3346976"/>
          </a:xfrm>
          <a:prstGeom prst="rect">
            <a:avLst/>
          </a:prstGeom>
        </p:spPr>
      </p:pic>
      <p:sp>
        <p:nvSpPr>
          <p:cNvPr id="4" name="PA-矩形 4"/>
          <p:cNvSpPr>
            <a:spLocks noChangeArrowheads="1"/>
          </p:cNvSpPr>
          <p:nvPr>
            <p:custDataLst>
              <p:tags r:id="rId2"/>
            </p:custDataLst>
          </p:nvPr>
        </p:nvSpPr>
        <p:spPr bwMode="auto">
          <a:xfrm>
            <a:off x="1130825" y="3249646"/>
            <a:ext cx="6501127" cy="266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285750" indent="-285750" algn="just" eaLnBrk="1" hangingPunct="1">
              <a:lnSpc>
                <a:spcPct val="125000"/>
              </a:lnSpc>
              <a:buFont typeface="Wingdings" pitchFamily="2" charset="2"/>
              <a:buChar char="Ø"/>
            </a:pPr>
            <a:r>
              <a:rPr lang="zh-CN" altLang="en-US" sz="2000" b="1" dirty="0">
                <a:solidFill>
                  <a:srgbClr val="C00000"/>
                </a:solidFill>
                <a:latin typeface="华文楷体" panose="02010600040101010101" pitchFamily="2" charset="-122"/>
                <a:ea typeface="华文楷体" panose="02010600040101010101" pitchFamily="2" charset="-122"/>
                <a:cs typeface="思源黑体 CN Normal" panose="020B0400000000000000" charset="-122"/>
                <a:sym typeface="思源黑体" panose="020B0500000000000000" pitchFamily="34" charset="-122"/>
              </a:rPr>
              <a:t>实事求是是毛泽东思想活的灵魂，</a:t>
            </a:r>
            <a:endParaRPr lang="en-US" altLang="zh-CN" sz="2000" b="1" dirty="0">
              <a:solidFill>
                <a:srgbClr val="C00000"/>
              </a:solidFill>
              <a:latin typeface="华文楷体" panose="02010600040101010101" pitchFamily="2" charset="-122"/>
              <a:ea typeface="华文楷体" panose="02010600040101010101" pitchFamily="2" charset="-122"/>
              <a:cs typeface="思源黑体 CN Normal" panose="020B0400000000000000" charset="-122"/>
              <a:sym typeface="思源黑体" panose="020B0500000000000000" pitchFamily="34" charset="-122"/>
            </a:endParaRPr>
          </a:p>
          <a:p>
            <a:pPr marL="285750" indent="-285750" algn="just" eaLnBrk="1" hangingPunct="1">
              <a:lnSpc>
                <a:spcPct val="125000"/>
              </a:lnSpc>
              <a:buFont typeface="Wingdings" pitchFamily="2" charset="2"/>
              <a:buChar char="Ø"/>
            </a:pPr>
            <a:r>
              <a:rPr lang="zh-CN" altLang="en-US" sz="2000" b="1" dirty="0">
                <a:solidFill>
                  <a:srgbClr val="C00000"/>
                </a:solidFill>
                <a:latin typeface="华文楷体" panose="02010600040101010101" pitchFamily="2" charset="-122"/>
                <a:ea typeface="华文楷体" panose="02010600040101010101" pitchFamily="2" charset="-122"/>
                <a:cs typeface="思源黑体 CN Normal" panose="020B0400000000000000" charset="-122"/>
                <a:sym typeface="思源黑体" panose="020B0500000000000000" pitchFamily="34" charset="-122"/>
              </a:rPr>
              <a:t>解放思想是邓小平理论的逻辑起点，</a:t>
            </a:r>
            <a:endParaRPr lang="en-US" altLang="zh-CN" sz="2000" b="1" dirty="0">
              <a:solidFill>
                <a:srgbClr val="C00000"/>
              </a:solidFill>
              <a:latin typeface="华文楷体" panose="02010600040101010101" pitchFamily="2" charset="-122"/>
              <a:ea typeface="华文楷体" panose="02010600040101010101" pitchFamily="2" charset="-122"/>
              <a:cs typeface="思源黑体 CN Normal" panose="020B0400000000000000" charset="-122"/>
              <a:sym typeface="思源黑体" panose="020B0500000000000000" pitchFamily="34" charset="-122"/>
            </a:endParaRPr>
          </a:p>
          <a:p>
            <a:pPr marL="285750" indent="-285750" algn="just" eaLnBrk="1" hangingPunct="1">
              <a:lnSpc>
                <a:spcPct val="125000"/>
              </a:lnSpc>
              <a:buFont typeface="Wingdings" pitchFamily="2" charset="2"/>
              <a:buChar char="Ø"/>
            </a:pPr>
            <a:r>
              <a:rPr lang="zh-CN" altLang="en-US" sz="2000" b="1" dirty="0">
                <a:solidFill>
                  <a:srgbClr val="C00000"/>
                </a:solidFill>
                <a:latin typeface="华文楷体" panose="02010600040101010101" pitchFamily="2" charset="-122"/>
                <a:ea typeface="华文楷体" panose="02010600040101010101" pitchFamily="2" charset="-122"/>
                <a:cs typeface="思源黑体 CN Normal" panose="020B0400000000000000" charset="-122"/>
                <a:sym typeface="思源黑体" panose="020B0500000000000000" pitchFamily="34" charset="-122"/>
              </a:rPr>
              <a:t>守正创新是当代中国马克思主义、21世纪马克思主义的思想精髓。</a:t>
            </a:r>
            <a:endParaRPr lang="en-US" altLang="zh-CN" sz="2000" b="1" dirty="0">
              <a:solidFill>
                <a:srgbClr val="C00000"/>
              </a:solidFill>
              <a:latin typeface="华文楷体" panose="02010600040101010101" pitchFamily="2" charset="-122"/>
              <a:ea typeface="华文楷体" panose="02010600040101010101" pitchFamily="2" charset="-122"/>
              <a:cs typeface="思源黑体 CN Normal" panose="020B0400000000000000" charset="-122"/>
              <a:sym typeface="思源黑体" panose="020B0500000000000000" pitchFamily="34" charset="-122"/>
            </a:endParaRPr>
          </a:p>
          <a:p>
            <a:pPr marL="285750" indent="-285750" algn="just" eaLnBrk="1" hangingPunct="1">
              <a:lnSpc>
                <a:spcPct val="125000"/>
              </a:lnSpc>
              <a:buFont typeface="Wingdings" pitchFamily="2" charset="2"/>
              <a:buChar char="Ø"/>
            </a:pPr>
            <a:r>
              <a:rPr lang="zh-CN" altLang="en-US" sz="2000" b="1" dirty="0">
                <a:solidFill>
                  <a:srgbClr val="C00000"/>
                </a:solidFill>
                <a:latin typeface="华文楷体" panose="02010600040101010101" pitchFamily="2" charset="-122"/>
                <a:ea typeface="华文楷体" panose="02010600040101010101" pitchFamily="2" charset="-122"/>
                <a:cs typeface="思源黑体 CN Normal" panose="020B0400000000000000" charset="-122"/>
                <a:sym typeface="思源黑体" panose="020B0500000000000000" pitchFamily="34" charset="-122"/>
              </a:rPr>
              <a:t>三者一脉相承、与时俱进，深刻反映了马克思主义辩证唯物主义认识路线逻辑演进的一般规律，充分证明了马克思主义的科学性和真理性、开放性和时代性。</a:t>
            </a:r>
            <a:endParaRPr lang="zh-CN" altLang="en-US" sz="2000" b="1" dirty="0">
              <a:solidFill>
                <a:srgbClr val="C00000"/>
              </a:solidFill>
              <a:latin typeface="华文楷体" panose="02010600040101010101" pitchFamily="2" charset="-122"/>
              <a:ea typeface="华文楷体" panose="02010600040101010101" pitchFamily="2" charset="-122"/>
              <a:cs typeface="思源黑体 CN Normal" panose="020B0400000000000000" charset="-122"/>
              <a:sym typeface="思源黑体" panose="020B0500000000000000" pitchFamily="34" charset="-122"/>
            </a:endParaRPr>
          </a:p>
        </p:txBody>
      </p:sp>
      <p:sp>
        <p:nvSpPr>
          <p:cNvPr id="5" name="文本框 4"/>
          <p:cNvSpPr txBox="1"/>
          <p:nvPr/>
        </p:nvSpPr>
        <p:spPr>
          <a:xfrm>
            <a:off x="1850872" y="1698752"/>
            <a:ext cx="6080697" cy="1523494"/>
          </a:xfrm>
          <a:prstGeom prst="rect">
            <a:avLst/>
          </a:prstGeom>
          <a:noFill/>
        </p:spPr>
        <p:txBody>
          <a:bodyPr wrap="square" rtlCol="0">
            <a:spAutoFit/>
          </a:bodyPr>
          <a:lstStyle/>
          <a:p>
            <a:pPr>
              <a:lnSpc>
                <a:spcPct val="125000"/>
              </a:lnSpc>
            </a:pPr>
            <a:r>
              <a:rPr lang="zh-CN" altLang="en-US" sz="1800" dirty="0">
                <a:solidFill>
                  <a:srgbClr val="002060"/>
                </a:solidFill>
                <a:latin typeface="微软雅黑" pitchFamily="34" charset="-122"/>
                <a:ea typeface="微软雅黑" pitchFamily="34" charset="-122"/>
                <a:cs typeface="思源黑体 CN Normal" panose="020B0400000000000000" charset="-122"/>
                <a:sym typeface="思源黑体" panose="020B0500000000000000" pitchFamily="34" charset="-122"/>
              </a:rPr>
              <a:t>    </a:t>
            </a:r>
            <a:r>
              <a:rPr lang="zh-CN" altLang="en-US" sz="2000" dirty="0">
                <a:solidFill>
                  <a:srgbClr val="002060"/>
                </a:solidFill>
                <a:latin typeface="微软雅黑" pitchFamily="34" charset="-122"/>
                <a:ea typeface="微软雅黑" pitchFamily="34" charset="-122"/>
                <a:cs typeface="思源黑体 CN Normal" panose="020B0400000000000000" charset="-122"/>
                <a:sym typeface="思源黑体" panose="020B0500000000000000" pitchFamily="34" charset="-122"/>
              </a:rPr>
              <a:t>“每一个时代的理论思维，从而我们时代的理论思维，都是一种历史的产物，它在不同的时代具有完全不同的形式，同时具有完全不同的内容。”</a:t>
            </a:r>
            <a:endParaRPr lang="en-US" altLang="zh-CN" sz="2000" dirty="0">
              <a:solidFill>
                <a:srgbClr val="002060"/>
              </a:solidFill>
              <a:latin typeface="微软雅黑" pitchFamily="34" charset="-122"/>
              <a:ea typeface="微软雅黑" pitchFamily="34" charset="-122"/>
              <a:cs typeface="思源黑体 CN Normal" panose="020B0400000000000000" charset="-122"/>
              <a:sym typeface="思源黑体" panose="020B0500000000000000" pitchFamily="34" charset="-122"/>
            </a:endParaRPr>
          </a:p>
          <a:p>
            <a:endParaRPr lang="zh-CN" altLang="en-US" dirty="0"/>
          </a:p>
        </p:txBody>
      </p:sp>
      <p:pic>
        <p:nvPicPr>
          <p:cNvPr id="6" name="图片 5"/>
          <p:cNvPicPr>
            <a:picLocks noChangeAspect="1"/>
          </p:cNvPicPr>
          <p:nvPr/>
        </p:nvPicPr>
        <p:blipFill>
          <a:blip r:embed="rId3"/>
          <a:stretch>
            <a:fillRect/>
          </a:stretch>
        </p:blipFill>
        <p:spPr>
          <a:xfrm>
            <a:off x="743697" y="1698752"/>
            <a:ext cx="968924" cy="12596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3. </a:t>
            </a:r>
            <a:r>
              <a:rPr lang="zh-CN" altLang="en-US" sz="3200" dirty="0">
                <a:solidFill>
                  <a:schemeClr val="bg1"/>
                </a:solidFill>
              </a:rPr>
              <a:t>必须坚持守正创新</a:t>
            </a:r>
            <a:endParaRPr lang="zh-CN" altLang="en-US" dirty="0"/>
          </a:p>
        </p:txBody>
      </p:sp>
      <p:sp>
        <p:nvSpPr>
          <p:cNvPr id="5" name="矩形 4"/>
          <p:cNvSpPr/>
          <p:nvPr/>
        </p:nvSpPr>
        <p:spPr>
          <a:xfrm>
            <a:off x="3545840" y="2148705"/>
            <a:ext cx="1338580" cy="760730"/>
          </a:xfrm>
          <a:prstGeom prst="rect">
            <a:avLst/>
          </a:prstGeom>
          <a:blipFill rotWithShape="1">
            <a:blip r:embed="rId1"/>
            <a:stretch>
              <a:fillRect/>
            </a:stretch>
          </a:bli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58号-创中黑-Regular" panose="00000500000000000000" pitchFamily="2" charset="-122"/>
              <a:ea typeface="字魂58号-创中黑-Regular" panose="00000500000000000000" pitchFamily="2" charset="-122"/>
              <a:sym typeface="字魂58号-创中黑-Regular" panose="00000500000000000000" pitchFamily="2" charset="-122"/>
            </a:endParaRPr>
          </a:p>
        </p:txBody>
      </p:sp>
      <p:grpSp>
        <p:nvGrpSpPr>
          <p:cNvPr id="6" name="组合 5"/>
          <p:cNvGrpSpPr/>
          <p:nvPr/>
        </p:nvGrpSpPr>
        <p:grpSpPr>
          <a:xfrm>
            <a:off x="1141506" y="3152624"/>
            <a:ext cx="9807388" cy="2988406"/>
            <a:chOff x="1193799" y="3702493"/>
            <a:chExt cx="9413327" cy="2988098"/>
          </a:xfrm>
        </p:grpSpPr>
        <p:sp>
          <p:nvSpPr>
            <p:cNvPr id="7" name="矩形 6"/>
            <p:cNvSpPr/>
            <p:nvPr/>
          </p:nvSpPr>
          <p:spPr>
            <a:xfrm>
              <a:off x="1193799" y="3702493"/>
              <a:ext cx="9413327" cy="2929588"/>
            </a:xfrm>
            <a:prstGeom prst="rect">
              <a:avLst/>
            </a:prstGeom>
            <a:noFill/>
            <a:ln w="19050" cap="flat" cmpd="sng" algn="ctr">
              <a:solidFill>
                <a:srgbClr val="C00000"/>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58号-创中黑-Regular" panose="00000500000000000000" pitchFamily="2" charset="-122"/>
                <a:ea typeface="字魂58号-创中黑-Regular" panose="00000500000000000000" pitchFamily="2" charset="-122"/>
                <a:sym typeface="字魂58号-创中黑-Regular" panose="00000500000000000000" pitchFamily="2" charset="-122"/>
              </a:endParaRPr>
            </a:p>
          </p:txBody>
        </p:sp>
        <p:sp>
          <p:nvSpPr>
            <p:cNvPr id="8" name="文本框 7"/>
            <p:cNvSpPr txBox="1"/>
            <p:nvPr/>
          </p:nvSpPr>
          <p:spPr>
            <a:xfrm>
              <a:off x="1348680" y="3913835"/>
              <a:ext cx="8828221" cy="2776756"/>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itchFamily="34" charset="-122"/>
                  <a:ea typeface="微软雅黑" pitchFamily="34" charset="-122"/>
                </a:defRPr>
              </a:lvl1pPr>
            </a:lstStyle>
            <a:p>
              <a:pPr marL="285750" lvl="0" indent="-285750" algn="just" defTabSz="914400">
                <a:lnSpc>
                  <a:spcPct val="150000"/>
                </a:lnSpc>
                <a:buFont typeface="Wingdings" pitchFamily="2" charset="2"/>
                <a:buChar char="Ø"/>
              </a:pPr>
              <a:r>
                <a:rPr sz="1800" kern="0" dirty="0">
                  <a:solidFill>
                    <a:srgbClr val="002060"/>
                  </a:solidFill>
                  <a:sym typeface="字魂58号-创中黑-Regular" panose="00000500000000000000" pitchFamily="2" charset="-122"/>
                </a:rPr>
                <a:t>守正与创新相辅相成，体现了“变”与“不变”、继承与发展、原则性与创造性的辩证统一，守正才能不迷失方向、不犯颠覆性错误，创新才能把握时代、引领时代，这是贯彻党的思想路线的内在要求。</a:t>
              </a:r>
              <a:endParaRPr lang="en-US" sz="1800" kern="0" dirty="0">
                <a:solidFill>
                  <a:srgbClr val="002060"/>
                </a:solidFill>
                <a:sym typeface="字魂58号-创中黑-Regular" panose="00000500000000000000" pitchFamily="2" charset="-122"/>
              </a:endParaRPr>
            </a:p>
            <a:p>
              <a:pPr marL="285750" lvl="0" indent="-285750" algn="just" defTabSz="914400">
                <a:lnSpc>
                  <a:spcPct val="150000"/>
                </a:lnSpc>
                <a:buFont typeface="Wingdings" pitchFamily="2" charset="2"/>
                <a:buChar char="Ø"/>
              </a:pPr>
              <a:r>
                <a:rPr sz="1800" kern="0" dirty="0">
                  <a:solidFill>
                    <a:srgbClr val="002060"/>
                  </a:solidFill>
                  <a:sym typeface="字魂58号-创中黑-Regular" panose="00000500000000000000" pitchFamily="2" charset="-122"/>
                </a:rPr>
                <a:t>我们党在一次次守正创新中深化了对共产党执政规律、社会主义建设规律、人类社会发展规律的认识。同时，党的指导思想每一次与时俱进，都紧跟时代步伐、顺应实践发展，以新的理论不断指导新的实践。</a:t>
              </a:r>
              <a:endParaRPr sz="1800" kern="0" dirty="0">
                <a:solidFill>
                  <a:srgbClr val="002060"/>
                </a:solidFill>
                <a:sym typeface="字魂58号-创中黑-Regular" panose="00000500000000000000" pitchFamily="2" charset="-122"/>
              </a:endParaRPr>
            </a:p>
          </p:txBody>
        </p:sp>
      </p:grpSp>
      <p:sp>
        <p:nvSpPr>
          <p:cNvPr id="9" name="矩形 8"/>
          <p:cNvSpPr/>
          <p:nvPr/>
        </p:nvSpPr>
        <p:spPr>
          <a:xfrm>
            <a:off x="438336" y="1405553"/>
            <a:ext cx="10598150" cy="539750"/>
          </a:xfrm>
          <a:prstGeom prst="rect">
            <a:avLst/>
          </a:prstGeom>
          <a:noFill/>
        </p:spPr>
        <p:txBody>
          <a:bodyPr wrap="square" anchor="ctr" anchorCtr="1">
            <a:noAutofit/>
          </a:bodyPr>
          <a:lstStyle/>
          <a:p>
            <a:pPr marL="285750" indent="-285750" defTabSz="914400">
              <a:buFont typeface="Wingdings" charset="0"/>
              <a:buChar char="Ø"/>
              <a:defRPr/>
            </a:pPr>
            <a:r>
              <a:rPr lang="zh-CN" altLang="en-US" b="1" kern="100" dirty="0">
                <a:solidFill>
                  <a:schemeClr val="tx1"/>
                </a:solidFill>
                <a:latin typeface="思源黑体 CN Medium" panose="020B0600000000000000" charset="-122"/>
                <a:ea typeface="思源黑体 CN Medium" panose="020B0600000000000000" charset="-122"/>
                <a:cs typeface="Segoe UI Semilight" panose="020B0402040204020203" pitchFamily="34" charset="0"/>
                <a:sym typeface="字魂58号-创中黑-Regular" panose="00000500000000000000" pitchFamily="2" charset="-122"/>
              </a:rPr>
              <a:t>党的二十大将坚持守正创新上升到世界观方法论高度，具有深刻的理论逻辑、实践逻辑、历史逻辑。</a:t>
            </a:r>
            <a:endParaRPr lang="zh-CN" altLang="en-US" b="1" kern="100" dirty="0">
              <a:solidFill>
                <a:schemeClr val="tx1"/>
              </a:solidFill>
              <a:latin typeface="思源黑体 CN Medium" panose="020B0600000000000000" charset="-122"/>
              <a:ea typeface="思源黑体 CN Medium" panose="020B0600000000000000" charset="-122"/>
              <a:cs typeface="Segoe UI Semilight" panose="020B0402040204020203" pitchFamily="34" charset="0"/>
              <a:sym typeface="字魂58号-创中黑-Regular" panose="00000500000000000000" pitchFamily="2" charset="-122"/>
            </a:endParaRPr>
          </a:p>
        </p:txBody>
      </p:sp>
      <p:sp>
        <p:nvSpPr>
          <p:cNvPr id="10" name="矩形 9"/>
          <p:cNvSpPr/>
          <p:nvPr/>
        </p:nvSpPr>
        <p:spPr>
          <a:xfrm>
            <a:off x="4884420" y="2156309"/>
            <a:ext cx="7307580" cy="760730"/>
          </a:xfrm>
          <a:prstGeom prst="rect">
            <a:avLst/>
          </a:prstGeom>
          <a:solidFill>
            <a:srgbClr val="E6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r>
              <a:rPr lang="zh-CN" altLang="en-US" sz="2800" b="1" kern="0">
                <a:solidFill>
                  <a:srgbClr val="FFFDFB"/>
                </a:solidFill>
                <a:latin typeface="思源黑体 CN Medium" panose="020B0600000000000000" charset="-122"/>
                <a:ea typeface="思源黑体 CN Medium" panose="020B0600000000000000" charset="-122"/>
                <a:sym typeface="字魂58号-创中黑-Regular" panose="00000500000000000000" pitchFamily="2" charset="-122"/>
              </a:rPr>
              <a:t>守正创新是贯彻党的思想路线的内在要求。</a:t>
            </a:r>
            <a:endParaRPr lang="zh-CN" altLang="en-US" sz="2800" b="1" kern="0" dirty="0">
              <a:solidFill>
                <a:srgbClr val="FFFDFB"/>
              </a:solidFill>
              <a:latin typeface="思源黑体 CN Medium" panose="020B0600000000000000" charset="-122"/>
              <a:ea typeface="思源黑体 CN Medium" panose="020B0600000000000000" charset="-122"/>
              <a:sym typeface="字魂58号-创中黑-Regular"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Right)">
                                      <p:cBhvr>
                                        <p:cTn id="13" dur="750"/>
                                        <p:tgtEl>
                                          <p:spTgt spid="6"/>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1000"/>
                                        <p:tgtEl>
                                          <p:spTgt spid="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0"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文本框 2"/>
          <p:cNvSpPr txBox="1"/>
          <p:nvPr/>
        </p:nvSpPr>
        <p:spPr>
          <a:xfrm>
            <a:off x="1686597" y="1729553"/>
            <a:ext cx="7284720" cy="460375"/>
          </a:xfrm>
          <a:prstGeom prst="rect">
            <a:avLst/>
          </a:prstGeom>
          <a:noFill/>
        </p:spPr>
        <p:txBody>
          <a:bodyPr wrap="square" rtlCol="0">
            <a:spAutoFit/>
          </a:bodyPr>
          <a:lstStyle/>
          <a:p>
            <a:r>
              <a:rPr kumimoji="1" lang="zh-CN" altLang="en-US" sz="2400" b="1" dirty="0">
                <a:effectLst>
                  <a:outerShdw blurRad="50800" dist="38100" dir="2700000" algn="tl" rotWithShape="0">
                    <a:prstClr val="black">
                      <a:alpha val="6000"/>
                    </a:prstClr>
                  </a:outerShdw>
                </a:effectLst>
                <a:latin typeface="思源黑体 CN Medium" panose="020B0600000000000000" pitchFamily="34" charset="-122"/>
                <a:ea typeface="思源黑体 CN Medium" panose="020B0600000000000000" pitchFamily="34" charset="-122"/>
                <a:cs typeface="思源黑体 CN Medium" panose="020B0600000000000000" pitchFamily="34" charset="-122"/>
              </a:rPr>
              <a:t>坚持和发展马克思主义，“守正”是前提、是根本。</a:t>
            </a:r>
            <a:endParaRPr kumimoji="1" lang="zh-CN" altLang="en-US" sz="2400" b="1" dirty="0">
              <a:effectLst>
                <a:outerShdw blurRad="50800" dist="38100" dir="2700000" algn="tl" rotWithShape="0">
                  <a:prstClr val="black">
                    <a:alpha val="6000"/>
                  </a:prstClr>
                </a:outerShdw>
              </a:effectLst>
              <a:latin typeface="思源黑体 CN Medium" panose="020B0600000000000000" pitchFamily="34" charset="-122"/>
              <a:ea typeface="思源黑体 CN Medium" panose="020B0600000000000000" pitchFamily="34" charset="-122"/>
              <a:cs typeface="思源黑体 CN Medium" panose="020B0600000000000000" pitchFamily="34" charset="-122"/>
            </a:endParaRPr>
          </a:p>
        </p:txBody>
      </p:sp>
      <p:sp>
        <p:nvSpPr>
          <p:cNvPr id="4" name="文本框 3"/>
          <p:cNvSpPr txBox="1"/>
          <p:nvPr/>
        </p:nvSpPr>
        <p:spPr>
          <a:xfrm>
            <a:off x="969682" y="2601408"/>
            <a:ext cx="10415494" cy="412613"/>
          </a:xfrm>
          <a:prstGeom prst="rect">
            <a:avLst/>
          </a:prstGeom>
          <a:noFill/>
        </p:spPr>
        <p:txBody>
          <a:bodyPr wrap="square" rtlCol="0">
            <a:spAutoFit/>
          </a:bodyPr>
          <a:lstStyle/>
          <a:p>
            <a:pPr algn="just">
              <a:lnSpc>
                <a:spcPct val="120000"/>
              </a:lnSpc>
            </a:pPr>
            <a:r>
              <a:rPr kumimoji="1" sz="2000" dirty="0">
                <a:solidFill>
                  <a:srgbClr val="002060"/>
                </a:solidFill>
                <a:latin typeface="楷体" pitchFamily="49" charset="-122"/>
                <a:ea typeface="楷体" pitchFamily="49" charset="-122"/>
                <a:cs typeface="思源黑体 CN Medium" panose="020B0600000000000000" pitchFamily="34" charset="-122"/>
              </a:rPr>
              <a:t>“</a:t>
            </a:r>
            <a:r>
              <a:rPr kumimoji="1" sz="2000" dirty="0" err="1">
                <a:solidFill>
                  <a:srgbClr val="002060"/>
                </a:solidFill>
                <a:latin typeface="楷体" pitchFamily="49" charset="-122"/>
                <a:ea typeface="楷体" pitchFamily="49" charset="-122"/>
                <a:cs typeface="思源黑体 CN Medium" panose="020B0600000000000000" pitchFamily="34" charset="-122"/>
              </a:rPr>
              <a:t>守正”就是守“马克思主义</a:t>
            </a:r>
            <a:r>
              <a:rPr kumimoji="1" lang="zh-CN" altLang="en-US" sz="2000" dirty="0">
                <a:solidFill>
                  <a:srgbClr val="002060"/>
                </a:solidFill>
                <a:latin typeface="楷体" pitchFamily="49" charset="-122"/>
                <a:ea typeface="楷体" pitchFamily="49" charset="-122"/>
                <a:cs typeface="思源黑体 CN Medium" panose="020B0600000000000000" pitchFamily="34" charset="-122"/>
              </a:rPr>
              <a:t>世界观方法论</a:t>
            </a:r>
            <a:r>
              <a:rPr kumimoji="1" sz="2000" dirty="0">
                <a:solidFill>
                  <a:srgbClr val="002060"/>
                </a:solidFill>
                <a:latin typeface="楷体" pitchFamily="49" charset="-122"/>
                <a:ea typeface="楷体" pitchFamily="49" charset="-122"/>
                <a:cs typeface="思源黑体 CN Medium" panose="020B0600000000000000" pitchFamily="34" charset="-122"/>
              </a:rPr>
              <a:t>”</a:t>
            </a:r>
            <a:r>
              <a:rPr kumimoji="1" sz="2000" dirty="0" err="1">
                <a:solidFill>
                  <a:srgbClr val="002060"/>
                </a:solidFill>
                <a:latin typeface="楷体" pitchFamily="49" charset="-122"/>
                <a:ea typeface="楷体" pitchFamily="49" charset="-122"/>
                <a:cs typeface="思源黑体 CN Medium" panose="020B0600000000000000" pitchFamily="34" charset="-122"/>
              </a:rPr>
              <a:t>之正，守“马克思主义基本原理”之正</a:t>
            </a:r>
            <a:r>
              <a:rPr kumimoji="1" sz="2000" dirty="0">
                <a:solidFill>
                  <a:srgbClr val="002060"/>
                </a:solidFill>
                <a:latin typeface="楷体" pitchFamily="49" charset="-122"/>
                <a:ea typeface="楷体" pitchFamily="49" charset="-122"/>
                <a:cs typeface="思源黑体 CN Medium" panose="020B0600000000000000" pitchFamily="34" charset="-122"/>
              </a:rPr>
              <a:t>。</a:t>
            </a:r>
            <a:endParaRPr kumimoji="1" sz="2000" dirty="0">
              <a:solidFill>
                <a:srgbClr val="002060"/>
              </a:solidFill>
              <a:latin typeface="楷体" pitchFamily="49" charset="-122"/>
              <a:ea typeface="楷体" pitchFamily="49" charset="-122"/>
              <a:cs typeface="思源黑体 CN Medium" panose="020B0600000000000000" pitchFamily="34" charset="-122"/>
            </a:endParaRPr>
          </a:p>
        </p:txBody>
      </p:sp>
      <p:pic>
        <p:nvPicPr>
          <p:cNvPr id="5" name="图片 4" descr="51miz-E986924-F942403E"/>
          <p:cNvPicPr>
            <a:picLocks noChangeAspect="1"/>
          </p:cNvPicPr>
          <p:nvPr/>
        </p:nvPicPr>
        <p:blipFill>
          <a:blip r:embed="rId1"/>
          <a:stretch>
            <a:fillRect/>
          </a:stretch>
        </p:blipFill>
        <p:spPr>
          <a:xfrm>
            <a:off x="796327" y="1633033"/>
            <a:ext cx="795655" cy="757555"/>
          </a:xfrm>
          <a:prstGeom prst="rect">
            <a:avLst/>
          </a:prstGeom>
        </p:spPr>
      </p:pic>
      <p:sp>
        <p:nvSpPr>
          <p:cNvPr id="6" name="文本框 5"/>
          <p:cNvSpPr txBox="1"/>
          <p:nvPr/>
        </p:nvSpPr>
        <p:spPr>
          <a:xfrm>
            <a:off x="1604047" y="3921573"/>
            <a:ext cx="7740015" cy="460375"/>
          </a:xfrm>
          <a:prstGeom prst="rect">
            <a:avLst/>
          </a:prstGeom>
          <a:noFill/>
        </p:spPr>
        <p:txBody>
          <a:bodyPr wrap="square" rtlCol="0">
            <a:spAutoFit/>
          </a:bodyPr>
          <a:lstStyle/>
          <a:p>
            <a:r>
              <a:rPr kumimoji="1" lang="zh-CN" altLang="en-US" sz="2400" b="1" dirty="0">
                <a:effectLst>
                  <a:outerShdw blurRad="50800" dist="38100" dir="2700000" algn="tl" rotWithShape="0">
                    <a:prstClr val="black">
                      <a:alpha val="6000"/>
                    </a:prstClr>
                  </a:outerShdw>
                </a:effectLst>
                <a:latin typeface="思源黑体 CN Medium" panose="020B0600000000000000" pitchFamily="34" charset="-122"/>
                <a:ea typeface="思源黑体 CN Medium" panose="020B0600000000000000" pitchFamily="34" charset="-122"/>
                <a:cs typeface="思源黑体 CN Medium" panose="020B0600000000000000" pitchFamily="34" charset="-122"/>
              </a:rPr>
              <a:t>守不住“马克思主义”之正，就会南橘北枳、南辕北辙。</a:t>
            </a:r>
            <a:endParaRPr kumimoji="1" lang="zh-CN" altLang="en-US" sz="2400" b="1" dirty="0">
              <a:effectLst>
                <a:outerShdw blurRad="50800" dist="38100" dir="2700000" algn="tl" rotWithShape="0">
                  <a:prstClr val="black">
                    <a:alpha val="6000"/>
                  </a:prstClr>
                </a:outerShdw>
              </a:effectLst>
              <a:latin typeface="思源黑体 CN Medium" panose="020B0600000000000000" pitchFamily="34" charset="-122"/>
              <a:ea typeface="思源黑体 CN Medium" panose="020B0600000000000000" pitchFamily="34" charset="-122"/>
              <a:cs typeface="思源黑体 CN Medium" panose="020B0600000000000000" pitchFamily="34" charset="-122"/>
            </a:endParaRPr>
          </a:p>
        </p:txBody>
      </p:sp>
      <p:sp>
        <p:nvSpPr>
          <p:cNvPr id="7" name="文本框 6"/>
          <p:cNvSpPr txBox="1"/>
          <p:nvPr/>
        </p:nvSpPr>
        <p:spPr>
          <a:xfrm>
            <a:off x="969682" y="4809938"/>
            <a:ext cx="10264775" cy="810094"/>
          </a:xfrm>
          <a:prstGeom prst="rect">
            <a:avLst/>
          </a:prstGeom>
          <a:noFill/>
        </p:spPr>
        <p:txBody>
          <a:bodyPr wrap="square" rtlCol="0">
            <a:spAutoFit/>
          </a:bodyPr>
          <a:lstStyle/>
          <a:p>
            <a:pPr algn="just">
              <a:lnSpc>
                <a:spcPct val="120000"/>
              </a:lnSpc>
            </a:pPr>
            <a:r>
              <a:rPr kumimoji="1" sz="2000" dirty="0">
                <a:solidFill>
                  <a:srgbClr val="002060"/>
                </a:solidFill>
                <a:latin typeface="华文楷体" panose="02010600040101010101" pitchFamily="2" charset="-122"/>
                <a:ea typeface="华文楷体" panose="02010600040101010101" pitchFamily="2" charset="-122"/>
                <a:cs typeface="思源黑体 CN Medium" panose="020B0600000000000000" pitchFamily="34" charset="-122"/>
              </a:rPr>
              <a:t>能否“守正”是判断马克思主义与非马克思主义的“试金石”。马克思主义中国化不是教条式的马克思主义，更不能是改旗易帜的马克思主义。</a:t>
            </a:r>
            <a:endParaRPr kumimoji="1" sz="2000" dirty="0">
              <a:solidFill>
                <a:srgbClr val="002060"/>
              </a:solidFill>
              <a:latin typeface="华文楷体" panose="02010600040101010101" pitchFamily="2" charset="-122"/>
              <a:ea typeface="华文楷体" panose="02010600040101010101" pitchFamily="2" charset="-122"/>
              <a:cs typeface="思源黑体 CN Medium" panose="020B0600000000000000" pitchFamily="34" charset="-122"/>
            </a:endParaRPr>
          </a:p>
        </p:txBody>
      </p:sp>
      <p:pic>
        <p:nvPicPr>
          <p:cNvPr id="8" name="图片 7" descr="51miz-E986924-F942403E"/>
          <p:cNvPicPr>
            <a:picLocks noChangeAspect="1"/>
          </p:cNvPicPr>
          <p:nvPr/>
        </p:nvPicPr>
        <p:blipFill>
          <a:blip r:embed="rId1"/>
          <a:stretch>
            <a:fillRect/>
          </a:stretch>
        </p:blipFill>
        <p:spPr>
          <a:xfrm>
            <a:off x="796327" y="3841563"/>
            <a:ext cx="795655" cy="757555"/>
          </a:xfrm>
          <a:prstGeom prst="rect">
            <a:avLst/>
          </a:prstGeom>
        </p:spPr>
      </p:pic>
      <p:grpSp>
        <p:nvGrpSpPr>
          <p:cNvPr id="9" name="组合 8"/>
          <p:cNvGrpSpPr/>
          <p:nvPr/>
        </p:nvGrpSpPr>
        <p:grpSpPr>
          <a:xfrm>
            <a:off x="1672239" y="2302037"/>
            <a:ext cx="7371057" cy="292803"/>
            <a:chOff x="1469245" y="-699238"/>
            <a:chExt cx="5494541" cy="219078"/>
          </a:xfrm>
        </p:grpSpPr>
        <p:cxnSp>
          <p:nvCxnSpPr>
            <p:cNvPr id="10" name="直接连接符 45"/>
            <p:cNvCxnSpPr/>
            <p:nvPr/>
          </p:nvCxnSpPr>
          <p:spPr>
            <a:xfrm flipH="1">
              <a:off x="2390544" y="-696857"/>
              <a:ext cx="4573242" cy="0"/>
            </a:xfrm>
            <a:prstGeom prst="line">
              <a:avLst/>
            </a:prstGeom>
            <a:noFill/>
            <a:ln w="25400">
              <a:gradFill>
                <a:gsLst>
                  <a:gs pos="0">
                    <a:srgbClr val="D30306"/>
                  </a:gs>
                  <a:gs pos="100000">
                    <a:srgbClr val="9E0000"/>
                  </a:gs>
                </a:gsLst>
                <a:lin ang="2700000" scaled="0"/>
              </a:gradFill>
            </a:ln>
            <a:effectLst>
              <a:outerShdw blurRad="127000" dist="63500" dir="2160000" algn="t" rotWithShape="0">
                <a:srgbClr val="D30306">
                  <a:alpha val="30000"/>
                </a:srgbClr>
              </a:outerShdw>
            </a:effectLst>
          </p:spPr>
        </p:cxnSp>
        <p:cxnSp>
          <p:nvCxnSpPr>
            <p:cNvPr id="11" name="直接连接符 46"/>
            <p:cNvCxnSpPr/>
            <p:nvPr/>
          </p:nvCxnSpPr>
          <p:spPr>
            <a:xfrm flipH="1">
              <a:off x="1469245" y="-696857"/>
              <a:ext cx="673649" cy="0"/>
            </a:xfrm>
            <a:prstGeom prst="line">
              <a:avLst/>
            </a:prstGeom>
            <a:noFill/>
            <a:ln w="25400">
              <a:gradFill>
                <a:gsLst>
                  <a:gs pos="0">
                    <a:srgbClr val="D30306"/>
                  </a:gs>
                  <a:gs pos="100000">
                    <a:srgbClr val="9E0000"/>
                  </a:gs>
                </a:gsLst>
                <a:lin ang="2700000" scaled="0"/>
              </a:gradFill>
            </a:ln>
            <a:effectLst>
              <a:outerShdw blurRad="127000" dist="63500" dir="2160000" algn="t" rotWithShape="0">
                <a:srgbClr val="D30306">
                  <a:alpha val="30000"/>
                </a:srgbClr>
              </a:outerShdw>
            </a:effectLst>
          </p:spPr>
        </p:cxnSp>
        <p:cxnSp>
          <p:nvCxnSpPr>
            <p:cNvPr id="12" name="直接连接符 47"/>
            <p:cNvCxnSpPr/>
            <p:nvPr/>
          </p:nvCxnSpPr>
          <p:spPr>
            <a:xfrm flipH="1">
              <a:off x="2142893" y="-699238"/>
              <a:ext cx="247650" cy="219078"/>
            </a:xfrm>
            <a:prstGeom prst="line">
              <a:avLst/>
            </a:prstGeom>
            <a:noFill/>
            <a:ln w="25400">
              <a:gradFill>
                <a:gsLst>
                  <a:gs pos="0">
                    <a:srgbClr val="D30306"/>
                  </a:gs>
                  <a:gs pos="100000">
                    <a:srgbClr val="9E0000"/>
                  </a:gs>
                </a:gsLst>
                <a:lin ang="2700000" scaled="0"/>
              </a:gradFill>
            </a:ln>
            <a:effectLst>
              <a:outerShdw blurRad="127000" dist="63500" dir="2160000" algn="t" rotWithShape="0">
                <a:srgbClr val="D30306">
                  <a:alpha val="30000"/>
                </a:srgbClr>
              </a:outerShdw>
            </a:effectLst>
          </p:spPr>
        </p:cxnSp>
        <p:cxnSp>
          <p:nvCxnSpPr>
            <p:cNvPr id="13" name="直接连接符 48"/>
            <p:cNvCxnSpPr/>
            <p:nvPr/>
          </p:nvCxnSpPr>
          <p:spPr>
            <a:xfrm flipH="1">
              <a:off x="2142893" y="-699238"/>
              <a:ext cx="0" cy="219078"/>
            </a:xfrm>
            <a:prstGeom prst="line">
              <a:avLst/>
            </a:prstGeom>
            <a:noFill/>
            <a:ln w="25400">
              <a:gradFill>
                <a:gsLst>
                  <a:gs pos="0">
                    <a:srgbClr val="D30306"/>
                  </a:gs>
                  <a:gs pos="100000">
                    <a:srgbClr val="9E0000"/>
                  </a:gs>
                </a:gsLst>
                <a:lin ang="2700000" scaled="0"/>
              </a:gradFill>
            </a:ln>
            <a:effectLst>
              <a:outerShdw blurRad="127000" dist="63500" dir="2160000" algn="t" rotWithShape="0">
                <a:srgbClr val="D30306">
                  <a:alpha val="30000"/>
                </a:srgbClr>
              </a:outerShdw>
            </a:effectLst>
          </p:spPr>
        </p:cxnSp>
      </p:grpSp>
      <p:sp>
        <p:nvSpPr>
          <p:cNvPr id="14" name="圆角矩形 19"/>
          <p:cNvSpPr/>
          <p:nvPr/>
        </p:nvSpPr>
        <p:spPr>
          <a:xfrm>
            <a:off x="715010" y="2618740"/>
            <a:ext cx="10329508" cy="765137"/>
          </a:xfrm>
          <a:prstGeom prst="roundRect">
            <a:avLst>
              <a:gd name="adj" fmla="val 3982"/>
            </a:avLst>
          </a:prstGeom>
          <a:noFill/>
          <a:ln w="12700">
            <a:gradFill>
              <a:gsLst>
                <a:gs pos="0">
                  <a:srgbClr val="D30306"/>
                </a:gs>
                <a:gs pos="100000">
                  <a:srgbClr val="9E0000"/>
                </a:gs>
              </a:gsLst>
              <a:lin ang="5400000" scaled="1"/>
            </a:gradFill>
          </a:ln>
        </p:spPr>
        <p:style>
          <a:lnRef idx="2">
            <a:srgbClr val="D30306">
              <a:shade val="50000"/>
            </a:srgbClr>
          </a:lnRef>
          <a:fillRef idx="1">
            <a:srgbClr val="D30306"/>
          </a:fillRef>
          <a:effectRef idx="0">
            <a:srgbClr val="D30306"/>
          </a:effectRef>
          <a:fontRef idx="minor">
            <a:srgbClr val="FFFFFF"/>
          </a:fontRef>
        </p:style>
        <p:txBody>
          <a:bodyPr rtlCol="0" anchor="ctr"/>
          <a:lstStyle/>
          <a:p>
            <a:pPr algn="ctr">
              <a:lnSpc>
                <a:spcPct val="250000"/>
              </a:lnSpc>
            </a:pPr>
            <a:endParaRPr lang="zh-CN" altLang="en-US" sz="1600" dirty="0">
              <a:solidFill>
                <a:srgbClr val="C00000"/>
              </a:solidFill>
              <a:latin typeface="字魂105号-简雅黑" panose="02010600030101010101" pitchFamily="2" charset="-122"/>
              <a:ea typeface="字魂105号-简雅黑" panose="02010600030101010101" pitchFamily="2" charset="-122"/>
              <a:cs typeface="字魂105号-简雅黑" panose="02010600030101010101" pitchFamily="2" charset="-122"/>
            </a:endParaRPr>
          </a:p>
        </p:txBody>
      </p:sp>
      <p:grpSp>
        <p:nvGrpSpPr>
          <p:cNvPr id="15" name="组合 14"/>
          <p:cNvGrpSpPr/>
          <p:nvPr/>
        </p:nvGrpSpPr>
        <p:grpSpPr>
          <a:xfrm>
            <a:off x="1672239" y="4510567"/>
            <a:ext cx="7371057" cy="292803"/>
            <a:chOff x="1469245" y="-699238"/>
            <a:chExt cx="5494541" cy="219078"/>
          </a:xfrm>
        </p:grpSpPr>
        <p:cxnSp>
          <p:nvCxnSpPr>
            <p:cNvPr id="16" name="直接连接符 45"/>
            <p:cNvCxnSpPr/>
            <p:nvPr/>
          </p:nvCxnSpPr>
          <p:spPr>
            <a:xfrm flipH="1">
              <a:off x="2390544" y="-696857"/>
              <a:ext cx="4573242" cy="0"/>
            </a:xfrm>
            <a:prstGeom prst="line">
              <a:avLst/>
            </a:prstGeom>
            <a:noFill/>
            <a:ln w="25400">
              <a:gradFill>
                <a:gsLst>
                  <a:gs pos="0">
                    <a:srgbClr val="D30306"/>
                  </a:gs>
                  <a:gs pos="100000">
                    <a:srgbClr val="9E0000"/>
                  </a:gs>
                </a:gsLst>
                <a:lin ang="2700000" scaled="0"/>
              </a:gradFill>
            </a:ln>
            <a:effectLst>
              <a:outerShdw blurRad="127000" dist="63500" dir="2160000" algn="t" rotWithShape="0">
                <a:srgbClr val="D30306">
                  <a:alpha val="30000"/>
                </a:srgbClr>
              </a:outerShdw>
            </a:effectLst>
          </p:spPr>
        </p:cxnSp>
        <p:cxnSp>
          <p:nvCxnSpPr>
            <p:cNvPr id="17" name="直接连接符 46"/>
            <p:cNvCxnSpPr/>
            <p:nvPr/>
          </p:nvCxnSpPr>
          <p:spPr>
            <a:xfrm flipH="1">
              <a:off x="1469245" y="-696857"/>
              <a:ext cx="673649" cy="0"/>
            </a:xfrm>
            <a:prstGeom prst="line">
              <a:avLst/>
            </a:prstGeom>
            <a:noFill/>
            <a:ln w="25400">
              <a:gradFill>
                <a:gsLst>
                  <a:gs pos="0">
                    <a:srgbClr val="D30306"/>
                  </a:gs>
                  <a:gs pos="100000">
                    <a:srgbClr val="9E0000"/>
                  </a:gs>
                </a:gsLst>
                <a:lin ang="2700000" scaled="0"/>
              </a:gradFill>
            </a:ln>
            <a:effectLst>
              <a:outerShdw blurRad="127000" dist="63500" dir="2160000" algn="t" rotWithShape="0">
                <a:srgbClr val="D30306">
                  <a:alpha val="30000"/>
                </a:srgbClr>
              </a:outerShdw>
            </a:effectLst>
          </p:spPr>
        </p:cxnSp>
        <p:cxnSp>
          <p:nvCxnSpPr>
            <p:cNvPr id="18" name="直接连接符 47"/>
            <p:cNvCxnSpPr/>
            <p:nvPr/>
          </p:nvCxnSpPr>
          <p:spPr>
            <a:xfrm flipH="1">
              <a:off x="2142893" y="-699238"/>
              <a:ext cx="247650" cy="219078"/>
            </a:xfrm>
            <a:prstGeom prst="line">
              <a:avLst/>
            </a:prstGeom>
            <a:noFill/>
            <a:ln w="25400">
              <a:gradFill>
                <a:gsLst>
                  <a:gs pos="0">
                    <a:srgbClr val="D30306"/>
                  </a:gs>
                  <a:gs pos="100000">
                    <a:srgbClr val="9E0000"/>
                  </a:gs>
                </a:gsLst>
                <a:lin ang="2700000" scaled="0"/>
              </a:gradFill>
            </a:ln>
            <a:effectLst>
              <a:outerShdw blurRad="127000" dist="63500" dir="2160000" algn="t" rotWithShape="0">
                <a:srgbClr val="D30306">
                  <a:alpha val="30000"/>
                </a:srgbClr>
              </a:outerShdw>
            </a:effectLst>
          </p:spPr>
        </p:cxnSp>
        <p:cxnSp>
          <p:nvCxnSpPr>
            <p:cNvPr id="19" name="直接连接符 48"/>
            <p:cNvCxnSpPr/>
            <p:nvPr/>
          </p:nvCxnSpPr>
          <p:spPr>
            <a:xfrm flipH="1">
              <a:off x="2142893" y="-699238"/>
              <a:ext cx="0" cy="219078"/>
            </a:xfrm>
            <a:prstGeom prst="line">
              <a:avLst/>
            </a:prstGeom>
            <a:noFill/>
            <a:ln w="25400">
              <a:gradFill>
                <a:gsLst>
                  <a:gs pos="0">
                    <a:srgbClr val="D30306"/>
                  </a:gs>
                  <a:gs pos="100000">
                    <a:srgbClr val="9E0000"/>
                  </a:gs>
                </a:gsLst>
                <a:lin ang="2700000" scaled="0"/>
              </a:gradFill>
            </a:ln>
            <a:effectLst>
              <a:outerShdw blurRad="127000" dist="63500" dir="2160000" algn="t" rotWithShape="0">
                <a:srgbClr val="D30306">
                  <a:alpha val="30000"/>
                </a:srgbClr>
              </a:outerShdw>
            </a:effectLst>
          </p:spPr>
        </p:cxnSp>
      </p:grpSp>
      <p:sp>
        <p:nvSpPr>
          <p:cNvPr id="20" name="圆角矩形 19"/>
          <p:cNvSpPr/>
          <p:nvPr/>
        </p:nvSpPr>
        <p:spPr>
          <a:xfrm>
            <a:off x="715010" y="4827270"/>
            <a:ext cx="10329508" cy="880259"/>
          </a:xfrm>
          <a:prstGeom prst="roundRect">
            <a:avLst>
              <a:gd name="adj" fmla="val 3982"/>
            </a:avLst>
          </a:prstGeom>
          <a:noFill/>
          <a:ln w="12700">
            <a:gradFill>
              <a:gsLst>
                <a:gs pos="0">
                  <a:srgbClr val="D30306"/>
                </a:gs>
                <a:gs pos="100000">
                  <a:srgbClr val="9E0000"/>
                </a:gs>
              </a:gsLst>
              <a:lin ang="5400000" scaled="1"/>
            </a:gradFill>
          </a:ln>
        </p:spPr>
        <p:style>
          <a:lnRef idx="2">
            <a:srgbClr val="D30306">
              <a:shade val="50000"/>
            </a:srgbClr>
          </a:lnRef>
          <a:fillRef idx="1">
            <a:srgbClr val="D30306"/>
          </a:fillRef>
          <a:effectRef idx="0">
            <a:srgbClr val="D30306"/>
          </a:effectRef>
          <a:fontRef idx="minor">
            <a:srgbClr val="FFFFFF"/>
          </a:fontRef>
        </p:style>
        <p:txBody>
          <a:bodyPr rtlCol="0" anchor="ctr"/>
          <a:lstStyle/>
          <a:p>
            <a:pPr algn="ctr">
              <a:lnSpc>
                <a:spcPct val="250000"/>
              </a:lnSpc>
            </a:pPr>
            <a:endParaRPr lang="zh-CN" altLang="en-US" sz="1600" dirty="0">
              <a:solidFill>
                <a:srgbClr val="C00000"/>
              </a:solidFill>
              <a:latin typeface="字魂105号-简雅黑" panose="02010600030101010101" pitchFamily="2" charset="-122"/>
              <a:ea typeface="字魂105号-简雅黑" panose="02010600030101010101" pitchFamily="2" charset="-122"/>
              <a:cs typeface="字魂105号-简雅黑"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20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ox(out)">
                                      <p:cBhvr>
                                        <p:cTn id="31" dur="2000"/>
                                        <p:tgtEl>
                                          <p:spTgt spid="8"/>
                                        </p:tgtEl>
                                      </p:cBhvr>
                                    </p:animEffect>
                                  </p:childTnLst>
                                </p:cTn>
                              </p:par>
                              <p:par>
                                <p:cTn id="32" presetID="2" presetClass="entr" presetSubtype="4"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 presetClass="entr" presetSubtype="4"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par>
                          <p:cTn id="47" fill="hold">
                            <p:stCondLst>
                              <p:cond delay="1000"/>
                            </p:stCondLst>
                            <p:childTnLst>
                              <p:par>
                                <p:cTn id="48" presetID="2" presetClass="entr" presetSubtype="4"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14" grpId="0" bldLvl="0" animBg="1"/>
      <p:bldP spid="20"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3. </a:t>
            </a:r>
            <a:r>
              <a:rPr lang="zh-CN" altLang="en-US" sz="3200" dirty="0">
                <a:solidFill>
                  <a:schemeClr val="bg1"/>
                </a:solidFill>
              </a:rPr>
              <a:t>必须坚持守正创新</a:t>
            </a:r>
            <a:endParaRPr lang="zh-CN" altLang="en-US" dirty="0"/>
          </a:p>
        </p:txBody>
      </p:sp>
      <p:sp>
        <p:nvSpPr>
          <p:cNvPr id="15" name="矩形 14"/>
          <p:cNvSpPr/>
          <p:nvPr/>
        </p:nvSpPr>
        <p:spPr>
          <a:xfrm>
            <a:off x="2810919" y="5906056"/>
            <a:ext cx="1101314" cy="551784"/>
          </a:xfrm>
          <a:prstGeom prst="rect">
            <a:avLst/>
          </a:prstGeom>
          <a:blipFill rotWithShape="1">
            <a:blip r:embed="rId1"/>
            <a:stretch>
              <a:fillRect/>
            </a:stretch>
          </a:bli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58号-创中黑-Regular" panose="00000500000000000000" pitchFamily="2" charset="-122"/>
              <a:ea typeface="字魂58号-创中黑-Regular" panose="00000500000000000000" pitchFamily="2" charset="-122"/>
              <a:sym typeface="字魂58号-创中黑-Regular" panose="00000500000000000000" pitchFamily="2" charset="-122"/>
            </a:endParaRPr>
          </a:p>
        </p:txBody>
      </p:sp>
      <p:sp>
        <p:nvSpPr>
          <p:cNvPr id="16" name="矩形 15"/>
          <p:cNvSpPr/>
          <p:nvPr/>
        </p:nvSpPr>
        <p:spPr>
          <a:xfrm>
            <a:off x="3956423" y="5917912"/>
            <a:ext cx="7084695" cy="551784"/>
          </a:xfrm>
          <a:prstGeom prst="rect">
            <a:avLst/>
          </a:prstGeom>
          <a:solidFill>
            <a:srgbClr val="E6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5000" b="0" i="0" u="none" strike="noStrike" kern="0" cap="none" spc="0" normalizeH="0" baseline="0" noProof="0">
              <a:ln>
                <a:noFill/>
              </a:ln>
              <a:solidFill>
                <a:srgbClr val="FFF9EF"/>
              </a:solidFill>
              <a:effectLst/>
              <a:uLnTx/>
              <a:uFillTx/>
              <a:latin typeface="字魂58号-创中黑-Regular" panose="00000500000000000000" pitchFamily="2" charset="-122"/>
              <a:ea typeface="字魂58号-创中黑-Regular" panose="00000500000000000000" pitchFamily="2" charset="-122"/>
              <a:sym typeface="字魂58号-创中黑-Regular" panose="00000500000000000000" pitchFamily="2" charset="-122"/>
            </a:endParaRPr>
          </a:p>
        </p:txBody>
      </p:sp>
      <p:sp>
        <p:nvSpPr>
          <p:cNvPr id="17" name="矩形 16"/>
          <p:cNvSpPr/>
          <p:nvPr/>
        </p:nvSpPr>
        <p:spPr>
          <a:xfrm>
            <a:off x="3912234" y="5838715"/>
            <a:ext cx="7009765" cy="521970"/>
          </a:xfrm>
          <a:prstGeom prst="rect">
            <a:avLst/>
          </a:prstGeom>
        </p:spPr>
        <p:txBody>
          <a:bodyPr wrap="square">
            <a:spAutoFit/>
          </a:bodyPr>
          <a:lstStyle/>
          <a:p>
            <a:pPr lvl="0" defTabSz="914400"/>
            <a:r>
              <a:rPr lang="zh-CN" altLang="en-US" sz="2800" b="1" kern="0" dirty="0">
                <a:solidFill>
                  <a:srgbClr val="FFFDFB"/>
                </a:solidFill>
                <a:latin typeface="思源黑体 CN Medium" panose="020B0600000000000000" charset="-122"/>
                <a:ea typeface="思源黑体 CN Medium" panose="020B0600000000000000" charset="-122"/>
                <a:sym typeface="字魂58号-创中黑-Regular" panose="00000500000000000000" pitchFamily="2" charset="-122"/>
              </a:rPr>
              <a:t>“两个结合”揭示了守正创新的根本路径。</a:t>
            </a:r>
            <a:endParaRPr lang="zh-CN" altLang="en-US" sz="2800" b="1" kern="0" dirty="0">
              <a:solidFill>
                <a:srgbClr val="FFFDFB"/>
              </a:solidFill>
              <a:latin typeface="思源黑体 CN Medium" panose="020B0600000000000000" charset="-122"/>
              <a:ea typeface="思源黑体 CN Medium" panose="020B0600000000000000" charset="-122"/>
              <a:sym typeface="字魂58号-创中黑-Regular" panose="00000500000000000000" pitchFamily="2" charset="-122"/>
            </a:endParaRPr>
          </a:p>
        </p:txBody>
      </p:sp>
      <p:grpSp>
        <p:nvGrpSpPr>
          <p:cNvPr id="18" name="组合 17"/>
          <p:cNvGrpSpPr/>
          <p:nvPr/>
        </p:nvGrpSpPr>
        <p:grpSpPr>
          <a:xfrm>
            <a:off x="767976" y="2638116"/>
            <a:ext cx="10154023" cy="2929890"/>
            <a:chOff x="1193799" y="3702493"/>
            <a:chExt cx="9413327" cy="2929588"/>
          </a:xfrm>
        </p:grpSpPr>
        <p:sp>
          <p:nvSpPr>
            <p:cNvPr id="19" name="矩形 18"/>
            <p:cNvSpPr/>
            <p:nvPr/>
          </p:nvSpPr>
          <p:spPr>
            <a:xfrm>
              <a:off x="1193799" y="3702493"/>
              <a:ext cx="9413327" cy="2929588"/>
            </a:xfrm>
            <a:prstGeom prst="rect">
              <a:avLst/>
            </a:prstGeom>
            <a:noFill/>
            <a:ln w="19050" cap="flat" cmpd="sng" algn="ctr">
              <a:solidFill>
                <a:srgbClr val="C00000"/>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58号-创中黑-Regular" panose="00000500000000000000" pitchFamily="2" charset="-122"/>
                <a:ea typeface="字魂58号-创中黑-Regular" panose="00000500000000000000" pitchFamily="2" charset="-122"/>
                <a:sym typeface="字魂58号-创中黑-Regular" panose="00000500000000000000" pitchFamily="2" charset="-122"/>
              </a:endParaRPr>
            </a:p>
          </p:txBody>
        </p:sp>
        <p:sp>
          <p:nvSpPr>
            <p:cNvPr id="20" name="文本框 19"/>
            <p:cNvSpPr txBox="1"/>
            <p:nvPr/>
          </p:nvSpPr>
          <p:spPr>
            <a:xfrm>
              <a:off x="1688056" y="3958386"/>
              <a:ext cx="8711302" cy="254364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itchFamily="34" charset="-122"/>
                  <a:ea typeface="微软雅黑" pitchFamily="34" charset="-122"/>
                </a:defRPr>
              </a:lvl1pPr>
            </a:lstStyle>
            <a:p>
              <a:pPr lvl="0" algn="just" defTabSz="914400">
                <a:lnSpc>
                  <a:spcPct val="120000"/>
                </a:lnSpc>
              </a:pPr>
              <a:r>
                <a:rPr kumimoji="1" sz="2000" dirty="0">
                  <a:solidFill>
                    <a:srgbClr val="002060"/>
                  </a:solidFill>
                  <a:latin typeface="华文楷体" panose="02010600040101010101" pitchFamily="2" charset="-122"/>
                  <a:ea typeface="华文楷体" panose="02010600040101010101" pitchFamily="2" charset="-122"/>
                  <a:sym typeface="字魂58号-创中黑-Regular" panose="00000500000000000000" pitchFamily="2" charset="-122"/>
                </a:rPr>
                <a:t>“两个结合”的重大命题是习近平总书记在庆祝中国共产党成立100周年大会上首次提出，在党的二十大报告中又作了系统深入阐述，拓展了马克思主义中国化时代化的内涵，也创造了我们党新时代守正创新的根本途径</a:t>
              </a:r>
              <a:r>
                <a:rPr kumimoji="1" lang="zh-CN" altLang="en-US" sz="2000" dirty="0">
                  <a:solidFill>
                    <a:srgbClr val="002060"/>
                  </a:solidFill>
                  <a:latin typeface="华文楷体" panose="02010600040101010101" pitchFamily="2" charset="-122"/>
                  <a:ea typeface="华文楷体" panose="02010600040101010101" pitchFamily="2" charset="-122"/>
                  <a:sym typeface="字魂58号-创中黑-Regular" panose="00000500000000000000" pitchFamily="2" charset="-122"/>
                </a:rPr>
                <a:t>。</a:t>
              </a:r>
              <a:endParaRPr kumimoji="1" lang="en-US" sz="2000" dirty="0">
                <a:solidFill>
                  <a:srgbClr val="002060"/>
                </a:solidFill>
                <a:latin typeface="华文楷体" panose="02010600040101010101" pitchFamily="2" charset="-122"/>
                <a:ea typeface="华文楷体" panose="02010600040101010101" pitchFamily="2" charset="-122"/>
                <a:sym typeface="字魂58号-创中黑-Regular" panose="00000500000000000000" pitchFamily="2" charset="-122"/>
              </a:endParaRPr>
            </a:p>
            <a:p>
              <a:pPr lvl="0" algn="just" defTabSz="914400">
                <a:lnSpc>
                  <a:spcPct val="120000"/>
                </a:lnSpc>
              </a:pPr>
              <a:r>
                <a:rPr kumimoji="1" sz="2000" dirty="0">
                  <a:solidFill>
                    <a:srgbClr val="002060"/>
                  </a:solidFill>
                  <a:latin typeface="华文楷体" panose="02010600040101010101" pitchFamily="2" charset="-122"/>
                  <a:ea typeface="华文楷体" panose="02010600040101010101" pitchFamily="2" charset="-122"/>
                  <a:sym typeface="字魂58号-创中黑-Regular" panose="00000500000000000000" pitchFamily="2" charset="-122"/>
                </a:rPr>
                <a:t>实践证明，习近平新时代中国特色社会主义思想是在坚持“两个结合”中形成的，是当代中国马克思主义、21世纪马克思主义，是中华文化和中国精神的时代精华，实现了马克思主义中国化时代化的守正创新。</a:t>
              </a:r>
              <a:endParaRPr kumimoji="1" sz="2000" dirty="0">
                <a:solidFill>
                  <a:srgbClr val="002060"/>
                </a:solidFill>
                <a:latin typeface="华文楷体" panose="02010600040101010101" pitchFamily="2" charset="-122"/>
                <a:ea typeface="华文楷体" panose="02010600040101010101" pitchFamily="2" charset="-122"/>
                <a:sym typeface="字魂58号-创中黑-Regular" panose="00000500000000000000" pitchFamily="2" charset="-122"/>
              </a:endParaRPr>
            </a:p>
          </p:txBody>
        </p:sp>
      </p:grpSp>
      <p:sp>
        <p:nvSpPr>
          <p:cNvPr id="22" name="文本框 21"/>
          <p:cNvSpPr txBox="1"/>
          <p:nvPr/>
        </p:nvSpPr>
        <p:spPr>
          <a:xfrm>
            <a:off x="591670" y="1480924"/>
            <a:ext cx="10446687" cy="830997"/>
          </a:xfrm>
          <a:prstGeom prst="rect">
            <a:avLst/>
          </a:prstGeom>
          <a:noFill/>
        </p:spPr>
        <p:txBody>
          <a:bodyPr wrap="square">
            <a:spAutoFit/>
          </a:bodyPr>
          <a:lstStyle/>
          <a:p>
            <a:r>
              <a:rPr lang="zh-CN" altLang="en-US" sz="2400" b="0" i="0" dirty="0">
                <a:solidFill>
                  <a:srgbClr val="C00000"/>
                </a:solidFill>
                <a:effectLst/>
                <a:latin typeface="微软雅黑" pitchFamily="34" charset="-122"/>
                <a:ea typeface="微软雅黑" pitchFamily="34" charset="-122"/>
              </a:rPr>
              <a:t>坚持和发展马克思主义，</a:t>
            </a:r>
            <a:endParaRPr lang="en-US" altLang="zh-CN" sz="2400" b="0" i="0" dirty="0">
              <a:solidFill>
                <a:srgbClr val="C00000"/>
              </a:solidFill>
              <a:effectLst/>
              <a:latin typeface="微软雅黑" pitchFamily="34" charset="-122"/>
              <a:ea typeface="微软雅黑" pitchFamily="34" charset="-122"/>
            </a:endParaRPr>
          </a:p>
          <a:p>
            <a:r>
              <a:rPr lang="en-US" altLang="zh-CN" sz="2400" dirty="0">
                <a:solidFill>
                  <a:srgbClr val="C00000"/>
                </a:solidFill>
                <a:latin typeface="微软雅黑" pitchFamily="34" charset="-122"/>
                <a:ea typeface="微软雅黑" pitchFamily="34" charset="-122"/>
              </a:rPr>
              <a:t>       </a:t>
            </a:r>
            <a:r>
              <a:rPr lang="zh-CN" altLang="en-US" sz="2400" b="1" i="0" dirty="0">
                <a:solidFill>
                  <a:srgbClr val="C00000"/>
                </a:solidFill>
                <a:effectLst/>
                <a:latin typeface="微软雅黑" pitchFamily="34" charset="-122"/>
                <a:ea typeface="微软雅黑" pitchFamily="34" charset="-122"/>
              </a:rPr>
              <a:t>必须同中国具体实际相结合、同中华优秀传统文化相结合</a:t>
            </a:r>
            <a:r>
              <a:rPr lang="zh-CN" altLang="en-US" sz="2400" b="0" i="0" dirty="0">
                <a:solidFill>
                  <a:srgbClr val="C00000"/>
                </a:solidFill>
                <a:effectLst/>
                <a:latin typeface="微软雅黑" pitchFamily="34" charset="-122"/>
                <a:ea typeface="微软雅黑" pitchFamily="34" charset="-122"/>
              </a:rPr>
              <a:t>。</a:t>
            </a:r>
            <a:endParaRPr lang="zh-CN" altLang="en-US" sz="2400" dirty="0">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trips(downRight)">
                                      <p:cBhvr>
                                        <p:cTn id="1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102226"/>
          <p:cNvGrpSpPr/>
          <p:nvPr>
            <p:custDataLst>
              <p:tags r:id="rId1"/>
            </p:custDataLst>
          </p:nvPr>
        </p:nvGrpSpPr>
        <p:grpSpPr>
          <a:xfrm>
            <a:off x="2181265" y="3974563"/>
            <a:ext cx="7884375" cy="326365"/>
            <a:chOff x="1170035" y="1491630"/>
            <a:chExt cx="6740066" cy="255096"/>
          </a:xfrm>
          <a:solidFill>
            <a:srgbClr val="C00000"/>
          </a:solidFill>
        </p:grpSpPr>
        <p:grpSp>
          <p:nvGrpSpPr>
            <p:cNvPr id="4" name="组合 3"/>
            <p:cNvGrpSpPr/>
            <p:nvPr/>
          </p:nvGrpSpPr>
          <p:grpSpPr>
            <a:xfrm>
              <a:off x="4118171" y="1491630"/>
              <a:ext cx="887762" cy="255096"/>
              <a:chOff x="3965502" y="1879809"/>
              <a:chExt cx="1193100" cy="342834"/>
            </a:xfrm>
            <a:grpFill/>
          </p:grpSpPr>
          <p:sp>
            <p:nvSpPr>
              <p:cNvPr id="5" name="PA-dark-star-shape_15445"/>
              <p:cNvSpPr>
                <a:spLocks noChangeAspect="1"/>
              </p:cNvSpPr>
              <p:nvPr>
                <p:custDataLst>
                  <p:tags r:id="rId2"/>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6" name="PA-dark-star-shape_15445"/>
              <p:cNvSpPr>
                <a:spLocks noChangeAspect="1"/>
              </p:cNvSpPr>
              <p:nvPr>
                <p:custDataLst>
                  <p:tags r:id="rId3"/>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7" name="PA-dark-star-shape_15445"/>
              <p:cNvSpPr>
                <a:spLocks noChangeAspect="1"/>
              </p:cNvSpPr>
              <p:nvPr>
                <p:custDataLst>
                  <p:tags r:id="rId4"/>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7" name="PA-dark-star-shape_15445"/>
              <p:cNvSpPr>
                <a:spLocks noChangeAspect="1"/>
              </p:cNvSpPr>
              <p:nvPr>
                <p:custDataLst>
                  <p:tags r:id="rId5"/>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8" name="PA-dark-star-shape_15445"/>
              <p:cNvSpPr>
                <a:spLocks noChangeAspect="1"/>
              </p:cNvSpPr>
              <p:nvPr>
                <p:custDataLst>
                  <p:tags r:id="rId6"/>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grpSp>
        <p:grpSp>
          <p:nvGrpSpPr>
            <p:cNvPr id="19" name="组合 18"/>
            <p:cNvGrpSpPr/>
            <p:nvPr/>
          </p:nvGrpSpPr>
          <p:grpSpPr>
            <a:xfrm>
              <a:off x="1170035" y="1619178"/>
              <a:ext cx="6740066" cy="0"/>
              <a:chOff x="1170035" y="2082167"/>
              <a:chExt cx="6740066" cy="0"/>
            </a:xfrm>
            <a:grpFill/>
          </p:grpSpPr>
          <p:cxnSp>
            <p:nvCxnSpPr>
              <p:cNvPr id="20" name="PA-直接连接符 6"/>
              <p:cNvCxnSpPr/>
              <p:nvPr>
                <p:custDataLst>
                  <p:tags r:id="rId7"/>
                </p:custDataLst>
              </p:nvPr>
            </p:nvCxnSpPr>
            <p:spPr>
              <a:xfrm>
                <a:off x="5148064" y="2082167"/>
                <a:ext cx="2762037" cy="0"/>
              </a:xfrm>
              <a:prstGeom prst="line">
                <a:avLst/>
              </a:prstGeom>
              <a:grpFill/>
              <a:ln w="15875" cap="flat" cmpd="sng" algn="ctr">
                <a:solidFill>
                  <a:srgbClr val="E71E17"/>
                </a:solidFill>
                <a:prstDash val="solid"/>
                <a:miter lim="800000"/>
              </a:ln>
              <a:effectLst/>
            </p:spPr>
          </p:cxnSp>
          <p:cxnSp>
            <p:nvCxnSpPr>
              <p:cNvPr id="21" name="PA-直接连接符 7"/>
              <p:cNvCxnSpPr/>
              <p:nvPr>
                <p:custDataLst>
                  <p:tags r:id="rId8"/>
                </p:custDataLst>
              </p:nvPr>
            </p:nvCxnSpPr>
            <p:spPr>
              <a:xfrm>
                <a:off x="1170035" y="2082167"/>
                <a:ext cx="2825901" cy="0"/>
              </a:xfrm>
              <a:prstGeom prst="line">
                <a:avLst/>
              </a:prstGeom>
              <a:grpFill/>
              <a:ln w="15875" cap="flat" cmpd="sng" algn="ctr">
                <a:solidFill>
                  <a:srgbClr val="E71E17"/>
                </a:solidFill>
                <a:prstDash val="solid"/>
                <a:miter lim="800000"/>
              </a:ln>
              <a:effectLst/>
            </p:spPr>
          </p:cxnSp>
        </p:grpSp>
      </p:grpSp>
      <p:grpSp>
        <p:nvGrpSpPr>
          <p:cNvPr id="22" name="组合 21"/>
          <p:cNvGrpSpPr/>
          <p:nvPr/>
        </p:nvGrpSpPr>
        <p:grpSpPr>
          <a:xfrm>
            <a:off x="4722102" y="1180081"/>
            <a:ext cx="2872551" cy="734613"/>
            <a:chOff x="689186" y="2296781"/>
            <a:chExt cx="2533206" cy="583085"/>
          </a:xfrm>
        </p:grpSpPr>
        <p:sp>
          <p:nvSpPr>
            <p:cNvPr id="25" name="对角圆角矩形 24"/>
            <p:cNvSpPr/>
            <p:nvPr/>
          </p:nvSpPr>
          <p:spPr>
            <a:xfrm>
              <a:off x="935024" y="2360753"/>
              <a:ext cx="1917577" cy="519113"/>
            </a:xfrm>
            <a:prstGeom prst="round2DiagRect">
              <a:avLst>
                <a:gd name="adj1" fmla="val 50000"/>
                <a:gd name="adj2" fmla="val 0"/>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6" name="五角星 25"/>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cap="flat" cmpd="sng" algn="ctr">
              <a:solidFill>
                <a:srgbClr val="FFFF00"/>
              </a:solidFill>
              <a:prstDash val="solid"/>
            </a:ln>
            <a:effectLst>
              <a:outerShdw blurRad="38100" sx="102000" sy="102000" algn="ctr" rotWithShape="0">
                <a:prstClr val="black"/>
              </a:outerShdw>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7" name="TextBox 495"/>
            <p:cNvSpPr txBox="1"/>
            <p:nvPr/>
          </p:nvSpPr>
          <p:spPr>
            <a:xfrm>
              <a:off x="689186" y="2408008"/>
              <a:ext cx="2533206" cy="409264"/>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defTabSz="1218565">
                <a:defRPr/>
              </a:pPr>
              <a:r>
                <a:rPr lang="zh-CN" altLang="en-US" sz="2760" dirty="0">
                  <a:solidFill>
                    <a:prstClr val="white"/>
                  </a:solidFill>
                  <a:latin typeface="+mn-ea"/>
                  <a:ea typeface="+mn-ea"/>
                  <a:cs typeface="+mn-ea"/>
                  <a:sym typeface="思源黑体 CN Normal" panose="020B0400000000000000" pitchFamily="34" charset="-122"/>
                </a:rPr>
                <a:t>第四部分</a:t>
              </a:r>
              <a:endParaRPr lang="zh-CN" altLang="en-US" sz="1800" dirty="0">
                <a:solidFill>
                  <a:prstClr val="white"/>
                </a:solidFill>
                <a:latin typeface="+mn-ea"/>
                <a:ea typeface="+mn-ea"/>
                <a:cs typeface="+mn-ea"/>
                <a:sym typeface="思源黑体 CN Normal" panose="020B0400000000000000" pitchFamily="34" charset="-122"/>
              </a:endParaRPr>
            </a:p>
          </p:txBody>
        </p:sp>
      </p:grpSp>
      <p:sp>
        <p:nvSpPr>
          <p:cNvPr id="10" name="矩形 9"/>
          <p:cNvSpPr/>
          <p:nvPr/>
        </p:nvSpPr>
        <p:spPr>
          <a:xfrm>
            <a:off x="164843" y="2668372"/>
            <a:ext cx="11845803" cy="922020"/>
          </a:xfrm>
          <a:prstGeom prst="rect">
            <a:avLst/>
          </a:prstGeom>
        </p:spPr>
        <p:txBody>
          <a:bodyPr wrap="square">
            <a:spAutoFit/>
          </a:bodyPr>
          <a:lstStyle/>
          <a:p>
            <a:pPr algn="ctr"/>
            <a:r>
              <a:rPr sz="5400" b="1" spc="-300" dirty="0">
                <a:ln w="22225">
                  <a:noFill/>
                </a:ln>
                <a:blipFill>
                  <a:blip r:embed="rId9"/>
                  <a:stretch>
                    <a:fillRect/>
                  </a:stretch>
                </a:blipFill>
                <a:effectLst/>
                <a:latin typeface="+mn-ea"/>
                <a:cs typeface="+mn-ea"/>
              </a:rPr>
              <a:t>必须坚持问题导向，把握创新源头活水</a:t>
            </a:r>
            <a:endParaRPr sz="5400" b="1" spc="-300" dirty="0">
              <a:ln w="22225">
                <a:noFill/>
              </a:ln>
              <a:blipFill>
                <a:blip r:embed="rId9"/>
                <a:stretch>
                  <a:fillRect/>
                </a:stretch>
              </a:blipFill>
              <a:effectLst/>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 fill="hold"/>
                                        <p:tgtEl>
                                          <p:spTgt spid="22"/>
                                        </p:tgtEl>
                                        <p:attrNameLst>
                                          <p:attrName>ppt_w</p:attrName>
                                        </p:attrNameLst>
                                      </p:cBhvr>
                                      <p:tavLst>
                                        <p:tav tm="0">
                                          <p:val>
                                            <p:fltVal val="0"/>
                                          </p:val>
                                        </p:tav>
                                        <p:tav tm="100000">
                                          <p:val>
                                            <p:strVal val="#ppt_w"/>
                                          </p:val>
                                        </p:tav>
                                      </p:tavLst>
                                    </p:anim>
                                    <p:anim calcmode="lin" valueType="num">
                                      <p:cBhvr>
                                        <p:cTn id="8" dur="200" fill="hold"/>
                                        <p:tgtEl>
                                          <p:spTgt spid="22"/>
                                        </p:tgtEl>
                                        <p:attrNameLst>
                                          <p:attrName>ppt_h</p:attrName>
                                        </p:attrNameLst>
                                      </p:cBhvr>
                                      <p:tavLst>
                                        <p:tav tm="0">
                                          <p:val>
                                            <p:fltVal val="0"/>
                                          </p:val>
                                        </p:tav>
                                        <p:tav tm="100000">
                                          <p:val>
                                            <p:strVal val="#ppt_h"/>
                                          </p:val>
                                        </p:tav>
                                      </p:tavLst>
                                    </p:anim>
                                    <p:animEffect transition="in" filter="fade">
                                      <p:cBhvr>
                                        <p:cTn id="9" dur="200"/>
                                        <p:tgtEl>
                                          <p:spTgt spid="22"/>
                                        </p:tgtEl>
                                      </p:cBhvr>
                                    </p:animEffect>
                                  </p:childTnLst>
                                </p:cTn>
                              </p:par>
                            </p:childTnLst>
                          </p:cTn>
                        </p:par>
                        <p:par>
                          <p:cTn id="10" fill="hold">
                            <p:stCondLst>
                              <p:cond delay="500"/>
                            </p:stCondLst>
                            <p:childTnLst>
                              <p:par>
                                <p:cTn id="11" presetID="6" presetClass="emph" presetSubtype="0" fill="hold" nodeType="afterEffect">
                                  <p:stCondLst>
                                    <p:cond delay="0"/>
                                  </p:stCondLst>
                                  <p:childTnLst>
                                    <p:animScale>
                                      <p:cBhvr>
                                        <p:cTn id="12" dur="100" fill="hold"/>
                                        <p:tgtEl>
                                          <p:spTgt spid="22"/>
                                        </p:tgtEl>
                                      </p:cBhvr>
                                      <p:by x="115000" y="115000"/>
                                    </p:animScale>
                                  </p:childTnLst>
                                </p:cTn>
                              </p:par>
                              <p:par>
                                <p:cTn id="13" presetID="6" presetClass="emph" presetSubtype="0" fill="hold" nodeType="withEffect">
                                  <p:stCondLst>
                                    <p:cond delay="200"/>
                                  </p:stCondLst>
                                  <p:childTnLst>
                                    <p:animScale>
                                      <p:cBhvr>
                                        <p:cTn id="14" dur="100" fill="hold"/>
                                        <p:tgtEl>
                                          <p:spTgt spid="22"/>
                                        </p:tgtEl>
                                      </p:cBhvr>
                                      <p:by x="85000" y="85000"/>
                                    </p:animScale>
                                  </p:childTnLst>
                                </p:cTn>
                              </p:par>
                            </p:childTnLst>
                          </p:cTn>
                        </p:par>
                        <p:par>
                          <p:cTn id="15" fill="hold">
                            <p:stCondLst>
                              <p:cond delay="1000"/>
                            </p:stCondLst>
                            <p:childTnLst>
                              <p:par>
                                <p:cTn id="16" presetID="6" presetClass="emph" presetSubtype="0" fill="hold" nodeType="afterEffect">
                                  <p:stCondLst>
                                    <p:cond delay="0"/>
                                  </p:stCondLst>
                                  <p:childTnLst>
                                    <p:animScale>
                                      <p:cBhvr>
                                        <p:cTn id="17" dur="100" fill="hold"/>
                                        <p:tgtEl>
                                          <p:spTgt spid="22"/>
                                        </p:tgtEl>
                                      </p:cBhvr>
                                      <p:by x="105000" y="105000"/>
                                    </p:animScale>
                                  </p:childTnLst>
                                </p:cTn>
                              </p:par>
                              <p:par>
                                <p:cTn id="18" presetID="6" presetClass="emph" presetSubtype="0" fill="hold" nodeType="withEffect">
                                  <p:stCondLst>
                                    <p:cond delay="200"/>
                                  </p:stCondLst>
                                  <p:childTnLst>
                                    <p:animScale>
                                      <p:cBhvr>
                                        <p:cTn id="19" dur="100" fill="hold"/>
                                        <p:tgtEl>
                                          <p:spTgt spid="22"/>
                                        </p:tgtEl>
                                      </p:cBhvr>
                                      <p:by x="95000" y="95000"/>
                                    </p:animScale>
                                  </p:childTnLst>
                                </p:cTn>
                              </p:par>
                            </p:childTnLst>
                          </p:cTn>
                        </p:par>
                        <p:par>
                          <p:cTn id="20" fill="hold">
                            <p:stCondLst>
                              <p:cond delay="1500"/>
                            </p:stCondLst>
                            <p:childTnLst>
                              <p:par>
                                <p:cTn id="21" presetID="16" presetClass="entr" presetSubtype="21" fill="hold" nodeType="after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750" fill="hold"/>
                                        <p:tgtEl>
                                          <p:spTgt spid="10"/>
                                        </p:tgtEl>
                                        <p:attrNameLst>
                                          <p:attrName>ppt_w</p:attrName>
                                        </p:attrNameLst>
                                      </p:cBhvr>
                                      <p:tavLst>
                                        <p:tav tm="0">
                                          <p:val>
                                            <p:fltVal val="0"/>
                                          </p:val>
                                        </p:tav>
                                        <p:tav tm="100000">
                                          <p:val>
                                            <p:strVal val="#ppt_w"/>
                                          </p:val>
                                        </p:tav>
                                      </p:tavLst>
                                    </p:anim>
                                    <p:anim calcmode="lin" valueType="num">
                                      <p:cBhvr>
                                        <p:cTn id="27" dur="1750" fill="hold"/>
                                        <p:tgtEl>
                                          <p:spTgt spid="10"/>
                                        </p:tgtEl>
                                        <p:attrNameLst>
                                          <p:attrName>ppt_h</p:attrName>
                                        </p:attrNameLst>
                                      </p:cBhvr>
                                      <p:tavLst>
                                        <p:tav tm="0">
                                          <p:val>
                                            <p:fltVal val="0"/>
                                          </p:val>
                                        </p:tav>
                                        <p:tav tm="100000">
                                          <p:val>
                                            <p:strVal val="#ppt_h"/>
                                          </p:val>
                                        </p:tav>
                                      </p:tavLst>
                                    </p:anim>
                                    <p:animEffect transition="in" filter="fade">
                                      <p:cBhvr>
                                        <p:cTn id="28" dur="1750"/>
                                        <p:tgtEl>
                                          <p:spTgt spid="10"/>
                                        </p:tgtEl>
                                      </p:cBhvr>
                                    </p:animEffect>
                                  </p:childTnLst>
                                </p:cTn>
                              </p:par>
                              <p:par>
                                <p:cTn id="29" presetID="6" presetClass="emph" presetSubtype="0" autoRev="1" fill="hold" grpId="1" nodeType="withEffect">
                                  <p:stCondLst>
                                    <p:cond delay="2500"/>
                                  </p:stCondLst>
                                  <p:childTnLst>
                                    <p:animScale>
                                      <p:cBhvr>
                                        <p:cTn id="30" dur="175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635" y="6700520"/>
            <a:ext cx="11964035" cy="19558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sp>
        <p:nvSpPr>
          <p:cNvPr id="55" name="矩形 54"/>
          <p:cNvSpPr/>
          <p:nvPr/>
        </p:nvSpPr>
        <p:spPr>
          <a:xfrm>
            <a:off x="-42866" y="1150473"/>
            <a:ext cx="12192635" cy="192405"/>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sp>
        <p:nvSpPr>
          <p:cNvPr id="22" name="TextBox 19"/>
          <p:cNvSpPr txBox="1"/>
          <p:nvPr/>
        </p:nvSpPr>
        <p:spPr>
          <a:xfrm>
            <a:off x="525246" y="2782319"/>
            <a:ext cx="8534990" cy="282770"/>
          </a:xfrm>
          <a:prstGeom prst="rect">
            <a:avLst/>
          </a:prstGeom>
          <a:noFill/>
        </p:spPr>
        <p:txBody>
          <a:bodyPr wrap="square" lIns="0" tIns="0" rIns="0" bIns="0">
            <a:spAutoFit/>
          </a:bodyPr>
          <a:lstStyle/>
          <a:p>
            <a:pPr lvl="0" algn="just">
              <a:lnSpc>
                <a:spcPct val="150000"/>
              </a:lnSpc>
              <a:defRPr/>
            </a:pPr>
            <a:r>
              <a:rPr kumimoji="0" lang="zh-CN" altLang="en-US" sz="1400" b="0" i="0" u="none" strike="noStrike" kern="0" cap="none" spc="0" normalizeH="0" baseline="0" noProof="0" dirty="0">
                <a:ln>
                  <a:noFill/>
                </a:ln>
                <a:gradFill>
                  <a:gsLst>
                    <a:gs pos="0">
                      <a:srgbClr val="000000">
                        <a:lumMod val="75000"/>
                        <a:lumOff val="25000"/>
                      </a:srgbClr>
                    </a:gs>
                    <a:gs pos="100000">
                      <a:srgbClr val="000000">
                        <a:lumMod val="85000"/>
                        <a:lumOff val="15000"/>
                      </a:srgbClr>
                    </a:gs>
                  </a:gsLst>
                  <a:lin ang="18900000" scaled="1"/>
                </a:gradFill>
                <a:effectLst/>
                <a:uLnTx/>
                <a:uFillTx/>
                <a:latin typeface="思源黑体 CN Normal" panose="020B0400000000000000" charset="-122"/>
                <a:ea typeface="思源黑体 CN Normal" panose="020B0400000000000000" charset="-122"/>
                <a:cs typeface="思源黑体 CN Normal" panose="020B0400000000000000" charset="-122"/>
                <a:sym typeface="Arial" pitchFamily="34" charset="0"/>
              </a:rPr>
              <a:t>　</a:t>
            </a:r>
            <a:endParaRPr kumimoji="0" lang="zh-CN" altLang="en-US" sz="20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思源黑体 CN Normal" panose="020B0400000000000000" charset="-122"/>
              <a:sym typeface="Arial" pitchFamily="34" charset="0"/>
            </a:endParaRPr>
          </a:p>
        </p:txBody>
      </p:sp>
      <p:sp>
        <p:nvSpPr>
          <p:cNvPr id="43" name="Freeform 5"/>
          <p:cNvSpPr/>
          <p:nvPr/>
        </p:nvSpPr>
        <p:spPr bwMode="auto">
          <a:xfrm rot="10800000" flipH="1">
            <a:off x="9197493" y="4074082"/>
            <a:ext cx="3451235" cy="3451372"/>
          </a:xfrm>
          <a:prstGeom prst="ellipse">
            <a:avLst/>
          </a:prstGeom>
          <a:gradFill>
            <a:gsLst>
              <a:gs pos="0">
                <a:schemeClr val="bg1">
                  <a:lumMod val="82000"/>
                </a:schemeClr>
              </a:gs>
              <a:gs pos="100000">
                <a:schemeClr val="bg1">
                  <a:lumMod val="88000"/>
                </a:schemeClr>
              </a:gs>
            </a:gsLst>
            <a:lin ang="18900000" scaled="1"/>
          </a:gradFill>
          <a:ln w="50800">
            <a:gradFill flip="none" rotWithShape="1">
              <a:gsLst>
                <a:gs pos="0">
                  <a:schemeClr val="bg1">
                    <a:alpha val="0"/>
                  </a:schemeClr>
                </a:gs>
                <a:gs pos="100000">
                  <a:schemeClr val="bg1"/>
                </a:gs>
              </a:gsLst>
              <a:lin ang="18900000" scaled="1"/>
              <a:tileRect/>
            </a:gradFill>
          </a:ln>
          <a:effectLst>
            <a:innerShdw blurRad="190500" dist="63500" dir="8100000">
              <a:prstClr val="black">
                <a:alpha val="30000"/>
              </a:prstClr>
            </a:inn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grpSp>
        <p:nvGrpSpPr>
          <p:cNvPr id="44" name="组合 43"/>
          <p:cNvGrpSpPr/>
          <p:nvPr/>
        </p:nvGrpSpPr>
        <p:grpSpPr bwMode="auto">
          <a:xfrm>
            <a:off x="9491133" y="4229101"/>
            <a:ext cx="2472267" cy="2470151"/>
            <a:chOff x="9912424" y="4649384"/>
            <a:chExt cx="1954833" cy="1732555"/>
          </a:xfrm>
        </p:grpSpPr>
        <p:sp>
          <p:nvSpPr>
            <p:cNvPr id="45" name="Freeform 5"/>
            <p:cNvSpPr/>
            <p:nvPr/>
          </p:nvSpPr>
          <p:spPr bwMode="auto">
            <a:xfrm rot="10800000">
              <a:off x="9912424" y="46493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46" name="Freeform 5"/>
            <p:cNvSpPr/>
            <p:nvPr/>
          </p:nvSpPr>
          <p:spPr bwMode="auto">
            <a:xfrm>
              <a:off x="10129484" y="4832770"/>
              <a:ext cx="1520711" cy="1347796"/>
            </a:xfrm>
            <a:prstGeom prst="ellipse">
              <a:avLst/>
            </a:prstGeom>
            <a:blipFill dpi="0" rotWithShape="1">
              <a:blip r:embed="rId1" cstate="print"/>
              <a:srcRect/>
              <a:stretch>
                <a:fillRect l="-9965" r="-47089"/>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grpSp>
      <p:grpSp>
        <p:nvGrpSpPr>
          <p:cNvPr id="47" name="组合 46"/>
          <p:cNvGrpSpPr/>
          <p:nvPr/>
        </p:nvGrpSpPr>
        <p:grpSpPr bwMode="auto">
          <a:xfrm>
            <a:off x="10094385" y="2817285"/>
            <a:ext cx="1595967" cy="1595967"/>
            <a:chOff x="9912424" y="2833284"/>
            <a:chExt cx="1954833" cy="1732555"/>
          </a:xfrm>
        </p:grpSpPr>
        <p:sp>
          <p:nvSpPr>
            <p:cNvPr id="48" name="Freeform 5"/>
            <p:cNvSpPr/>
            <p:nvPr/>
          </p:nvSpPr>
          <p:spPr bwMode="auto">
            <a:xfrm rot="10800000">
              <a:off x="9912424" y="28332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49" name="Freeform 5"/>
            <p:cNvSpPr/>
            <p:nvPr/>
          </p:nvSpPr>
          <p:spPr bwMode="auto">
            <a:xfrm>
              <a:off x="10129484" y="3016670"/>
              <a:ext cx="1520711" cy="134779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itchFamily="34" charset="0"/>
                <a:ea typeface="微软雅黑" pitchFamily="34" charset="-122"/>
                <a:cs typeface="+mn-cs"/>
                <a:sym typeface="Arial" pitchFamily="34" charset="0"/>
              </a:endParaRPr>
            </a:p>
          </p:txBody>
        </p:sp>
      </p:grpSp>
      <p:sp>
        <p:nvSpPr>
          <p:cNvPr id="50" name="Freeform 5"/>
          <p:cNvSpPr/>
          <p:nvPr/>
        </p:nvSpPr>
        <p:spPr bwMode="auto">
          <a:xfrm rot="10800000">
            <a:off x="8920407" y="5681386"/>
            <a:ext cx="951223" cy="9504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51" name="Freeform 5"/>
          <p:cNvSpPr/>
          <p:nvPr/>
        </p:nvSpPr>
        <p:spPr bwMode="auto">
          <a:xfrm>
            <a:off x="11487212" y="6075208"/>
            <a:ext cx="592173" cy="59400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微软雅黑" pitchFamily="34" charset="-122"/>
              <a:cs typeface="+mn-cs"/>
              <a:sym typeface="Arial" pitchFamily="34" charset="0"/>
            </a:endParaRPr>
          </a:p>
        </p:txBody>
      </p:sp>
      <p:sp>
        <p:nvSpPr>
          <p:cNvPr id="52" name="Freeform 5"/>
          <p:cNvSpPr/>
          <p:nvPr/>
        </p:nvSpPr>
        <p:spPr bwMode="auto">
          <a:xfrm>
            <a:off x="11325197" y="3818413"/>
            <a:ext cx="951223" cy="950400"/>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53" name="Freeform 5"/>
          <p:cNvSpPr/>
          <p:nvPr/>
        </p:nvSpPr>
        <p:spPr bwMode="auto">
          <a:xfrm rot="10800000">
            <a:off x="8660185" y="6261587"/>
            <a:ext cx="442875" cy="442800"/>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微软雅黑" pitchFamily="34" charset="-122"/>
              <a:cs typeface="+mn-cs"/>
              <a:sym typeface="Arial" pitchFamily="34" charset="0"/>
            </a:endParaRPr>
          </a:p>
        </p:txBody>
      </p:sp>
      <p:sp>
        <p:nvSpPr>
          <p:cNvPr id="54" name="Freeform 5"/>
          <p:cNvSpPr/>
          <p:nvPr/>
        </p:nvSpPr>
        <p:spPr bwMode="auto">
          <a:xfrm rot="10800000">
            <a:off x="8104063" y="6229928"/>
            <a:ext cx="284608" cy="28456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微软雅黑" pitchFamily="34" charset="-122"/>
              <a:cs typeface="+mn-cs"/>
              <a:sym typeface="Arial" pitchFamily="34" charset="0"/>
            </a:endParaRPr>
          </a:p>
        </p:txBody>
      </p:sp>
      <p:sp>
        <p:nvSpPr>
          <p:cNvPr id="2" name="TextBox 1"/>
          <p:cNvSpPr txBox="1">
            <a:spLocks noChangeArrowheads="1"/>
          </p:cNvSpPr>
          <p:nvPr/>
        </p:nvSpPr>
        <p:spPr bwMode="auto">
          <a:xfrm>
            <a:off x="1140884" y="-1466851"/>
            <a:ext cx="868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000000"/>
                </a:solidFill>
                <a:effectLst/>
                <a:uLnTx/>
                <a:uFillTx/>
                <a:latin typeface="思源黑体 CN Bold" panose="020B0800000000000000" charset="-122"/>
                <a:ea typeface="思源黑体 CN Bold" panose="020B0800000000000000" charset="-122"/>
                <a:cs typeface="+mn-cs"/>
                <a:sym typeface="Arial" pitchFamily="34" charset="0"/>
              </a:rPr>
              <a:t>延迟符</a:t>
            </a:r>
            <a:endParaRPr kumimoji="0" lang="zh-CN" altLang="en-US" sz="1800" b="0" i="0" u="none" strike="noStrike" kern="1200" cap="none" spc="0" normalizeH="0" baseline="0" noProof="0">
              <a:ln>
                <a:noFill/>
              </a:ln>
              <a:solidFill>
                <a:srgbClr val="000000"/>
              </a:solidFill>
              <a:effectLst/>
              <a:uLnTx/>
              <a:uFillTx/>
              <a:latin typeface="思源黑体 CN Bold" panose="020B0800000000000000" charset="-122"/>
              <a:ea typeface="思源黑体 CN Bold" panose="020B0800000000000000" charset="-122"/>
              <a:cs typeface="+mn-cs"/>
              <a:sym typeface="Arial" pitchFamily="34" charset="0"/>
            </a:endParaRPr>
          </a:p>
        </p:txBody>
      </p:sp>
      <p:sp>
        <p:nvSpPr>
          <p:cNvPr id="5" name="文本框 4"/>
          <p:cNvSpPr txBox="1"/>
          <p:nvPr/>
        </p:nvSpPr>
        <p:spPr>
          <a:xfrm>
            <a:off x="525246" y="1461152"/>
            <a:ext cx="10961966" cy="707886"/>
          </a:xfrm>
          <a:prstGeom prst="rect">
            <a:avLst/>
          </a:prstGeom>
          <a:noFill/>
        </p:spPr>
        <p:txBody>
          <a:bodyPr wrap="square">
            <a:spAutoFit/>
          </a:bodyPr>
          <a:lstStyle/>
          <a:p>
            <a:r>
              <a:rPr lang="en-US" altLang="zh-CN" sz="2000" kern="0" dirty="0">
                <a:solidFill>
                  <a:srgbClr val="002060"/>
                </a:solidFill>
                <a:latin typeface="微软雅黑" pitchFamily="34" charset="-122"/>
                <a:ea typeface="微软雅黑" pitchFamily="34" charset="-122"/>
              </a:rPr>
              <a:t>2023</a:t>
            </a:r>
            <a:r>
              <a:rPr lang="zh-CN" altLang="en-US" sz="2000" kern="0" dirty="0">
                <a:solidFill>
                  <a:srgbClr val="002060"/>
                </a:solidFill>
                <a:latin typeface="微软雅黑" pitchFamily="34" charset="-122"/>
                <a:ea typeface="微软雅黑" pitchFamily="34" charset="-122"/>
              </a:rPr>
              <a:t>年</a:t>
            </a:r>
            <a:r>
              <a:rPr lang="en-US" altLang="zh-CN" sz="2000" kern="0" dirty="0">
                <a:solidFill>
                  <a:srgbClr val="002060"/>
                </a:solidFill>
                <a:latin typeface="微软雅黑" pitchFamily="34" charset="-122"/>
                <a:ea typeface="微软雅黑" pitchFamily="34" charset="-122"/>
              </a:rPr>
              <a:t>4</a:t>
            </a:r>
            <a:r>
              <a:rPr lang="zh-CN" altLang="en-US" sz="2000" kern="0" dirty="0">
                <a:solidFill>
                  <a:srgbClr val="002060"/>
                </a:solidFill>
                <a:latin typeface="微软雅黑" pitchFamily="34" charset="-122"/>
                <a:ea typeface="微软雅黑" pitchFamily="34" charset="-122"/>
              </a:rPr>
              <a:t>月</a:t>
            </a:r>
            <a:r>
              <a:rPr lang="en-US" altLang="zh-CN" sz="2000" kern="0" dirty="0">
                <a:solidFill>
                  <a:srgbClr val="002060"/>
                </a:solidFill>
                <a:latin typeface="微软雅黑" pitchFamily="34" charset="-122"/>
                <a:ea typeface="微软雅黑" pitchFamily="34" charset="-122"/>
              </a:rPr>
              <a:t>3</a:t>
            </a:r>
            <a:r>
              <a:rPr lang="zh-CN" altLang="en-US" sz="2000" kern="0" dirty="0">
                <a:solidFill>
                  <a:srgbClr val="002060"/>
                </a:solidFill>
                <a:latin typeface="微软雅黑" pitchFamily="34" charset="-122"/>
                <a:ea typeface="微软雅黑" pitchFamily="34" charset="-122"/>
              </a:rPr>
              <a:t>日，学习贯彻习近平新时代中国特色社会主义思想主题教育工作会议在北京召开。中共中央总书记、国家主席、中央军委主席习近平发表重要讲话，部署开展主题教育工作。</a:t>
            </a:r>
            <a:endParaRPr lang="zh-CN" altLang="en-US" sz="2000" kern="0" dirty="0">
              <a:solidFill>
                <a:srgbClr val="002060"/>
              </a:solidFill>
              <a:latin typeface="微软雅黑" pitchFamily="34" charset="-122"/>
              <a:ea typeface="微软雅黑" pitchFamily="34" charset="-122"/>
            </a:endParaRPr>
          </a:p>
        </p:txBody>
      </p:sp>
      <p:sp>
        <p:nvSpPr>
          <p:cNvPr id="6" name="矩形 5"/>
          <p:cNvSpPr/>
          <p:nvPr>
            <p:custDataLst>
              <p:tags r:id="rId2"/>
            </p:custDataLst>
          </p:nvPr>
        </p:nvSpPr>
        <p:spPr>
          <a:xfrm>
            <a:off x="815749" y="2324057"/>
            <a:ext cx="10137140" cy="3269613"/>
          </a:xfrm>
          <a:prstGeom prst="rect">
            <a:avLst/>
          </a:prstGeom>
          <a:noFill/>
        </p:spPr>
        <p:txBody>
          <a:bodyPr wrap="square" rtlCol="0">
            <a:spAutoFit/>
          </a:bodyPr>
          <a:lstStyle/>
          <a:p>
            <a:pPr marL="285750" indent="-285750" algn="just">
              <a:lnSpc>
                <a:spcPct val="150000"/>
              </a:lnSpc>
              <a:buFont typeface="Wingdings" pitchFamily="2" charset="2"/>
              <a:buChar char="u"/>
            </a:pPr>
            <a:r>
              <a:rPr sz="2000" b="1" kern="0" dirty="0" err="1">
                <a:solidFill>
                  <a:srgbClr val="C00000"/>
                </a:solidFill>
                <a:latin typeface="微软雅黑" pitchFamily="34" charset="-122"/>
                <a:ea typeface="微软雅黑" pitchFamily="34" charset="-122"/>
                <a:cs typeface="思源黑体 CN Normal" panose="020B0400000000000000" charset="-122"/>
              </a:rPr>
              <a:t>要全面学习领会</a:t>
            </a:r>
            <a:r>
              <a:rPr sz="2000" kern="0" dirty="0" err="1">
                <a:solidFill>
                  <a:srgbClr val="002060"/>
                </a:solidFill>
                <a:latin typeface="微软雅黑" pitchFamily="34" charset="-122"/>
                <a:ea typeface="微软雅黑" pitchFamily="34" charset="-122"/>
                <a:cs typeface="思源黑体 CN Normal" panose="020B0400000000000000" charset="-122"/>
              </a:rPr>
              <a:t>新时代中国特色社会主义思想</a:t>
            </a:r>
            <a:endParaRPr lang="en-US" sz="2000" kern="0" dirty="0">
              <a:solidFill>
                <a:srgbClr val="002060"/>
              </a:solidFill>
              <a:latin typeface="微软雅黑" pitchFamily="34" charset="-122"/>
              <a:ea typeface="微软雅黑" pitchFamily="34" charset="-122"/>
              <a:cs typeface="思源黑体 CN Normal" panose="020B0400000000000000" charset="-122"/>
            </a:endParaRPr>
          </a:p>
          <a:p>
            <a:pPr marL="285750" indent="-285750" algn="just">
              <a:lnSpc>
                <a:spcPct val="150000"/>
              </a:lnSpc>
              <a:buFont typeface="Wingdings" pitchFamily="2" charset="2"/>
              <a:buChar char="u"/>
            </a:pPr>
            <a:r>
              <a:rPr sz="2000" b="1" kern="0" dirty="0" err="1">
                <a:solidFill>
                  <a:srgbClr val="C00000"/>
                </a:solidFill>
                <a:latin typeface="微软雅黑" pitchFamily="34" charset="-122"/>
                <a:ea typeface="微软雅黑" pitchFamily="34" charset="-122"/>
                <a:cs typeface="思源黑体 CN Normal" panose="020B0400000000000000" charset="-122"/>
              </a:rPr>
              <a:t>全面系统掌握这一思想的基本观点、科学体系</a:t>
            </a:r>
            <a:endParaRPr lang="en-US" sz="2000" b="1" kern="0" dirty="0">
              <a:solidFill>
                <a:srgbClr val="C00000"/>
              </a:solidFill>
              <a:latin typeface="微软雅黑" pitchFamily="34" charset="-122"/>
              <a:ea typeface="微软雅黑" pitchFamily="34" charset="-122"/>
              <a:cs typeface="思源黑体 CN Normal" panose="020B0400000000000000" charset="-122"/>
            </a:endParaRPr>
          </a:p>
          <a:p>
            <a:pPr marL="285750" indent="-285750" algn="just">
              <a:lnSpc>
                <a:spcPct val="150000"/>
              </a:lnSpc>
              <a:buFont typeface="Wingdings" pitchFamily="2" charset="2"/>
              <a:buChar char="u"/>
            </a:pPr>
            <a:r>
              <a:rPr sz="2000" b="1" kern="0" dirty="0" err="1">
                <a:solidFill>
                  <a:srgbClr val="C00000"/>
                </a:solidFill>
                <a:latin typeface="微软雅黑" pitchFamily="34" charset="-122"/>
                <a:ea typeface="微软雅黑" pitchFamily="34" charset="-122"/>
                <a:cs typeface="思源黑体 CN Normal" panose="020B0400000000000000" charset="-122"/>
              </a:rPr>
              <a:t>把握好这一思想的世界观、方法论</a:t>
            </a:r>
            <a:endParaRPr lang="en-US" sz="2000" b="1" kern="0" dirty="0">
              <a:solidFill>
                <a:srgbClr val="C00000"/>
              </a:solidFill>
              <a:latin typeface="微软雅黑" pitchFamily="34" charset="-122"/>
              <a:ea typeface="微软雅黑" pitchFamily="34" charset="-122"/>
              <a:cs typeface="思源黑体 CN Normal" panose="020B0400000000000000" charset="-122"/>
            </a:endParaRPr>
          </a:p>
          <a:p>
            <a:pPr marL="285750" indent="-285750" algn="just">
              <a:lnSpc>
                <a:spcPct val="150000"/>
              </a:lnSpc>
              <a:buFont typeface="Wingdings" pitchFamily="2" charset="2"/>
              <a:buChar char="u"/>
            </a:pPr>
            <a:r>
              <a:rPr sz="2000" b="1" kern="0" dirty="0" err="1">
                <a:solidFill>
                  <a:srgbClr val="C00000"/>
                </a:solidFill>
                <a:latin typeface="微软雅黑" pitchFamily="34" charset="-122"/>
                <a:ea typeface="微软雅黑" pitchFamily="34" charset="-122"/>
                <a:cs typeface="思源黑体 CN Normal" panose="020B0400000000000000" charset="-122"/>
              </a:rPr>
              <a:t>坚持好、运用好贯穿其中的立场观点方法</a:t>
            </a:r>
            <a:endParaRPr lang="en-US" sz="2000" b="1" kern="0" dirty="0">
              <a:solidFill>
                <a:srgbClr val="C00000"/>
              </a:solidFill>
              <a:latin typeface="微软雅黑" pitchFamily="34" charset="-122"/>
              <a:ea typeface="微软雅黑" pitchFamily="34" charset="-122"/>
              <a:cs typeface="思源黑体 CN Normal" panose="020B0400000000000000" charset="-122"/>
            </a:endParaRPr>
          </a:p>
          <a:p>
            <a:pPr marL="285750" indent="-285750" algn="just">
              <a:lnSpc>
                <a:spcPct val="150000"/>
              </a:lnSpc>
              <a:buFont typeface="Wingdings" pitchFamily="2" charset="2"/>
              <a:buChar char="u"/>
            </a:pPr>
            <a:r>
              <a:rPr sz="2000" b="1" kern="0" dirty="0" err="1">
                <a:solidFill>
                  <a:srgbClr val="002060"/>
                </a:solidFill>
                <a:latin typeface="微软雅黑" pitchFamily="34" charset="-122"/>
                <a:ea typeface="微软雅黑" pitchFamily="34" charset="-122"/>
                <a:cs typeface="思源黑体 CN Normal" panose="020B0400000000000000" charset="-122"/>
              </a:rPr>
              <a:t>不断增进对党的创新理论的</a:t>
            </a:r>
            <a:r>
              <a:rPr sz="2000" b="1" kern="0" dirty="0" err="1">
                <a:solidFill>
                  <a:srgbClr val="C00000"/>
                </a:solidFill>
                <a:latin typeface="微软雅黑" pitchFamily="34" charset="-122"/>
                <a:ea typeface="微软雅黑" pitchFamily="34" charset="-122"/>
                <a:cs typeface="思源黑体 CN Normal" panose="020B0400000000000000" charset="-122"/>
              </a:rPr>
              <a:t>政治认同、思想认同、理论认同、情感认同</a:t>
            </a:r>
            <a:endParaRPr lang="en-US" sz="2000" b="1" kern="0" dirty="0">
              <a:solidFill>
                <a:srgbClr val="002060"/>
              </a:solidFill>
              <a:latin typeface="微软雅黑" pitchFamily="34" charset="-122"/>
              <a:ea typeface="微软雅黑" pitchFamily="34" charset="-122"/>
              <a:cs typeface="思源黑体 CN Normal" panose="020B0400000000000000" charset="-122"/>
            </a:endParaRPr>
          </a:p>
          <a:p>
            <a:pPr marL="285750" indent="-285750" algn="just">
              <a:lnSpc>
                <a:spcPct val="150000"/>
              </a:lnSpc>
              <a:buFont typeface="Wingdings" pitchFamily="2" charset="2"/>
              <a:buChar char="u"/>
            </a:pPr>
            <a:r>
              <a:rPr sz="2000" b="1" kern="0" dirty="0" err="1">
                <a:solidFill>
                  <a:srgbClr val="002060"/>
                </a:solidFill>
                <a:latin typeface="微软雅黑" pitchFamily="34" charset="-122"/>
                <a:ea typeface="微软雅黑" pitchFamily="34" charset="-122"/>
                <a:cs typeface="思源黑体 CN Normal" panose="020B0400000000000000" charset="-122"/>
              </a:rPr>
              <a:t>真正把马克思主义看家本领</a:t>
            </a:r>
            <a:r>
              <a:rPr sz="2000" b="1" kern="0" dirty="0" err="1">
                <a:solidFill>
                  <a:srgbClr val="C00000"/>
                </a:solidFill>
                <a:latin typeface="微软雅黑" pitchFamily="34" charset="-122"/>
                <a:ea typeface="微软雅黑" pitchFamily="34" charset="-122"/>
                <a:cs typeface="思源黑体 CN Normal" panose="020B0400000000000000" charset="-122"/>
              </a:rPr>
              <a:t>学到手</a:t>
            </a:r>
            <a:endParaRPr lang="en-US" sz="2000" b="1" kern="0" dirty="0">
              <a:solidFill>
                <a:srgbClr val="C00000"/>
              </a:solidFill>
              <a:latin typeface="微软雅黑" pitchFamily="34" charset="-122"/>
              <a:ea typeface="微软雅黑" pitchFamily="34" charset="-122"/>
              <a:cs typeface="思源黑体 CN Normal" panose="020B0400000000000000" charset="-122"/>
            </a:endParaRPr>
          </a:p>
          <a:p>
            <a:pPr marL="285750" indent="-285750" algn="just">
              <a:lnSpc>
                <a:spcPct val="150000"/>
              </a:lnSpc>
              <a:buFont typeface="Wingdings" pitchFamily="2" charset="2"/>
              <a:buChar char="u"/>
            </a:pPr>
            <a:r>
              <a:rPr sz="2000" b="1" kern="0" dirty="0" err="1">
                <a:solidFill>
                  <a:srgbClr val="C00000"/>
                </a:solidFill>
                <a:latin typeface="微软雅黑" pitchFamily="34" charset="-122"/>
                <a:ea typeface="微软雅黑" pitchFamily="34" charset="-122"/>
                <a:cs typeface="思源黑体 CN Normal" panose="020B0400000000000000" charset="-122"/>
              </a:rPr>
              <a:t>自觉用</a:t>
            </a:r>
            <a:r>
              <a:rPr sz="2000" b="1" kern="0" dirty="0" err="1">
                <a:solidFill>
                  <a:srgbClr val="002060"/>
                </a:solidFill>
                <a:latin typeface="微软雅黑" pitchFamily="34" charset="-122"/>
                <a:ea typeface="微软雅黑" pitchFamily="34" charset="-122"/>
                <a:cs typeface="思源黑体 CN Normal" panose="020B0400000000000000" charset="-122"/>
              </a:rPr>
              <a:t>新时代中国特色社会主义思想指导各项工作</a:t>
            </a:r>
            <a:endParaRPr sz="2000" b="1" kern="0" dirty="0">
              <a:solidFill>
                <a:srgbClr val="002060"/>
              </a:solidFill>
              <a:latin typeface="微软雅黑" pitchFamily="34" charset="-122"/>
              <a:ea typeface="微软雅黑" pitchFamily="34" charset="-122"/>
              <a:cs typeface="思源黑体 CN Normal" panose="020B0400000000000000" charset="-122"/>
            </a:endParaRPr>
          </a:p>
        </p:txBody>
      </p:sp>
      <p:sp>
        <p:nvSpPr>
          <p:cNvPr id="7" name="矩形 6"/>
          <p:cNvSpPr/>
          <p:nvPr>
            <p:custDataLst>
              <p:tags r:id="rId3"/>
            </p:custDataLst>
          </p:nvPr>
        </p:nvSpPr>
        <p:spPr>
          <a:xfrm>
            <a:off x="215912" y="363267"/>
            <a:ext cx="10000615" cy="516890"/>
          </a:xfrm>
          <a:prstGeom prst="rect">
            <a:avLst/>
          </a:prstGeom>
          <a:solidFill>
            <a:srgbClr val="E40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习近平强调，这次主题教育要牢牢把握“学思想、强党性、重实践、建新功”的总要求</a:t>
            </a:r>
            <a:endParaRPr lang="zh-CN" altLang="en-US" sz="2000" b="1" dirty="0">
              <a:latin typeface="微软雅黑" pitchFamily="34" charset="-122"/>
              <a:ea typeface="微软雅黑" pitchFamily="34" charset="-122"/>
            </a:endParaRPr>
          </a:p>
        </p:txBody>
      </p:sp>
    </p:spTree>
  </p:cSld>
  <p:clrMapOvr>
    <a:masterClrMapping/>
  </p:clrMapOvr>
  <p:transition spd="slow" advClick="0"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75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42" presetClass="path" presetSubtype="0" accel="50000" decel="50000" fill="hold" grpId="1" nodeType="withEffect">
                                  <p:stCondLst>
                                    <p:cond delay="0"/>
                                  </p:stCondLst>
                                  <p:childTnLst>
                                    <p:animMotion origin="layout" path="M 0.92304 0.01019 L 0.58138 0.01019 " pathEditMode="relative" rAng="0" ptsTypes="AA">
                                      <p:cBhvr>
                                        <p:cTn id="16" dur="500" fill="hold"/>
                                        <p:tgtEl>
                                          <p:spTgt spid="7"/>
                                        </p:tgtEl>
                                        <p:attrNameLst>
                                          <p:attrName>ppt_x</p:attrName>
                                          <p:attrName>ppt_y</p:attrName>
                                        </p:attrNameLst>
                                      </p:cBhvr>
                                      <p:rCtr x="-17083" y="0"/>
                                    </p:animMotion>
                                  </p:childTnLst>
                                </p:cTn>
                              </p:par>
                              <p:par>
                                <p:cTn id="17" presetID="26" presetClass="emph" presetSubtype="0" repeatCount="2000" fill="hold" grpId="3" nodeType="withEffect">
                                  <p:stCondLst>
                                    <p:cond delay="0"/>
                                  </p:stCondLst>
                                  <p:childTnLst>
                                    <p:animEffect transition="out" filter="fade">
                                      <p:cBhvr>
                                        <p:cTn id="18" dur="250" tmFilter="0, 0; .2, .5; .8, .5; 1, 0"/>
                                        <p:tgtEl>
                                          <p:spTgt spid="7"/>
                                        </p:tgtEl>
                                      </p:cBhvr>
                                    </p:animEffect>
                                    <p:animScale>
                                      <p:cBhvr>
                                        <p:cTn id="19" dur="125" autoRev="1" fill="hold"/>
                                        <p:tgtEl>
                                          <p:spTgt spid="7"/>
                                        </p:tgtEl>
                                      </p:cBhvr>
                                      <p:by x="105000" y="105000"/>
                                    </p:animScale>
                                  </p:childTnLst>
                                </p:cTn>
                              </p:par>
                            </p:childTnLst>
                          </p:cTn>
                        </p:par>
                        <p:par>
                          <p:cTn id="20" fill="hold">
                            <p:stCondLst>
                              <p:cond delay="1500"/>
                            </p:stCondLst>
                            <p:childTnLst>
                              <p:par>
                                <p:cTn id="21" presetID="42" presetClass="path" presetSubtype="0" accel="50000" decel="50000" fill="hold" grpId="2" nodeType="afterEffect">
                                  <p:stCondLst>
                                    <p:cond delay="0"/>
                                  </p:stCondLst>
                                  <p:childTnLst>
                                    <p:animMotion origin="layout" path="M 0.68359 0.01598 L 4.79167E-6 -4.81481E-6 " pathEditMode="relative" rAng="0" ptsTypes="AA">
                                      <p:cBhvr>
                                        <p:cTn id="22" dur="250" fill="hold"/>
                                        <p:tgtEl>
                                          <p:spTgt spid="7"/>
                                        </p:tgtEl>
                                        <p:attrNameLst>
                                          <p:attrName>ppt_x</p:attrName>
                                          <p:attrName>ppt_y</p:attrName>
                                        </p:attrNameLst>
                                      </p:cBhvr>
                                      <p:rCtr x="-34180" y="-8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bldLvl="0" animBg="1"/>
      <p:bldP spid="7" grpId="1" bldLvl="0" animBg="1"/>
      <p:bldP spid="7" grpId="2" bldLvl="0" animBg="1"/>
      <p:bldP spid="7" grpId="3"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1177365" y="1611948"/>
            <a:ext cx="10002968" cy="1004570"/>
          </a:xfrm>
          <a:prstGeom prst="rect">
            <a:avLst/>
          </a:prstGeom>
          <a:noFill/>
        </p:spPr>
        <p:txBody>
          <a:bodyPr wrap="square">
            <a:spAutoFit/>
          </a:bodyPr>
          <a:lstStyle/>
          <a:p>
            <a:pPr>
              <a:lnSpc>
                <a:spcPct val="110000"/>
              </a:lnSpc>
              <a:spcAft>
                <a:spcPts val="600"/>
              </a:spcAft>
            </a:pPr>
            <a:r>
              <a:rPr kern="100" dirty="0">
                <a:solidFill>
                  <a:srgbClr val="002060"/>
                </a:solidFill>
                <a:effectLst/>
                <a:latin typeface="微软雅黑" pitchFamily="34" charset="-122"/>
                <a:ea typeface="微软雅黑" pitchFamily="34" charset="-122"/>
                <a:cs typeface="阿里巴巴普惠体 M" panose="00020600040101010101" pitchFamily="18" charset="-122"/>
                <a:sym typeface="思源黑体" panose="020B0500000000000000" pitchFamily="34" charset="-122"/>
              </a:rPr>
              <a:t>增强问题意识、坚持问题导向，与时代同步伐、与人民共命运，关注并回答时代和实践提出的重大课题，是马克思主义中国化时代化不断开辟新境界的动力源泉，也是中国共产党永葆生机活力的奥妙所在。</a:t>
            </a:r>
            <a:endParaRPr kern="100" dirty="0">
              <a:solidFill>
                <a:srgbClr val="002060"/>
              </a:solidFill>
              <a:effectLst/>
              <a:latin typeface="微软雅黑" pitchFamily="34" charset="-122"/>
              <a:ea typeface="微软雅黑" pitchFamily="34" charset="-122"/>
              <a:cs typeface="阿里巴巴普惠体 M" panose="00020600040101010101" pitchFamily="18" charset="-122"/>
              <a:sym typeface="思源黑体" panose="020B0500000000000000" pitchFamily="34" charset="-122"/>
            </a:endParaRPr>
          </a:p>
        </p:txBody>
      </p:sp>
      <p:grpSp>
        <p:nvGrpSpPr>
          <p:cNvPr id="4" name="组合 3"/>
          <p:cNvGrpSpPr/>
          <p:nvPr/>
        </p:nvGrpSpPr>
        <p:grpSpPr>
          <a:xfrm>
            <a:off x="2375535" y="2789555"/>
            <a:ext cx="7440930" cy="566420"/>
            <a:chOff x="2868" y="4220"/>
            <a:chExt cx="11718" cy="892"/>
          </a:xfrm>
        </p:grpSpPr>
        <p:sp>
          <p:nvSpPr>
            <p:cNvPr id="5" name="矩形: 圆角 4"/>
            <p:cNvSpPr/>
            <p:nvPr/>
          </p:nvSpPr>
          <p:spPr>
            <a:xfrm>
              <a:off x="2868" y="4220"/>
              <a:ext cx="11718" cy="892"/>
            </a:xfrm>
            <a:prstGeom prst="roundRect">
              <a:avLst/>
            </a:prstGeom>
            <a:solidFill>
              <a:srgbClr val="CF0E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3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文本框 5"/>
            <p:cNvSpPr txBox="1"/>
            <p:nvPr/>
          </p:nvSpPr>
          <p:spPr>
            <a:xfrm>
              <a:off x="3125" y="4393"/>
              <a:ext cx="11359" cy="580"/>
            </a:xfrm>
            <a:prstGeom prst="rect">
              <a:avLst/>
            </a:prstGeom>
            <a:noFill/>
          </p:spPr>
          <p:txBody>
            <a:bodyPr wrap="square">
              <a:spAutoFit/>
            </a:bodyPr>
            <a:lstStyle/>
            <a:p>
              <a:r>
                <a:rPr lang="zh-CN" altLang="en-US" b="1" spc="40" dirty="0">
                  <a:solidFill>
                    <a:sysClr val="window" lastClr="FFFFFF"/>
                  </a:solidFill>
                  <a:effectLst/>
                  <a:latin typeface="思源黑体 CN Medium" panose="020B0600000000000000" charset="-122"/>
                  <a:ea typeface="思源黑体 CN Medium" panose="020B0600000000000000" charset="-122"/>
                  <a:cs typeface="阿里巴巴普惠体 B" panose="00020600040101010101" pitchFamily="18" charset="-122"/>
                  <a:sym typeface="思源黑体" panose="020B0500000000000000" pitchFamily="34" charset="-122"/>
                </a:rPr>
                <a:t>强烈的问题意识贯穿于我们党领导人民进行的理论创新、实践创新</a:t>
              </a:r>
              <a:endParaRPr lang="zh-CN" altLang="en-US" b="1" spc="40" dirty="0">
                <a:solidFill>
                  <a:sysClr val="window" lastClr="FFFFFF"/>
                </a:solidFill>
                <a:effectLst/>
                <a:latin typeface="思源黑体 CN Medium" panose="020B0600000000000000" charset="-122"/>
                <a:ea typeface="思源黑体 CN Medium" panose="020B0600000000000000" charset="-122"/>
                <a:cs typeface="阿里巴巴普惠体 B" panose="00020600040101010101" pitchFamily="18" charset="-122"/>
                <a:sym typeface="思源黑体" panose="020B0500000000000000" pitchFamily="34" charset="-122"/>
              </a:endParaRPr>
            </a:p>
          </p:txBody>
        </p:sp>
      </p:grpSp>
      <p:sp>
        <p:nvSpPr>
          <p:cNvPr id="7" name="矩形 6"/>
          <p:cNvSpPr/>
          <p:nvPr/>
        </p:nvSpPr>
        <p:spPr>
          <a:xfrm>
            <a:off x="1257300" y="3648075"/>
            <a:ext cx="9660890" cy="2630805"/>
          </a:xfrm>
          <a:prstGeom prst="rect">
            <a:avLst/>
          </a:prstGeom>
          <a:solidFill>
            <a:srgbClr val="ED7D31">
              <a:lumMod val="20000"/>
              <a:lumOff val="80000"/>
              <a:alpha val="30000"/>
            </a:srgbClr>
          </a:solidFill>
          <a:ln>
            <a:solidFill>
              <a:srgbClr val="ED7D31">
                <a:lumMod val="20000"/>
                <a:lumOff val="8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3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文本框 7"/>
          <p:cNvSpPr txBox="1"/>
          <p:nvPr/>
        </p:nvSpPr>
        <p:spPr>
          <a:xfrm>
            <a:off x="1679575" y="3994150"/>
            <a:ext cx="8845550" cy="2104872"/>
          </a:xfrm>
          <a:prstGeom prst="rect">
            <a:avLst/>
          </a:prstGeom>
          <a:noFill/>
        </p:spPr>
        <p:txBody>
          <a:bodyPr wrap="square">
            <a:spAutoFit/>
          </a:bodyPr>
          <a:lstStyle/>
          <a:p>
            <a:pPr marL="76200" marR="76200" algn="just">
              <a:lnSpc>
                <a:spcPct val="150000"/>
              </a:lnSpc>
              <a:spcAft>
                <a:spcPts val="0"/>
              </a:spcAft>
            </a:pPr>
            <a:r>
              <a:rPr lang="zh-CN" altLang="en-US" kern="100" dirty="0">
                <a:solidFill>
                  <a:srgbClr val="002060"/>
                </a:solidFill>
                <a:latin typeface="楷体" pitchFamily="49" charset="-122"/>
                <a:ea typeface="楷体" pitchFamily="49" charset="-122"/>
                <a:cs typeface="阿里巴巴普惠体 R" panose="00020600040101010101" pitchFamily="18" charset="-122"/>
                <a:sym typeface="思源黑体" panose="020B0500000000000000" pitchFamily="34" charset="-122"/>
              </a:rPr>
              <a:t>从革命战争年代到新中国成立，再到改革开放，直到现在跨入新时代，我们党紧紧抓住什么是社会主义、怎样建设社会主义，建设什么样的党、怎样建设党，实现什么样的发展、怎样发展等重大问题，在实践中不断取得突破，成功开辟了中国特色社会主义康庄大道，使当代中国和中华民族展示出光明前景。马克思主义也在不断解决中国问题的过程中，实现了一次次中国化时代化的发展和飞跃。</a:t>
            </a:r>
            <a:endParaRPr lang="zh-CN" altLang="en-US" kern="100" dirty="0">
              <a:solidFill>
                <a:srgbClr val="002060"/>
              </a:solidFill>
              <a:latin typeface="楷体" pitchFamily="49" charset="-122"/>
              <a:ea typeface="楷体" pitchFamily="49" charset="-122"/>
              <a:cs typeface="阿里巴巴普惠体 R" panose="00020600040101010101" pitchFamily="18" charset="-122"/>
              <a:sym typeface="思源黑体" panose="020B0500000000000000"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4. </a:t>
            </a:r>
            <a:r>
              <a:rPr lang="zh-CN" altLang="en-US" sz="3200" dirty="0">
                <a:solidFill>
                  <a:schemeClr val="bg1"/>
                </a:solidFill>
              </a:rPr>
              <a:t>必须坚持问题导向</a:t>
            </a:r>
            <a:endParaRPr lang="zh-CN" altLang="en-US" dirty="0"/>
          </a:p>
        </p:txBody>
      </p:sp>
      <p:sp>
        <p:nvSpPr>
          <p:cNvPr id="3" name="文本框 2"/>
          <p:cNvSpPr txBox="1"/>
          <p:nvPr/>
        </p:nvSpPr>
        <p:spPr>
          <a:xfrm>
            <a:off x="1589053" y="1354119"/>
            <a:ext cx="8911590" cy="460375"/>
          </a:xfrm>
          <a:prstGeom prst="rect">
            <a:avLst/>
          </a:prstGeom>
          <a:noFill/>
        </p:spPr>
        <p:txBody>
          <a:bodyPr wrap="square">
            <a:spAutoFit/>
          </a:bodyPr>
          <a:lstStyle/>
          <a:p>
            <a:r>
              <a:rPr lang="zh-CN" altLang="en-US" sz="2400" b="1" dirty="0">
                <a:gradFill>
                  <a:gsLst>
                    <a:gs pos="0">
                      <a:srgbClr val="EA0000"/>
                    </a:gs>
                    <a:gs pos="57000">
                      <a:srgbClr val="C00000"/>
                    </a:gs>
                    <a:gs pos="79000">
                      <a:srgbClr val="EA0000"/>
                    </a:gs>
                  </a:gsLst>
                  <a:lin ang="5400000" scaled="1"/>
                </a:gradFill>
                <a:latin typeface="微软雅黑" pitchFamily="34" charset="-122"/>
                <a:ea typeface="微软雅黑" pitchFamily="34" charset="-122"/>
                <a:sym typeface="+mn-ea"/>
              </a:rPr>
              <a:t>问题是时代的声音，回答并指导解决问题是理论的根本任务</a:t>
            </a:r>
            <a:endParaRPr lang="zh-CN" altLang="en-US" sz="2400" b="1" dirty="0">
              <a:gradFill>
                <a:gsLst>
                  <a:gs pos="0">
                    <a:srgbClr val="EA0000"/>
                  </a:gs>
                  <a:gs pos="57000">
                    <a:srgbClr val="C00000"/>
                  </a:gs>
                  <a:gs pos="79000">
                    <a:srgbClr val="EA0000"/>
                  </a:gs>
                </a:gsLst>
                <a:lin ang="5400000" scaled="1"/>
              </a:gradFill>
              <a:latin typeface="微软雅黑" pitchFamily="34" charset="-122"/>
              <a:ea typeface="微软雅黑" pitchFamily="34" charset="-122"/>
              <a:sym typeface="+mn-ea"/>
            </a:endParaRPr>
          </a:p>
        </p:txBody>
      </p:sp>
      <p:cxnSp>
        <p:nvCxnSpPr>
          <p:cNvPr id="4" name="直接连接符 3"/>
          <p:cNvCxnSpPr/>
          <p:nvPr/>
        </p:nvCxnSpPr>
        <p:spPr>
          <a:xfrm>
            <a:off x="503778" y="1202508"/>
            <a:ext cx="10945216" cy="0"/>
          </a:xfrm>
          <a:prstGeom prst="line">
            <a:avLst/>
          </a:prstGeom>
          <a:noFill/>
          <a:ln w="28575" cap="flat" cmpd="sng" algn="ctr">
            <a:solidFill>
              <a:srgbClr val="C00000"/>
            </a:solidFill>
            <a:prstDash val="solid"/>
            <a:tailEnd type="diamond"/>
          </a:ln>
          <a:effectLst/>
        </p:spPr>
      </p:cxnSp>
      <p:grpSp>
        <p:nvGrpSpPr>
          <p:cNvPr id="5" name="组合 4"/>
          <p:cNvGrpSpPr/>
          <p:nvPr/>
        </p:nvGrpSpPr>
        <p:grpSpPr>
          <a:xfrm>
            <a:off x="948840" y="2033008"/>
            <a:ext cx="9860280" cy="1339850"/>
            <a:chOff x="1978" y="3130"/>
            <a:chExt cx="15528" cy="2110"/>
          </a:xfrm>
        </p:grpSpPr>
        <p:sp>
          <p:nvSpPr>
            <p:cNvPr id="6" name="PA-矩形: 圆角 37"/>
            <p:cNvSpPr/>
            <p:nvPr>
              <p:custDataLst>
                <p:tags r:id="rId1"/>
              </p:custDataLst>
            </p:nvPr>
          </p:nvSpPr>
          <p:spPr>
            <a:xfrm flipV="1">
              <a:off x="2133" y="5012"/>
              <a:ext cx="14999" cy="228"/>
            </a:xfrm>
            <a:prstGeom prst="roundRect">
              <a:avLst>
                <a:gd name="adj" fmla="val 0"/>
              </a:avLst>
            </a:prstGeom>
            <a:solidFill>
              <a:srgbClr val="C0000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FFFF00"/>
                  </a:solidFill>
                  <a:effectLst/>
                  <a:uLnTx/>
                  <a:uFillTx/>
                  <a:ea typeface="思源黑体 CN Regular" panose="020B0500000000000000" pitchFamily="34" charset="-122"/>
                  <a:cs typeface="DengXian" charset="0"/>
                </a:rPr>
                <a:t> </a:t>
              </a:r>
              <a:endParaRPr kumimoji="0" lang="en-US" altLang="zh-CN" sz="1400" b="0" i="0" u="none" strike="noStrike" kern="1200" cap="none" spc="0" normalizeH="0" baseline="0" noProof="0" dirty="0">
                <a:ln>
                  <a:noFill/>
                </a:ln>
                <a:solidFill>
                  <a:srgbClr val="FFFF00"/>
                </a:solidFill>
                <a:effectLst/>
                <a:uLnTx/>
                <a:uFillTx/>
                <a:ea typeface="思源黑体 CN Regular" panose="020B0500000000000000" pitchFamily="34" charset="-122"/>
                <a:cs typeface="+mn-ea"/>
              </a:endParaRPr>
            </a:p>
          </p:txBody>
        </p:sp>
        <p:grpSp>
          <p:nvGrpSpPr>
            <p:cNvPr id="7" name="组合 6"/>
            <p:cNvGrpSpPr/>
            <p:nvPr/>
          </p:nvGrpSpPr>
          <p:grpSpPr>
            <a:xfrm>
              <a:off x="1978" y="4314"/>
              <a:ext cx="15528" cy="788"/>
              <a:chOff x="1981" y="3964"/>
              <a:chExt cx="15528" cy="788"/>
            </a:xfrm>
          </p:grpSpPr>
          <p:sp>
            <p:nvSpPr>
              <p:cNvPr id="9" name="PA-标题 1"/>
              <p:cNvSpPr txBox="1"/>
              <p:nvPr>
                <p:custDataLst>
                  <p:tags r:id="rId2"/>
                </p:custDataLst>
              </p:nvPr>
            </p:nvSpPr>
            <p:spPr>
              <a:xfrm>
                <a:off x="1981" y="3964"/>
                <a:ext cx="15528" cy="788"/>
              </a:xfrm>
              <a:prstGeom prst="rect">
                <a:avLst/>
              </a:prstGeom>
            </p:spPr>
            <p:txBody>
              <a:bodyPr>
                <a:noAutofit/>
              </a:bodyPr>
              <a:lstStyle>
                <a:lvl1pPr algn="l" defTabSz="1219200" rtl="0" eaLnBrk="1" latinLnBrk="0" hangingPunct="1">
                  <a:spcBef>
                    <a:spcPct val="0"/>
                  </a:spcBef>
                  <a:buNone/>
                  <a:defRPr sz="2000" b="1" kern="1200">
                    <a:blipFill dpi="0" rotWithShape="1">
                      <a:blip r:embed="rId3">
                        <a:extLst>
                          <a:ext uri="{28A0092B-C50C-407E-A947-70E740481C1C}">
                            <a14:useLocalDpi xmlns:a14="http://schemas.microsoft.com/office/drawing/2010/main" val="0"/>
                          </a:ext>
                        </a:extLst>
                      </a:blip>
                      <a:srcRect/>
                      <a:stretch>
                        <a:fillRect/>
                      </a:stretch>
                    </a:blipFill>
                    <a:effectLst>
                      <a:glow rad="101600">
                        <a:sysClr val="window" lastClr="FFFFFF">
                          <a:alpha val="60000"/>
                        </a:sysClr>
                      </a:glow>
                    </a:effectLst>
                    <a:latin typeface="微软雅黑" pitchFamily="34" charset="-122"/>
                    <a:ea typeface="微软雅黑" pitchFamily="34" charset="-122"/>
                    <a:cs typeface="+mn-ea"/>
                  </a:defRPr>
                </a:lvl1pPr>
              </a:lstStyle>
              <a:p>
                <a:pPr marL="685800" lvl="0" indent="-685800">
                  <a:buFont typeface="Wingdings" pitchFamily="2" charset="2"/>
                  <a:buChar char="l"/>
                  <a:defRPr/>
                </a:pPr>
                <a:r>
                  <a:rPr lang="zh-CN" altLang="en-US" sz="1800" b="0" dirty="0">
                    <a:solidFill>
                      <a:srgbClr val="C00000"/>
                    </a:solidFill>
                    <a:latin typeface="思源黑体 CN Medium" panose="020B0600000000000000" charset="-122"/>
                    <a:ea typeface="思源黑体 CN Medium" panose="020B0600000000000000" charset="-122"/>
                  </a:rPr>
                  <a:t>——2018年4月23日，习近平在十九届中央政治局第五次集体学习时的讲话</a:t>
                </a:r>
                <a:endParaRPr lang="zh-CN" altLang="en-US" sz="1800" b="0" dirty="0">
                  <a:solidFill>
                    <a:srgbClr val="C00000"/>
                  </a:solidFill>
                  <a:latin typeface="思源黑体 CN Medium" panose="020B0600000000000000" charset="-122"/>
                  <a:ea typeface="思源黑体 CN Medium" panose="020B0600000000000000" charset="-122"/>
                </a:endParaRPr>
              </a:p>
            </p:txBody>
          </p:sp>
          <p:grpSp>
            <p:nvGrpSpPr>
              <p:cNvPr id="10" name="PA-组合 67"/>
              <p:cNvGrpSpPr/>
              <p:nvPr>
                <p:custDataLst>
                  <p:tags r:id="rId4"/>
                </p:custDataLst>
              </p:nvPr>
            </p:nvGrpSpPr>
            <p:grpSpPr>
              <a:xfrm flipV="1">
                <a:off x="15426" y="4069"/>
                <a:ext cx="1706" cy="304"/>
                <a:chOff x="9006718" y="506513"/>
                <a:chExt cx="1083024" cy="192723"/>
              </a:xfrm>
            </p:grpSpPr>
            <p:sp>
              <p:nvSpPr>
                <p:cNvPr id="11" name="PA-椭圆 25"/>
                <p:cNvSpPr/>
                <p:nvPr>
                  <p:custDataLst>
                    <p:tags r:id="rId5"/>
                  </p:custDataLst>
                </p:nvPr>
              </p:nvSpPr>
              <p:spPr>
                <a:xfrm>
                  <a:off x="9897019" y="506513"/>
                  <a:ext cx="192723" cy="192723"/>
                </a:xfrm>
                <a:prstGeom prst="ellipse">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ea typeface="思源黑体 CN Regular" panose="020B0500000000000000" pitchFamily="34" charset="-122"/>
                  </a:endParaRPr>
                </a:p>
              </p:txBody>
            </p:sp>
            <p:cxnSp>
              <p:nvCxnSpPr>
                <p:cNvPr id="12" name="PA-直接连接符 24"/>
                <p:cNvCxnSpPr>
                  <a:endCxn id="11" idx="2"/>
                </p:cNvCxnSpPr>
                <p:nvPr>
                  <p:custDataLst>
                    <p:tags r:id="rId6"/>
                  </p:custDataLst>
                </p:nvPr>
              </p:nvCxnSpPr>
              <p:spPr>
                <a:xfrm flipV="1">
                  <a:off x="9006718" y="602875"/>
                  <a:ext cx="890301" cy="0"/>
                </a:xfrm>
                <a:prstGeom prst="line">
                  <a:avLst/>
                </a:prstGeom>
                <a:noFill/>
                <a:ln w="19050" cap="flat" cmpd="sng" algn="ctr">
                  <a:solidFill>
                    <a:srgbClr val="C00000"/>
                  </a:solidFill>
                  <a:prstDash val="sysDot"/>
                  <a:miter lim="800000"/>
                </a:ln>
                <a:effectLst/>
              </p:spPr>
            </p:cxnSp>
          </p:grpSp>
        </p:grpSp>
        <p:sp>
          <p:nvSpPr>
            <p:cNvPr id="8" name="文本框 7"/>
            <p:cNvSpPr txBox="1"/>
            <p:nvPr/>
          </p:nvSpPr>
          <p:spPr>
            <a:xfrm>
              <a:off x="2120" y="3130"/>
              <a:ext cx="15025" cy="1082"/>
            </a:xfrm>
            <a:prstGeom prst="rect">
              <a:avLst/>
            </a:prstGeom>
            <a:noFill/>
          </p:spPr>
          <p:txBody>
            <a:bodyPr wrap="square">
              <a:spAutoFit/>
            </a:bodyPr>
            <a:lstStyle/>
            <a:p>
              <a:pPr>
                <a:lnSpc>
                  <a:spcPct val="130000"/>
                </a:lnSpc>
              </a:pPr>
              <a:r>
                <a:rPr sz="1600" dirty="0">
                  <a:latin typeface="思源黑体 CN Medium" panose="020B0600000000000000" charset="-122"/>
                  <a:ea typeface="思源黑体 CN Medium" panose="020B0600000000000000" charset="-122"/>
                </a:rPr>
                <a:t>与时代同步伐，与人民共命运，</a:t>
              </a:r>
              <a:r>
                <a:rPr sz="1600" b="1" dirty="0">
                  <a:latin typeface="思源黑体 CN Medium" panose="020B0600000000000000" charset="-122"/>
                  <a:ea typeface="思源黑体 CN Medium" panose="020B0600000000000000" charset="-122"/>
                </a:rPr>
                <a:t>关注和回答时代和实践提出的重大课题</a:t>
              </a:r>
              <a:r>
                <a:rPr sz="1600" dirty="0">
                  <a:latin typeface="思源黑体 CN Medium" panose="020B0600000000000000" charset="-122"/>
                  <a:ea typeface="思源黑体 CN Medium" panose="020B0600000000000000" charset="-122"/>
                </a:rPr>
                <a:t>，是马克思主义永葆生机活力的奥妙所在。我们要以科学的态度对待科学，以真理的精神追求真理，不断赋予马克思主义以新的时代内涵。</a:t>
              </a:r>
              <a:endParaRPr sz="1600" dirty="0">
                <a:latin typeface="思源黑体 CN Medium" panose="020B0600000000000000" charset="-122"/>
                <a:ea typeface="思源黑体 CN Medium" panose="020B0600000000000000" charset="-122"/>
              </a:endParaRPr>
            </a:p>
          </p:txBody>
        </p:sp>
      </p:grpSp>
      <p:grpSp>
        <p:nvGrpSpPr>
          <p:cNvPr id="13" name="组合 12"/>
          <p:cNvGrpSpPr/>
          <p:nvPr/>
        </p:nvGrpSpPr>
        <p:grpSpPr>
          <a:xfrm>
            <a:off x="976145" y="3736713"/>
            <a:ext cx="9860280" cy="1410970"/>
            <a:chOff x="1978" y="3018"/>
            <a:chExt cx="15528" cy="2222"/>
          </a:xfrm>
        </p:grpSpPr>
        <p:sp>
          <p:nvSpPr>
            <p:cNvPr id="14" name="PA-矩形: 圆角 37"/>
            <p:cNvSpPr/>
            <p:nvPr>
              <p:custDataLst>
                <p:tags r:id="rId7"/>
              </p:custDataLst>
            </p:nvPr>
          </p:nvSpPr>
          <p:spPr>
            <a:xfrm flipV="1">
              <a:off x="2133" y="5012"/>
              <a:ext cx="14999" cy="228"/>
            </a:xfrm>
            <a:prstGeom prst="roundRect">
              <a:avLst>
                <a:gd name="adj" fmla="val 0"/>
              </a:avLst>
            </a:prstGeom>
            <a:solidFill>
              <a:srgbClr val="C0000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FFFF00"/>
                  </a:solidFill>
                  <a:effectLst/>
                  <a:uLnTx/>
                  <a:uFillTx/>
                  <a:ea typeface="思源黑体 CN Regular" panose="020B0500000000000000" pitchFamily="34" charset="-122"/>
                  <a:cs typeface="DengXian" charset="0"/>
                </a:rPr>
                <a:t> </a:t>
              </a:r>
              <a:endParaRPr kumimoji="0" lang="en-US" altLang="zh-CN" sz="1400" b="0" i="0" u="none" strike="noStrike" kern="1200" cap="none" spc="0" normalizeH="0" baseline="0" noProof="0" dirty="0">
                <a:ln>
                  <a:noFill/>
                </a:ln>
                <a:solidFill>
                  <a:srgbClr val="FFFF00"/>
                </a:solidFill>
                <a:effectLst/>
                <a:uLnTx/>
                <a:uFillTx/>
                <a:ea typeface="思源黑体 CN Regular" panose="020B0500000000000000" pitchFamily="34" charset="-122"/>
                <a:cs typeface="+mn-ea"/>
              </a:endParaRPr>
            </a:p>
          </p:txBody>
        </p:sp>
        <p:grpSp>
          <p:nvGrpSpPr>
            <p:cNvPr id="15" name="组合 14"/>
            <p:cNvGrpSpPr/>
            <p:nvPr/>
          </p:nvGrpSpPr>
          <p:grpSpPr>
            <a:xfrm>
              <a:off x="1978" y="4314"/>
              <a:ext cx="15528" cy="788"/>
              <a:chOff x="1981" y="3964"/>
              <a:chExt cx="15528" cy="788"/>
            </a:xfrm>
          </p:grpSpPr>
          <p:sp>
            <p:nvSpPr>
              <p:cNvPr id="17" name="PA-标题 1"/>
              <p:cNvSpPr txBox="1"/>
              <p:nvPr>
                <p:custDataLst>
                  <p:tags r:id="rId8"/>
                </p:custDataLst>
              </p:nvPr>
            </p:nvSpPr>
            <p:spPr>
              <a:xfrm>
                <a:off x="1981" y="3964"/>
                <a:ext cx="15528" cy="788"/>
              </a:xfrm>
              <a:prstGeom prst="rect">
                <a:avLst/>
              </a:prstGeom>
            </p:spPr>
            <p:txBody>
              <a:bodyPr>
                <a:noAutofit/>
              </a:bodyPr>
              <a:lstStyle>
                <a:lvl1pPr algn="l" defTabSz="1219200" rtl="0" eaLnBrk="1" latinLnBrk="0" hangingPunct="1">
                  <a:spcBef>
                    <a:spcPct val="0"/>
                  </a:spcBef>
                  <a:buNone/>
                  <a:defRPr sz="2000" b="1" kern="1200">
                    <a:blipFill dpi="0" rotWithShape="1">
                      <a:blip r:embed="rId3">
                        <a:extLst>
                          <a:ext uri="{28A0092B-C50C-407E-A947-70E740481C1C}">
                            <a14:useLocalDpi xmlns:a14="http://schemas.microsoft.com/office/drawing/2010/main" val="0"/>
                          </a:ext>
                        </a:extLst>
                      </a:blip>
                      <a:srcRect/>
                      <a:stretch>
                        <a:fillRect/>
                      </a:stretch>
                    </a:blipFill>
                    <a:effectLst>
                      <a:glow rad="101600">
                        <a:sysClr val="window" lastClr="FFFFFF">
                          <a:alpha val="60000"/>
                        </a:sysClr>
                      </a:glow>
                    </a:effectLst>
                    <a:latin typeface="微软雅黑" pitchFamily="34" charset="-122"/>
                    <a:ea typeface="微软雅黑" pitchFamily="34" charset="-122"/>
                    <a:cs typeface="+mn-ea"/>
                  </a:defRPr>
                </a:lvl1pPr>
              </a:lstStyle>
              <a:p>
                <a:pPr marL="685800" lvl="0" indent="-685800">
                  <a:buFont typeface="Wingdings" pitchFamily="2" charset="2"/>
                  <a:buChar char="l"/>
                  <a:defRPr/>
                </a:pPr>
                <a:r>
                  <a:rPr lang="zh-CN" altLang="en-US" sz="1800" b="0" dirty="0">
                    <a:solidFill>
                      <a:srgbClr val="C00000"/>
                    </a:solidFill>
                    <a:latin typeface="思源黑体 CN Medium" panose="020B0600000000000000" charset="-122"/>
                    <a:ea typeface="思源黑体 CN Medium" panose="020B0600000000000000" charset="-122"/>
                  </a:rPr>
                  <a:t>——2022年10月16日，习近平在中国共产党第二十次全国代表大会上的报告</a:t>
                </a:r>
                <a:endParaRPr lang="zh-CN" altLang="en-US" sz="1800" b="0" dirty="0">
                  <a:solidFill>
                    <a:srgbClr val="C00000"/>
                  </a:solidFill>
                  <a:latin typeface="思源黑体 CN Medium" panose="020B0600000000000000" charset="-122"/>
                  <a:ea typeface="思源黑体 CN Medium" panose="020B0600000000000000" charset="-122"/>
                </a:endParaRPr>
              </a:p>
            </p:txBody>
          </p:sp>
          <p:grpSp>
            <p:nvGrpSpPr>
              <p:cNvPr id="18" name="PA-组合 67"/>
              <p:cNvGrpSpPr/>
              <p:nvPr>
                <p:custDataLst>
                  <p:tags r:id="rId9"/>
                </p:custDataLst>
              </p:nvPr>
            </p:nvGrpSpPr>
            <p:grpSpPr>
              <a:xfrm flipV="1">
                <a:off x="15426" y="4069"/>
                <a:ext cx="1706" cy="304"/>
                <a:chOff x="9006718" y="506513"/>
                <a:chExt cx="1083024" cy="192723"/>
              </a:xfrm>
            </p:grpSpPr>
            <p:sp>
              <p:nvSpPr>
                <p:cNvPr id="19" name="PA-椭圆 25"/>
                <p:cNvSpPr/>
                <p:nvPr>
                  <p:custDataLst>
                    <p:tags r:id="rId10"/>
                  </p:custDataLst>
                </p:nvPr>
              </p:nvSpPr>
              <p:spPr>
                <a:xfrm>
                  <a:off x="9897019" y="506513"/>
                  <a:ext cx="192723" cy="192723"/>
                </a:xfrm>
                <a:prstGeom prst="ellipse">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ea typeface="思源黑体 CN Regular" panose="020B0500000000000000" pitchFamily="34" charset="-122"/>
                  </a:endParaRPr>
                </a:p>
              </p:txBody>
            </p:sp>
            <p:cxnSp>
              <p:nvCxnSpPr>
                <p:cNvPr id="20" name="PA-直接连接符 24"/>
                <p:cNvCxnSpPr>
                  <a:endCxn id="19" idx="2"/>
                </p:cNvCxnSpPr>
                <p:nvPr>
                  <p:custDataLst>
                    <p:tags r:id="rId11"/>
                  </p:custDataLst>
                </p:nvPr>
              </p:nvCxnSpPr>
              <p:spPr>
                <a:xfrm flipV="1">
                  <a:off x="9006718" y="602875"/>
                  <a:ext cx="890301" cy="0"/>
                </a:xfrm>
                <a:prstGeom prst="line">
                  <a:avLst/>
                </a:prstGeom>
                <a:noFill/>
                <a:ln w="19050" cap="flat" cmpd="sng" algn="ctr">
                  <a:solidFill>
                    <a:srgbClr val="C00000"/>
                  </a:solidFill>
                  <a:prstDash val="sysDot"/>
                  <a:miter lim="800000"/>
                </a:ln>
                <a:effectLst/>
              </p:spPr>
            </p:cxnSp>
          </p:grpSp>
        </p:grpSp>
        <p:sp>
          <p:nvSpPr>
            <p:cNvPr id="16" name="文本框 15"/>
            <p:cNvSpPr txBox="1"/>
            <p:nvPr/>
          </p:nvSpPr>
          <p:spPr>
            <a:xfrm>
              <a:off x="2133" y="3018"/>
              <a:ext cx="15025" cy="1082"/>
            </a:xfrm>
            <a:prstGeom prst="rect">
              <a:avLst/>
            </a:prstGeom>
            <a:noFill/>
          </p:spPr>
          <p:txBody>
            <a:bodyPr wrap="square">
              <a:spAutoFit/>
            </a:bodyPr>
            <a:lstStyle/>
            <a:p>
              <a:pPr>
                <a:lnSpc>
                  <a:spcPct val="130000"/>
                </a:lnSpc>
              </a:pPr>
              <a:r>
                <a:rPr sz="1600" dirty="0">
                  <a:latin typeface="思源黑体 CN Medium" panose="020B0600000000000000" charset="-122"/>
                  <a:ea typeface="思源黑体 CN Medium" panose="020B0600000000000000" charset="-122"/>
                </a:rPr>
                <a:t>问题是时代的声音，</a:t>
              </a:r>
              <a:r>
                <a:rPr sz="1600" b="1" dirty="0">
                  <a:latin typeface="思源黑体 CN Medium" panose="020B0600000000000000" charset="-122"/>
                  <a:ea typeface="思源黑体 CN Medium" panose="020B0600000000000000" charset="-122"/>
                </a:rPr>
                <a:t>回答并指导解决问题是理论的根本任务</a:t>
              </a:r>
              <a:r>
                <a:rPr sz="1600" dirty="0">
                  <a:latin typeface="思源黑体 CN Medium" panose="020B0600000000000000" charset="-122"/>
                  <a:ea typeface="思源黑体 CN Medium" panose="020B0600000000000000" charset="-122"/>
                </a:rPr>
                <a:t>。今天我们所面临问题的复杂程度、解决问题的艰巨程度明显加大，给理论创新提出了全新要求。</a:t>
              </a:r>
              <a:endParaRPr sz="1600" dirty="0">
                <a:latin typeface="思源黑体 CN Medium" panose="020B0600000000000000" charset="-122"/>
                <a:ea typeface="思源黑体 CN Medium" panose="020B0600000000000000" charset="-122"/>
              </a:endParaRPr>
            </a:p>
          </p:txBody>
        </p:sp>
      </p:grpSp>
      <p:grpSp>
        <p:nvGrpSpPr>
          <p:cNvPr id="21" name="组合 20"/>
          <p:cNvGrpSpPr/>
          <p:nvPr/>
        </p:nvGrpSpPr>
        <p:grpSpPr>
          <a:xfrm>
            <a:off x="976145" y="5331198"/>
            <a:ext cx="9860280" cy="1410970"/>
            <a:chOff x="1978" y="3018"/>
            <a:chExt cx="15528" cy="2222"/>
          </a:xfrm>
        </p:grpSpPr>
        <p:sp>
          <p:nvSpPr>
            <p:cNvPr id="22" name="PA-矩形: 圆角 37"/>
            <p:cNvSpPr/>
            <p:nvPr>
              <p:custDataLst>
                <p:tags r:id="rId12"/>
              </p:custDataLst>
            </p:nvPr>
          </p:nvSpPr>
          <p:spPr>
            <a:xfrm flipV="1">
              <a:off x="2133" y="5012"/>
              <a:ext cx="14999" cy="228"/>
            </a:xfrm>
            <a:prstGeom prst="roundRect">
              <a:avLst>
                <a:gd name="adj" fmla="val 0"/>
              </a:avLst>
            </a:prstGeom>
            <a:solidFill>
              <a:srgbClr val="C0000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FFFF00"/>
                  </a:solidFill>
                  <a:effectLst/>
                  <a:uLnTx/>
                  <a:uFillTx/>
                  <a:ea typeface="思源黑体 CN Regular" panose="020B0500000000000000" pitchFamily="34" charset="-122"/>
                  <a:cs typeface="DengXian" charset="0"/>
                </a:rPr>
                <a:t> </a:t>
              </a:r>
              <a:endParaRPr kumimoji="0" lang="en-US" altLang="zh-CN" sz="1400" b="0" i="0" u="none" strike="noStrike" kern="1200" cap="none" spc="0" normalizeH="0" baseline="0" noProof="0" dirty="0">
                <a:ln>
                  <a:noFill/>
                </a:ln>
                <a:solidFill>
                  <a:srgbClr val="FFFF00"/>
                </a:solidFill>
                <a:effectLst/>
                <a:uLnTx/>
                <a:uFillTx/>
                <a:ea typeface="思源黑体 CN Regular" panose="020B0500000000000000" pitchFamily="34" charset="-122"/>
                <a:cs typeface="+mn-ea"/>
              </a:endParaRPr>
            </a:p>
          </p:txBody>
        </p:sp>
        <p:grpSp>
          <p:nvGrpSpPr>
            <p:cNvPr id="23" name="组合 22"/>
            <p:cNvGrpSpPr/>
            <p:nvPr/>
          </p:nvGrpSpPr>
          <p:grpSpPr>
            <a:xfrm>
              <a:off x="1978" y="4314"/>
              <a:ext cx="15528" cy="788"/>
              <a:chOff x="1981" y="3964"/>
              <a:chExt cx="15528" cy="788"/>
            </a:xfrm>
          </p:grpSpPr>
          <p:sp>
            <p:nvSpPr>
              <p:cNvPr id="25" name="PA-标题 1"/>
              <p:cNvSpPr txBox="1"/>
              <p:nvPr>
                <p:custDataLst>
                  <p:tags r:id="rId13"/>
                </p:custDataLst>
              </p:nvPr>
            </p:nvSpPr>
            <p:spPr>
              <a:xfrm>
                <a:off x="1981" y="3964"/>
                <a:ext cx="15528" cy="788"/>
              </a:xfrm>
              <a:prstGeom prst="rect">
                <a:avLst/>
              </a:prstGeom>
            </p:spPr>
            <p:txBody>
              <a:bodyPr>
                <a:noAutofit/>
              </a:bodyPr>
              <a:lstStyle>
                <a:lvl1pPr algn="l" defTabSz="1219200" rtl="0" eaLnBrk="1" latinLnBrk="0" hangingPunct="1">
                  <a:spcBef>
                    <a:spcPct val="0"/>
                  </a:spcBef>
                  <a:buNone/>
                  <a:defRPr sz="2000" b="1" kern="1200">
                    <a:blipFill dpi="0" rotWithShape="1">
                      <a:blip r:embed="rId3">
                        <a:extLst>
                          <a:ext uri="{28A0092B-C50C-407E-A947-70E740481C1C}">
                            <a14:useLocalDpi xmlns:a14="http://schemas.microsoft.com/office/drawing/2010/main" val="0"/>
                          </a:ext>
                        </a:extLst>
                      </a:blip>
                      <a:srcRect/>
                      <a:stretch>
                        <a:fillRect/>
                      </a:stretch>
                    </a:blipFill>
                    <a:effectLst>
                      <a:glow rad="101600">
                        <a:sysClr val="window" lastClr="FFFFFF">
                          <a:alpha val="60000"/>
                        </a:sysClr>
                      </a:glow>
                    </a:effectLst>
                    <a:latin typeface="微软雅黑" pitchFamily="34" charset="-122"/>
                    <a:ea typeface="微软雅黑" pitchFamily="34" charset="-122"/>
                    <a:cs typeface="+mn-ea"/>
                  </a:defRPr>
                </a:lvl1pPr>
              </a:lstStyle>
              <a:p>
                <a:pPr marL="685800" lvl="0" indent="-685800">
                  <a:buFont typeface="Wingdings" pitchFamily="2" charset="2"/>
                  <a:buChar char="l"/>
                  <a:defRPr/>
                </a:pPr>
                <a:r>
                  <a:rPr lang="zh-CN" altLang="en-US" sz="1800" b="0" dirty="0">
                    <a:solidFill>
                      <a:srgbClr val="C00000"/>
                    </a:solidFill>
                    <a:latin typeface="思源黑体 CN Medium" panose="020B0600000000000000" charset="-122"/>
                    <a:ea typeface="思源黑体 CN Medium" panose="020B0600000000000000" charset="-122"/>
                  </a:rPr>
                  <a:t>　——2022年10月16日，习近平在中国共产党第二十次全国代表大会上的报告</a:t>
                </a:r>
                <a:endParaRPr lang="zh-CN" altLang="en-US" sz="1800" b="0" dirty="0">
                  <a:solidFill>
                    <a:srgbClr val="C00000"/>
                  </a:solidFill>
                  <a:latin typeface="思源黑体 CN Medium" panose="020B0600000000000000" charset="-122"/>
                  <a:ea typeface="思源黑体 CN Medium" panose="020B0600000000000000" charset="-122"/>
                </a:endParaRPr>
              </a:p>
            </p:txBody>
          </p:sp>
          <p:grpSp>
            <p:nvGrpSpPr>
              <p:cNvPr id="26" name="PA-组合 67"/>
              <p:cNvGrpSpPr/>
              <p:nvPr>
                <p:custDataLst>
                  <p:tags r:id="rId14"/>
                </p:custDataLst>
              </p:nvPr>
            </p:nvGrpSpPr>
            <p:grpSpPr>
              <a:xfrm flipV="1">
                <a:off x="15426" y="4069"/>
                <a:ext cx="1706" cy="304"/>
                <a:chOff x="9006718" y="506513"/>
                <a:chExt cx="1083024" cy="192723"/>
              </a:xfrm>
            </p:grpSpPr>
            <p:sp>
              <p:nvSpPr>
                <p:cNvPr id="27" name="PA-椭圆 25"/>
                <p:cNvSpPr/>
                <p:nvPr>
                  <p:custDataLst>
                    <p:tags r:id="rId15"/>
                  </p:custDataLst>
                </p:nvPr>
              </p:nvSpPr>
              <p:spPr>
                <a:xfrm>
                  <a:off x="9897019" y="506513"/>
                  <a:ext cx="192723" cy="192723"/>
                </a:xfrm>
                <a:prstGeom prst="ellipse">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ea typeface="思源黑体 CN Regular" panose="020B0500000000000000" pitchFamily="34" charset="-122"/>
                  </a:endParaRPr>
                </a:p>
              </p:txBody>
            </p:sp>
            <p:cxnSp>
              <p:nvCxnSpPr>
                <p:cNvPr id="28" name="PA-直接连接符 24"/>
                <p:cNvCxnSpPr>
                  <a:endCxn id="27" idx="2"/>
                </p:cNvCxnSpPr>
                <p:nvPr>
                  <p:custDataLst>
                    <p:tags r:id="rId16"/>
                  </p:custDataLst>
                </p:nvPr>
              </p:nvCxnSpPr>
              <p:spPr>
                <a:xfrm flipV="1">
                  <a:off x="9006718" y="602875"/>
                  <a:ext cx="890301" cy="0"/>
                </a:xfrm>
                <a:prstGeom prst="line">
                  <a:avLst/>
                </a:prstGeom>
                <a:noFill/>
                <a:ln w="19050" cap="flat" cmpd="sng" algn="ctr">
                  <a:solidFill>
                    <a:srgbClr val="C00000"/>
                  </a:solidFill>
                  <a:prstDash val="sysDot"/>
                  <a:miter lim="800000"/>
                </a:ln>
                <a:effectLst/>
              </p:spPr>
            </p:cxnSp>
          </p:grpSp>
        </p:grpSp>
        <p:sp>
          <p:nvSpPr>
            <p:cNvPr id="24" name="文本框 23"/>
            <p:cNvSpPr txBox="1"/>
            <p:nvPr/>
          </p:nvSpPr>
          <p:spPr>
            <a:xfrm>
              <a:off x="2133" y="3018"/>
              <a:ext cx="15025" cy="1343"/>
            </a:xfrm>
            <a:prstGeom prst="rect">
              <a:avLst/>
            </a:prstGeom>
            <a:noFill/>
          </p:spPr>
          <p:txBody>
            <a:bodyPr wrap="square">
              <a:spAutoFit/>
            </a:bodyPr>
            <a:lstStyle/>
            <a:p>
              <a:pPr>
                <a:lnSpc>
                  <a:spcPct val="110000"/>
                </a:lnSpc>
              </a:pPr>
              <a:r>
                <a:rPr sz="1500" dirty="0">
                  <a:latin typeface="思源黑体 CN Medium" panose="020B0600000000000000" charset="-122"/>
                  <a:ea typeface="思源黑体 CN Medium" panose="020B0600000000000000" charset="-122"/>
                </a:rPr>
                <a:t>中国共产党人深刻认识到，只有把马克思主义基本原理同中国具体实际相结合、同中华优秀传统文化相结合，坚持运用辩证唯物主义和历史唯物主义，才能</a:t>
              </a:r>
              <a:r>
                <a:rPr sz="1500" b="1" dirty="0">
                  <a:latin typeface="思源黑体 CN Medium" panose="020B0600000000000000" charset="-122"/>
                  <a:ea typeface="思源黑体 CN Medium" panose="020B0600000000000000" charset="-122"/>
                </a:rPr>
                <a:t>正确回答时代和实践提出的重大问题</a:t>
              </a:r>
              <a:r>
                <a:rPr sz="1500" dirty="0">
                  <a:latin typeface="思源黑体 CN Medium" panose="020B0600000000000000" charset="-122"/>
                  <a:ea typeface="思源黑体 CN Medium" panose="020B0600000000000000" charset="-122"/>
                </a:rPr>
                <a:t>，才能始终保持马克思主义的蓬勃生机和旺盛活力。</a:t>
              </a:r>
              <a:endParaRPr sz="1500" dirty="0">
                <a:latin typeface="思源黑体 CN Medium" panose="020B0600000000000000" charset="-122"/>
                <a:ea typeface="思源黑体 CN Medium" panose="020B0600000000000000" charset="-122"/>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4. </a:t>
            </a:r>
            <a:r>
              <a:rPr lang="zh-CN" altLang="en-US" sz="3200" dirty="0">
                <a:solidFill>
                  <a:schemeClr val="bg1"/>
                </a:solidFill>
              </a:rPr>
              <a:t>必须坚持问题导向</a:t>
            </a:r>
            <a:endParaRPr lang="zh-CN" altLang="en-US" dirty="0"/>
          </a:p>
        </p:txBody>
      </p:sp>
      <p:grpSp>
        <p:nvGrpSpPr>
          <p:cNvPr id="3" name="组合 2"/>
          <p:cNvGrpSpPr/>
          <p:nvPr/>
        </p:nvGrpSpPr>
        <p:grpSpPr>
          <a:xfrm>
            <a:off x="2375535" y="1689735"/>
            <a:ext cx="7440930" cy="566420"/>
            <a:chOff x="2868" y="4220"/>
            <a:chExt cx="11718" cy="892"/>
          </a:xfrm>
        </p:grpSpPr>
        <p:sp>
          <p:nvSpPr>
            <p:cNvPr id="4" name="矩形: 圆角 3"/>
            <p:cNvSpPr/>
            <p:nvPr/>
          </p:nvSpPr>
          <p:spPr>
            <a:xfrm>
              <a:off x="2868" y="4220"/>
              <a:ext cx="11718" cy="892"/>
            </a:xfrm>
            <a:prstGeom prst="roundRect">
              <a:avLst/>
            </a:prstGeom>
            <a:solidFill>
              <a:srgbClr val="CF0E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3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p:cNvSpPr txBox="1"/>
            <p:nvPr/>
          </p:nvSpPr>
          <p:spPr>
            <a:xfrm>
              <a:off x="3125" y="4393"/>
              <a:ext cx="11359" cy="580"/>
            </a:xfrm>
            <a:prstGeom prst="rect">
              <a:avLst/>
            </a:prstGeom>
            <a:noFill/>
          </p:spPr>
          <p:txBody>
            <a:bodyPr wrap="square">
              <a:spAutoFit/>
            </a:bodyPr>
            <a:lstStyle/>
            <a:p>
              <a:pPr algn="ctr"/>
              <a:r>
                <a:rPr lang="zh-CN" altLang="en-US" b="1" spc="40" dirty="0">
                  <a:solidFill>
                    <a:sysClr val="window" lastClr="FFFFFF"/>
                  </a:solidFill>
                  <a:effectLst/>
                  <a:latin typeface="思源黑体 CN Medium" panose="020B0600000000000000" charset="-122"/>
                  <a:ea typeface="思源黑体 CN Medium" panose="020B0600000000000000" charset="-122"/>
                  <a:cs typeface="阿里巴巴普惠体 B" panose="00020600040101010101" pitchFamily="18" charset="-122"/>
                  <a:sym typeface="思源黑体" panose="020B0500000000000000" pitchFamily="34" charset="-122"/>
                </a:rPr>
                <a:t>坚持问题导向是新时代党治国理政的鲜明特点。</a:t>
              </a:r>
              <a:endParaRPr lang="zh-CN" altLang="en-US" b="1" spc="40" dirty="0">
                <a:solidFill>
                  <a:sysClr val="window" lastClr="FFFFFF"/>
                </a:solidFill>
                <a:effectLst/>
                <a:latin typeface="思源黑体 CN Medium" panose="020B0600000000000000" charset="-122"/>
                <a:ea typeface="思源黑体 CN Medium" panose="020B0600000000000000" charset="-122"/>
                <a:cs typeface="阿里巴巴普惠体 B" panose="00020600040101010101" pitchFamily="18" charset="-122"/>
                <a:sym typeface="思源黑体" panose="020B0500000000000000" pitchFamily="34" charset="-122"/>
              </a:endParaRPr>
            </a:p>
          </p:txBody>
        </p:sp>
      </p:grpSp>
      <p:grpSp>
        <p:nvGrpSpPr>
          <p:cNvPr id="6" name="组合 5"/>
          <p:cNvGrpSpPr/>
          <p:nvPr/>
        </p:nvGrpSpPr>
        <p:grpSpPr>
          <a:xfrm>
            <a:off x="786121" y="2385696"/>
            <a:ext cx="9660890" cy="2263775"/>
            <a:chOff x="1980" y="4013"/>
            <a:chExt cx="15214" cy="3565"/>
          </a:xfrm>
        </p:grpSpPr>
        <p:sp>
          <p:nvSpPr>
            <p:cNvPr id="7" name="矩形 6"/>
            <p:cNvSpPr/>
            <p:nvPr/>
          </p:nvSpPr>
          <p:spPr>
            <a:xfrm>
              <a:off x="1980" y="4013"/>
              <a:ext cx="15214" cy="3565"/>
            </a:xfrm>
            <a:prstGeom prst="rect">
              <a:avLst/>
            </a:prstGeom>
            <a:solidFill>
              <a:srgbClr val="ED7D31">
                <a:lumMod val="20000"/>
                <a:lumOff val="80000"/>
                <a:alpha val="30000"/>
              </a:srgbClr>
            </a:solidFill>
            <a:ln>
              <a:solidFill>
                <a:srgbClr val="ED7D31">
                  <a:lumMod val="20000"/>
                  <a:lumOff val="8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3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文本框 7"/>
            <p:cNvSpPr txBox="1"/>
            <p:nvPr/>
          </p:nvSpPr>
          <p:spPr>
            <a:xfrm>
              <a:off x="2645" y="4179"/>
              <a:ext cx="13930" cy="3324"/>
            </a:xfrm>
            <a:prstGeom prst="rect">
              <a:avLst/>
            </a:prstGeom>
            <a:noFill/>
          </p:spPr>
          <p:txBody>
            <a:bodyPr wrap="square">
              <a:spAutoFit/>
            </a:bodyPr>
            <a:lstStyle/>
            <a:p>
              <a:pPr marL="76200" marR="76200" algn="just">
                <a:lnSpc>
                  <a:spcPct val="110000"/>
                </a:lnSpc>
                <a:spcAft>
                  <a:spcPts val="0"/>
                </a:spcAft>
              </a:pPr>
              <a:r>
                <a:rPr lang="zh-CN" altLang="en-US" sz="2000" kern="100" dirty="0">
                  <a:solidFill>
                    <a:srgbClr val="002060"/>
                  </a:solidFill>
                  <a:latin typeface="华文楷体" panose="02010600040101010101" pitchFamily="2" charset="-122"/>
                  <a:ea typeface="华文楷体" panose="02010600040101010101" pitchFamily="2" charset="-122"/>
                  <a:cs typeface="阿里巴巴普惠体 R" panose="00020600040101010101" pitchFamily="18" charset="-122"/>
                  <a:sym typeface="思源黑体" panose="020B0500000000000000" pitchFamily="34" charset="-122"/>
                </a:rPr>
                <a:t>新时代十年之所以取得历史性成就、发生历史性变革，很重要一条在于以习近平同志为核心的党中央始终坚持问题导向，聚焦执政发展的重大理论实践问题，把问题作为研究制定政策的起点，把工作着力点放在最突出的矛盾和问题上，把化解矛盾、破解难题作为打开局面的突破口。我们党始终坚持问题导向，把握政党执政规律、社会主义建设规律、人类社会发展规律，不断发现、分析和解答好</a:t>
              </a:r>
              <a:r>
                <a:rPr lang="zh-CN" altLang="en-US" sz="2000" kern="100" dirty="0">
                  <a:solidFill>
                    <a:srgbClr val="C00000"/>
                  </a:solidFill>
                  <a:latin typeface="华文楷体" panose="02010600040101010101" pitchFamily="2" charset="-122"/>
                  <a:ea typeface="华文楷体" panose="02010600040101010101" pitchFamily="2" charset="-122"/>
                  <a:cs typeface="阿里巴巴普惠体 R" panose="00020600040101010101" pitchFamily="18" charset="-122"/>
                  <a:sym typeface="思源黑体" panose="020B0500000000000000" pitchFamily="34" charset="-122"/>
                </a:rPr>
                <a:t>中国之问、世界之问、人民之问、时代之问</a:t>
              </a:r>
              <a:r>
                <a:rPr lang="zh-CN" altLang="en-US" sz="2000" kern="100" dirty="0">
                  <a:latin typeface="华文楷体" panose="02010600040101010101" pitchFamily="2" charset="-122"/>
                  <a:ea typeface="华文楷体" panose="02010600040101010101" pitchFamily="2" charset="-122"/>
                  <a:cs typeface="阿里巴巴普惠体 R" panose="00020600040101010101" pitchFamily="18" charset="-122"/>
                  <a:sym typeface="思源黑体" panose="020B0500000000000000" pitchFamily="34" charset="-122"/>
                </a:rPr>
                <a:t>。</a:t>
              </a:r>
              <a:endParaRPr lang="zh-CN" altLang="en-US" sz="2000" kern="100" dirty="0">
                <a:latin typeface="华文楷体" panose="02010600040101010101" pitchFamily="2" charset="-122"/>
                <a:ea typeface="华文楷体" panose="02010600040101010101" pitchFamily="2" charset="-122"/>
                <a:cs typeface="阿里巴巴普惠体 R" panose="00020600040101010101" pitchFamily="18" charset="-122"/>
                <a:sym typeface="思源黑体" panose="020B0500000000000000" pitchFamily="34" charset="-122"/>
              </a:endParaRPr>
            </a:p>
          </p:txBody>
        </p:sp>
      </p:grpSp>
      <p:sp>
        <p:nvSpPr>
          <p:cNvPr id="10" name="文本框 9"/>
          <p:cNvSpPr txBox="1"/>
          <p:nvPr/>
        </p:nvSpPr>
        <p:spPr>
          <a:xfrm>
            <a:off x="1775012" y="4983599"/>
            <a:ext cx="6119904" cy="369332"/>
          </a:xfrm>
          <a:prstGeom prst="rect">
            <a:avLst/>
          </a:prstGeom>
          <a:noFill/>
        </p:spPr>
        <p:txBody>
          <a:bodyPr wrap="square">
            <a:spAutoFit/>
          </a:bodyPr>
          <a:lstStyle/>
          <a:p>
            <a:r>
              <a:rPr lang="zh-CN" altLang="en-US" b="1" i="0" dirty="0">
                <a:solidFill>
                  <a:srgbClr val="002060"/>
                </a:solidFill>
                <a:effectLst/>
                <a:latin typeface="Arial" pitchFamily="34" charset="0"/>
              </a:rPr>
              <a:t>坚持问题导向要增强忧患意识。</a:t>
            </a:r>
            <a:endParaRPr lang="zh-CN" altLang="en-US" b="1" dirty="0">
              <a:solidFill>
                <a:srgbClr val="00206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102226"/>
          <p:cNvGrpSpPr/>
          <p:nvPr>
            <p:custDataLst>
              <p:tags r:id="rId1"/>
            </p:custDataLst>
          </p:nvPr>
        </p:nvGrpSpPr>
        <p:grpSpPr>
          <a:xfrm>
            <a:off x="2181265" y="3974563"/>
            <a:ext cx="7884375" cy="326365"/>
            <a:chOff x="1170035" y="1491630"/>
            <a:chExt cx="6740066" cy="255096"/>
          </a:xfrm>
          <a:solidFill>
            <a:srgbClr val="C00000"/>
          </a:solidFill>
        </p:grpSpPr>
        <p:grpSp>
          <p:nvGrpSpPr>
            <p:cNvPr id="4" name="组合 3"/>
            <p:cNvGrpSpPr/>
            <p:nvPr/>
          </p:nvGrpSpPr>
          <p:grpSpPr>
            <a:xfrm>
              <a:off x="4118171" y="1491630"/>
              <a:ext cx="887762" cy="255096"/>
              <a:chOff x="3965502" y="1879809"/>
              <a:chExt cx="1193100" cy="342834"/>
            </a:xfrm>
            <a:grpFill/>
          </p:grpSpPr>
          <p:sp>
            <p:nvSpPr>
              <p:cNvPr id="5" name="PA-dark-star-shape_15445"/>
              <p:cNvSpPr>
                <a:spLocks noChangeAspect="1"/>
              </p:cNvSpPr>
              <p:nvPr>
                <p:custDataLst>
                  <p:tags r:id="rId2"/>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6" name="PA-dark-star-shape_15445"/>
              <p:cNvSpPr>
                <a:spLocks noChangeAspect="1"/>
              </p:cNvSpPr>
              <p:nvPr>
                <p:custDataLst>
                  <p:tags r:id="rId3"/>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7" name="PA-dark-star-shape_15445"/>
              <p:cNvSpPr>
                <a:spLocks noChangeAspect="1"/>
              </p:cNvSpPr>
              <p:nvPr>
                <p:custDataLst>
                  <p:tags r:id="rId4"/>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7" name="PA-dark-star-shape_15445"/>
              <p:cNvSpPr>
                <a:spLocks noChangeAspect="1"/>
              </p:cNvSpPr>
              <p:nvPr>
                <p:custDataLst>
                  <p:tags r:id="rId5"/>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8" name="PA-dark-star-shape_15445"/>
              <p:cNvSpPr>
                <a:spLocks noChangeAspect="1"/>
              </p:cNvSpPr>
              <p:nvPr>
                <p:custDataLst>
                  <p:tags r:id="rId6"/>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grpSp>
        <p:grpSp>
          <p:nvGrpSpPr>
            <p:cNvPr id="19" name="组合 18"/>
            <p:cNvGrpSpPr/>
            <p:nvPr/>
          </p:nvGrpSpPr>
          <p:grpSpPr>
            <a:xfrm>
              <a:off x="1170035" y="1619178"/>
              <a:ext cx="6740066" cy="0"/>
              <a:chOff x="1170035" y="2082167"/>
              <a:chExt cx="6740066" cy="0"/>
            </a:xfrm>
            <a:grpFill/>
          </p:grpSpPr>
          <p:cxnSp>
            <p:nvCxnSpPr>
              <p:cNvPr id="20" name="PA-直接连接符 6"/>
              <p:cNvCxnSpPr/>
              <p:nvPr>
                <p:custDataLst>
                  <p:tags r:id="rId7"/>
                </p:custDataLst>
              </p:nvPr>
            </p:nvCxnSpPr>
            <p:spPr>
              <a:xfrm>
                <a:off x="5148064" y="2082167"/>
                <a:ext cx="2762037" cy="0"/>
              </a:xfrm>
              <a:prstGeom prst="line">
                <a:avLst/>
              </a:prstGeom>
              <a:grpFill/>
              <a:ln w="15875" cap="flat" cmpd="sng" algn="ctr">
                <a:solidFill>
                  <a:srgbClr val="E71E17"/>
                </a:solidFill>
                <a:prstDash val="solid"/>
                <a:miter lim="800000"/>
              </a:ln>
              <a:effectLst/>
            </p:spPr>
          </p:cxnSp>
          <p:cxnSp>
            <p:nvCxnSpPr>
              <p:cNvPr id="21" name="PA-直接连接符 7"/>
              <p:cNvCxnSpPr/>
              <p:nvPr>
                <p:custDataLst>
                  <p:tags r:id="rId8"/>
                </p:custDataLst>
              </p:nvPr>
            </p:nvCxnSpPr>
            <p:spPr>
              <a:xfrm>
                <a:off x="1170035" y="2082167"/>
                <a:ext cx="2825901" cy="0"/>
              </a:xfrm>
              <a:prstGeom prst="line">
                <a:avLst/>
              </a:prstGeom>
              <a:grpFill/>
              <a:ln w="15875" cap="flat" cmpd="sng" algn="ctr">
                <a:solidFill>
                  <a:srgbClr val="E71E17"/>
                </a:solidFill>
                <a:prstDash val="solid"/>
                <a:miter lim="800000"/>
              </a:ln>
              <a:effectLst/>
            </p:spPr>
          </p:cxnSp>
        </p:grpSp>
      </p:grpSp>
      <p:grpSp>
        <p:nvGrpSpPr>
          <p:cNvPr id="22" name="组合 21"/>
          <p:cNvGrpSpPr/>
          <p:nvPr/>
        </p:nvGrpSpPr>
        <p:grpSpPr>
          <a:xfrm>
            <a:off x="4722102" y="1180081"/>
            <a:ext cx="2872551" cy="734613"/>
            <a:chOff x="689186" y="2296781"/>
            <a:chExt cx="2533206" cy="583085"/>
          </a:xfrm>
        </p:grpSpPr>
        <p:sp>
          <p:nvSpPr>
            <p:cNvPr id="25" name="对角圆角矩形 24"/>
            <p:cNvSpPr/>
            <p:nvPr/>
          </p:nvSpPr>
          <p:spPr>
            <a:xfrm>
              <a:off x="935024" y="2360753"/>
              <a:ext cx="1917577" cy="519113"/>
            </a:xfrm>
            <a:prstGeom prst="round2DiagRect">
              <a:avLst>
                <a:gd name="adj1" fmla="val 50000"/>
                <a:gd name="adj2" fmla="val 0"/>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6" name="五角星 25"/>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cap="flat" cmpd="sng" algn="ctr">
              <a:solidFill>
                <a:srgbClr val="FFFF00"/>
              </a:solidFill>
              <a:prstDash val="solid"/>
            </a:ln>
            <a:effectLst>
              <a:outerShdw blurRad="38100" sx="102000" sy="102000" algn="ctr" rotWithShape="0">
                <a:prstClr val="black"/>
              </a:outerShdw>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7" name="TextBox 495"/>
            <p:cNvSpPr txBox="1"/>
            <p:nvPr/>
          </p:nvSpPr>
          <p:spPr>
            <a:xfrm>
              <a:off x="689186" y="2408008"/>
              <a:ext cx="2533206" cy="409264"/>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defTabSz="1218565">
                <a:defRPr/>
              </a:pPr>
              <a:r>
                <a:rPr lang="zh-CN" altLang="en-US" sz="2760" dirty="0">
                  <a:solidFill>
                    <a:prstClr val="white"/>
                  </a:solidFill>
                  <a:latin typeface="+mn-ea"/>
                  <a:ea typeface="+mn-ea"/>
                  <a:cs typeface="+mn-ea"/>
                  <a:sym typeface="思源黑体 CN Normal" panose="020B0400000000000000" pitchFamily="34" charset="-122"/>
                </a:rPr>
                <a:t>第五部分</a:t>
              </a:r>
              <a:endParaRPr lang="zh-CN" altLang="en-US" sz="1800" dirty="0">
                <a:solidFill>
                  <a:prstClr val="white"/>
                </a:solidFill>
                <a:latin typeface="+mn-ea"/>
                <a:ea typeface="+mn-ea"/>
                <a:cs typeface="+mn-ea"/>
                <a:sym typeface="思源黑体 CN Normal" panose="020B0400000000000000" pitchFamily="34" charset="-122"/>
              </a:endParaRPr>
            </a:p>
          </p:txBody>
        </p:sp>
      </p:grpSp>
      <p:sp>
        <p:nvSpPr>
          <p:cNvPr id="10" name="矩形 9"/>
          <p:cNvSpPr/>
          <p:nvPr/>
        </p:nvSpPr>
        <p:spPr>
          <a:xfrm>
            <a:off x="164843" y="2668372"/>
            <a:ext cx="11845803" cy="922020"/>
          </a:xfrm>
          <a:prstGeom prst="rect">
            <a:avLst/>
          </a:prstGeom>
        </p:spPr>
        <p:txBody>
          <a:bodyPr wrap="square">
            <a:spAutoFit/>
          </a:bodyPr>
          <a:lstStyle/>
          <a:p>
            <a:pPr algn="ctr"/>
            <a:r>
              <a:rPr sz="5400" b="1" spc="-300" dirty="0">
                <a:ln w="22225">
                  <a:noFill/>
                </a:ln>
                <a:blipFill>
                  <a:blip r:embed="rId9"/>
                  <a:stretch>
                    <a:fillRect/>
                  </a:stretch>
                </a:blipFill>
                <a:effectLst/>
                <a:latin typeface="+mn-ea"/>
                <a:cs typeface="+mn-ea"/>
              </a:rPr>
              <a:t>必须坚持系统观念，用好基本工作方法</a:t>
            </a:r>
            <a:endParaRPr sz="5400" b="1" spc="-300" dirty="0">
              <a:ln w="22225">
                <a:noFill/>
              </a:ln>
              <a:blipFill>
                <a:blip r:embed="rId9"/>
                <a:stretch>
                  <a:fillRect/>
                </a:stretch>
              </a:blipFill>
              <a:effectLst/>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 fill="hold"/>
                                        <p:tgtEl>
                                          <p:spTgt spid="22"/>
                                        </p:tgtEl>
                                        <p:attrNameLst>
                                          <p:attrName>ppt_w</p:attrName>
                                        </p:attrNameLst>
                                      </p:cBhvr>
                                      <p:tavLst>
                                        <p:tav tm="0">
                                          <p:val>
                                            <p:fltVal val="0"/>
                                          </p:val>
                                        </p:tav>
                                        <p:tav tm="100000">
                                          <p:val>
                                            <p:strVal val="#ppt_w"/>
                                          </p:val>
                                        </p:tav>
                                      </p:tavLst>
                                    </p:anim>
                                    <p:anim calcmode="lin" valueType="num">
                                      <p:cBhvr>
                                        <p:cTn id="8" dur="200" fill="hold"/>
                                        <p:tgtEl>
                                          <p:spTgt spid="22"/>
                                        </p:tgtEl>
                                        <p:attrNameLst>
                                          <p:attrName>ppt_h</p:attrName>
                                        </p:attrNameLst>
                                      </p:cBhvr>
                                      <p:tavLst>
                                        <p:tav tm="0">
                                          <p:val>
                                            <p:fltVal val="0"/>
                                          </p:val>
                                        </p:tav>
                                        <p:tav tm="100000">
                                          <p:val>
                                            <p:strVal val="#ppt_h"/>
                                          </p:val>
                                        </p:tav>
                                      </p:tavLst>
                                    </p:anim>
                                    <p:animEffect transition="in" filter="fade">
                                      <p:cBhvr>
                                        <p:cTn id="9" dur="200"/>
                                        <p:tgtEl>
                                          <p:spTgt spid="22"/>
                                        </p:tgtEl>
                                      </p:cBhvr>
                                    </p:animEffect>
                                  </p:childTnLst>
                                </p:cTn>
                              </p:par>
                            </p:childTnLst>
                          </p:cTn>
                        </p:par>
                        <p:par>
                          <p:cTn id="10" fill="hold">
                            <p:stCondLst>
                              <p:cond delay="500"/>
                            </p:stCondLst>
                            <p:childTnLst>
                              <p:par>
                                <p:cTn id="11" presetID="6" presetClass="emph" presetSubtype="0" fill="hold" nodeType="afterEffect">
                                  <p:stCondLst>
                                    <p:cond delay="0"/>
                                  </p:stCondLst>
                                  <p:childTnLst>
                                    <p:animScale>
                                      <p:cBhvr>
                                        <p:cTn id="12" dur="100" fill="hold"/>
                                        <p:tgtEl>
                                          <p:spTgt spid="22"/>
                                        </p:tgtEl>
                                      </p:cBhvr>
                                      <p:by x="115000" y="115000"/>
                                    </p:animScale>
                                  </p:childTnLst>
                                </p:cTn>
                              </p:par>
                              <p:par>
                                <p:cTn id="13" presetID="6" presetClass="emph" presetSubtype="0" fill="hold" nodeType="withEffect">
                                  <p:stCondLst>
                                    <p:cond delay="200"/>
                                  </p:stCondLst>
                                  <p:childTnLst>
                                    <p:animScale>
                                      <p:cBhvr>
                                        <p:cTn id="14" dur="100" fill="hold"/>
                                        <p:tgtEl>
                                          <p:spTgt spid="22"/>
                                        </p:tgtEl>
                                      </p:cBhvr>
                                      <p:by x="85000" y="85000"/>
                                    </p:animScale>
                                  </p:childTnLst>
                                </p:cTn>
                              </p:par>
                            </p:childTnLst>
                          </p:cTn>
                        </p:par>
                        <p:par>
                          <p:cTn id="15" fill="hold">
                            <p:stCondLst>
                              <p:cond delay="1000"/>
                            </p:stCondLst>
                            <p:childTnLst>
                              <p:par>
                                <p:cTn id="16" presetID="6" presetClass="emph" presetSubtype="0" fill="hold" nodeType="afterEffect">
                                  <p:stCondLst>
                                    <p:cond delay="0"/>
                                  </p:stCondLst>
                                  <p:childTnLst>
                                    <p:animScale>
                                      <p:cBhvr>
                                        <p:cTn id="17" dur="100" fill="hold"/>
                                        <p:tgtEl>
                                          <p:spTgt spid="22"/>
                                        </p:tgtEl>
                                      </p:cBhvr>
                                      <p:by x="105000" y="105000"/>
                                    </p:animScale>
                                  </p:childTnLst>
                                </p:cTn>
                              </p:par>
                              <p:par>
                                <p:cTn id="18" presetID="6" presetClass="emph" presetSubtype="0" fill="hold" nodeType="withEffect">
                                  <p:stCondLst>
                                    <p:cond delay="200"/>
                                  </p:stCondLst>
                                  <p:childTnLst>
                                    <p:animScale>
                                      <p:cBhvr>
                                        <p:cTn id="19" dur="100" fill="hold"/>
                                        <p:tgtEl>
                                          <p:spTgt spid="22"/>
                                        </p:tgtEl>
                                      </p:cBhvr>
                                      <p:by x="95000" y="95000"/>
                                    </p:animScale>
                                  </p:childTnLst>
                                </p:cTn>
                              </p:par>
                            </p:childTnLst>
                          </p:cTn>
                        </p:par>
                        <p:par>
                          <p:cTn id="20" fill="hold">
                            <p:stCondLst>
                              <p:cond delay="1500"/>
                            </p:stCondLst>
                            <p:childTnLst>
                              <p:par>
                                <p:cTn id="21" presetID="16" presetClass="entr" presetSubtype="21" fill="hold" nodeType="after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750" fill="hold"/>
                                        <p:tgtEl>
                                          <p:spTgt spid="10"/>
                                        </p:tgtEl>
                                        <p:attrNameLst>
                                          <p:attrName>ppt_w</p:attrName>
                                        </p:attrNameLst>
                                      </p:cBhvr>
                                      <p:tavLst>
                                        <p:tav tm="0">
                                          <p:val>
                                            <p:fltVal val="0"/>
                                          </p:val>
                                        </p:tav>
                                        <p:tav tm="100000">
                                          <p:val>
                                            <p:strVal val="#ppt_w"/>
                                          </p:val>
                                        </p:tav>
                                      </p:tavLst>
                                    </p:anim>
                                    <p:anim calcmode="lin" valueType="num">
                                      <p:cBhvr>
                                        <p:cTn id="27" dur="1750" fill="hold"/>
                                        <p:tgtEl>
                                          <p:spTgt spid="10"/>
                                        </p:tgtEl>
                                        <p:attrNameLst>
                                          <p:attrName>ppt_h</p:attrName>
                                        </p:attrNameLst>
                                      </p:cBhvr>
                                      <p:tavLst>
                                        <p:tav tm="0">
                                          <p:val>
                                            <p:fltVal val="0"/>
                                          </p:val>
                                        </p:tav>
                                        <p:tav tm="100000">
                                          <p:val>
                                            <p:strVal val="#ppt_h"/>
                                          </p:val>
                                        </p:tav>
                                      </p:tavLst>
                                    </p:anim>
                                    <p:animEffect transition="in" filter="fade">
                                      <p:cBhvr>
                                        <p:cTn id="28" dur="1750"/>
                                        <p:tgtEl>
                                          <p:spTgt spid="10"/>
                                        </p:tgtEl>
                                      </p:cBhvr>
                                    </p:animEffect>
                                  </p:childTnLst>
                                </p:cTn>
                              </p:par>
                              <p:par>
                                <p:cTn id="29" presetID="6" presetClass="emph" presetSubtype="0" autoRev="1" fill="hold" grpId="1" nodeType="withEffect">
                                  <p:stCondLst>
                                    <p:cond delay="2500"/>
                                  </p:stCondLst>
                                  <p:childTnLst>
                                    <p:animScale>
                                      <p:cBhvr>
                                        <p:cTn id="30" dur="175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98245" y="1322070"/>
            <a:ext cx="9253220" cy="1193165"/>
            <a:chOff x="-8311055" y="2351418"/>
            <a:chExt cx="19191260" cy="3165814"/>
          </a:xfrm>
        </p:grpSpPr>
        <p:sp>
          <p:nvSpPr>
            <p:cNvPr id="7" name="矩形: 剪去对角 6"/>
            <p:cNvSpPr/>
            <p:nvPr/>
          </p:nvSpPr>
          <p:spPr>
            <a:xfrm>
              <a:off x="-8311053" y="2351418"/>
              <a:ext cx="19191258" cy="3165814"/>
            </a:xfrm>
            <a:prstGeom prst="snip2DiagRect">
              <a:avLst>
                <a:gd name="adj1" fmla="val 2407"/>
                <a:gd name="adj2" fmla="val 2124"/>
              </a:avLst>
            </a:prstGeom>
            <a:noFill/>
            <a:ln w="19050">
              <a:solidFill>
                <a:srgbClr val="E00000"/>
              </a:solidFill>
            </a:ln>
            <a:extLst>
              <a:ext uri="{909E8E84-426E-40DD-AFC4-6F175D3DCCD1}">
                <a14:hiddenFill xmlns:a14="http://schemas.microsoft.com/office/drawing/2010/main">
                  <a:solidFill>
                    <a:srgbClr val="FAF5EF"/>
                  </a:solidFill>
                </a14:hiddenFill>
              </a:ext>
            </a:extLst>
          </p:spPr>
          <p:style>
            <a:lnRef idx="2">
              <a:srgbClr val="C00000">
                <a:shade val="50000"/>
              </a:srgbClr>
            </a:lnRef>
            <a:fillRef idx="1">
              <a:srgbClr val="C00000"/>
            </a:fillRef>
            <a:effectRef idx="0">
              <a:srgbClr val="C00000"/>
            </a:effectRef>
            <a:fontRef idx="minor">
              <a:sysClr val="window" lastClr="FFFFFF"/>
            </a:fontRef>
          </p:style>
          <p:txBody>
            <a:bodyPr rtlCol="0" anchor="ctr"/>
            <a:lstStyle/>
            <a:p>
              <a:pPr algn="ctr"/>
              <a:endParaRPr lang="zh-CN" altLang="en-US" sz="1350">
                <a:latin typeface="+mn-ea"/>
              </a:endParaRPr>
            </a:p>
          </p:txBody>
        </p:sp>
        <p:sp>
          <p:nvSpPr>
            <p:cNvPr id="8" name="矩形 7"/>
            <p:cNvSpPr/>
            <p:nvPr/>
          </p:nvSpPr>
          <p:spPr>
            <a:xfrm>
              <a:off x="-8311055" y="2924944"/>
              <a:ext cx="216024" cy="1584176"/>
            </a:xfrm>
            <a:prstGeom prst="rect">
              <a:avLst/>
            </a:prstGeom>
            <a:solidFill>
              <a:srgbClr val="E00000"/>
            </a:solidFill>
            <a:ln>
              <a:solidFill>
                <a:srgbClr val="E00000"/>
              </a:solidFill>
            </a:ln>
          </p:spPr>
          <p:style>
            <a:lnRef idx="2">
              <a:srgbClr val="C00000">
                <a:shade val="50000"/>
              </a:srgbClr>
            </a:lnRef>
            <a:fillRef idx="1">
              <a:srgbClr val="C00000"/>
            </a:fillRef>
            <a:effectRef idx="0">
              <a:srgbClr val="C00000"/>
            </a:effectRef>
            <a:fontRef idx="minor">
              <a:sysClr val="window" lastClr="FFFFFF"/>
            </a:fontRef>
          </p:style>
          <p:txBody>
            <a:bodyPr rtlCol="0" anchor="ctr"/>
            <a:lstStyle/>
            <a:p>
              <a:pPr algn="ctr"/>
              <a:endParaRPr lang="zh-CN" altLang="en-US" sz="1350">
                <a:latin typeface="+mn-ea"/>
              </a:endParaRPr>
            </a:p>
          </p:txBody>
        </p:sp>
        <p:sp>
          <p:nvSpPr>
            <p:cNvPr id="9" name="矩形 8"/>
            <p:cNvSpPr/>
            <p:nvPr/>
          </p:nvSpPr>
          <p:spPr>
            <a:xfrm>
              <a:off x="10630123" y="2924944"/>
              <a:ext cx="216024" cy="1584176"/>
            </a:xfrm>
            <a:prstGeom prst="rect">
              <a:avLst/>
            </a:prstGeom>
            <a:solidFill>
              <a:srgbClr val="E00000"/>
            </a:solidFill>
            <a:ln>
              <a:solidFill>
                <a:srgbClr val="E00000"/>
              </a:solidFill>
            </a:ln>
          </p:spPr>
          <p:style>
            <a:lnRef idx="2">
              <a:srgbClr val="C00000">
                <a:shade val="50000"/>
              </a:srgbClr>
            </a:lnRef>
            <a:fillRef idx="1">
              <a:srgbClr val="C00000"/>
            </a:fillRef>
            <a:effectRef idx="0">
              <a:srgbClr val="C00000"/>
            </a:effectRef>
            <a:fontRef idx="minor">
              <a:sysClr val="window" lastClr="FFFFFF"/>
            </a:fontRef>
          </p:style>
          <p:txBody>
            <a:bodyPr rtlCol="0" anchor="ctr"/>
            <a:lstStyle/>
            <a:p>
              <a:pPr algn="ctr"/>
              <a:endParaRPr lang="zh-CN" altLang="en-US" sz="1350">
                <a:latin typeface="+mn-ea"/>
              </a:endParaRPr>
            </a:p>
          </p:txBody>
        </p:sp>
      </p:grpSp>
      <p:sp>
        <p:nvSpPr>
          <p:cNvPr id="10" name="矩形 9"/>
          <p:cNvSpPr/>
          <p:nvPr/>
        </p:nvSpPr>
        <p:spPr>
          <a:xfrm>
            <a:off x="1597025" y="1461135"/>
            <a:ext cx="8594725" cy="830612"/>
          </a:xfrm>
          <a:prstGeom prst="rect">
            <a:avLst/>
          </a:prstGeom>
        </p:spPr>
        <p:txBody>
          <a:bodyPr wrap="square">
            <a:spAutoFit/>
          </a:bodyPr>
          <a:lstStyle/>
          <a:p>
            <a:pPr>
              <a:lnSpc>
                <a:spcPct val="160000"/>
              </a:lnSpc>
            </a:pPr>
            <a:r>
              <a:rPr lang="zh-CN" altLang="en-US" sz="1600" b="1" dirty="0">
                <a:solidFill>
                  <a:srgbClr val="E00000"/>
                </a:solidFill>
                <a:latin typeface="+mn-ea"/>
              </a:rPr>
              <a:t>坚持系统观念，是习近平总书记总结各方面实践经验在思想和方法上作出的新概括。</a:t>
            </a:r>
            <a:endParaRPr lang="zh-CN" altLang="en-US" sz="1600" b="1" dirty="0">
              <a:solidFill>
                <a:srgbClr val="E00000"/>
              </a:solidFill>
              <a:latin typeface="+mn-ea"/>
            </a:endParaRPr>
          </a:p>
          <a:p>
            <a:pPr>
              <a:lnSpc>
                <a:spcPct val="160000"/>
              </a:lnSpc>
            </a:pPr>
            <a:r>
              <a:rPr lang="zh-CN" altLang="en-US" sz="1600" b="1" dirty="0">
                <a:solidFill>
                  <a:srgbClr val="E00000"/>
                </a:solidFill>
                <a:latin typeface="+mn-ea"/>
              </a:rPr>
              <a:t>党的二十大将系统观念作为新思想的世界观方法论之一，充分凸显其基础性、重要性。</a:t>
            </a:r>
            <a:endParaRPr lang="zh-CN" altLang="en-US" sz="1600" b="1" dirty="0">
              <a:solidFill>
                <a:srgbClr val="E00000"/>
              </a:solidFill>
              <a:latin typeface="+mn-ea"/>
            </a:endParaRPr>
          </a:p>
        </p:txBody>
      </p:sp>
      <p:sp>
        <p:nvSpPr>
          <p:cNvPr id="17" name="文本框 16"/>
          <p:cNvSpPr txBox="1"/>
          <p:nvPr/>
        </p:nvSpPr>
        <p:spPr>
          <a:xfrm>
            <a:off x="1129748" y="4029075"/>
            <a:ext cx="9253218" cy="1913152"/>
          </a:xfrm>
          <a:prstGeom prst="rect">
            <a:avLst/>
          </a:prstGeom>
          <a:noFill/>
        </p:spPr>
        <p:txBody>
          <a:bodyPr wrap="square">
            <a:spAutoFit/>
          </a:bodyPr>
          <a:lstStyle/>
          <a:p>
            <a:pPr algn="just">
              <a:lnSpc>
                <a:spcPct val="170000"/>
              </a:lnSpc>
            </a:pPr>
            <a:r>
              <a:rPr lang="zh-CN" altLang="en-US" kern="100" dirty="0">
                <a:solidFill>
                  <a:srgbClr val="00206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系统观念是辩证唯物主义的重要认识论和方法论，是具有基础性的思想和工作方法。中国共产党人始终善于运用这一马克思主义的整体、系统观念。新时代以来，以习近平同志为核心的党中央治国理政，从</a:t>
            </a:r>
            <a:r>
              <a:rPr lang="zh-CN" altLang="en-US" b="1" kern="100" dirty="0">
                <a:solidFill>
                  <a:srgbClr val="C0000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“五位一体”到“四个全面”</a:t>
            </a:r>
            <a:r>
              <a:rPr lang="zh-CN" altLang="en-US" kern="100" dirty="0">
                <a:solidFill>
                  <a:srgbClr val="C0000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a:t>
            </a:r>
            <a:r>
              <a:rPr lang="zh-CN" altLang="en-US" b="1" kern="100" dirty="0">
                <a:solidFill>
                  <a:srgbClr val="C0000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从新发展理念到新发展格局</a:t>
            </a:r>
            <a:r>
              <a:rPr lang="zh-CN" altLang="en-US" kern="100" dirty="0">
                <a:solidFill>
                  <a:srgbClr val="C0000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a:t>
            </a:r>
            <a:r>
              <a:rPr lang="zh-CN" altLang="en-US" b="1" kern="100" dirty="0">
                <a:solidFill>
                  <a:srgbClr val="C0000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从统筹国内国际两个大局到统筹发展安全两件大事</a:t>
            </a:r>
            <a:r>
              <a:rPr lang="zh-CN" altLang="en-US" kern="100" dirty="0">
                <a:solidFill>
                  <a:srgbClr val="00206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，都是</a:t>
            </a:r>
            <a:r>
              <a:rPr lang="zh-CN" altLang="en-US" b="1" kern="100" dirty="0">
                <a:solidFill>
                  <a:srgbClr val="C0000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系统观念</a:t>
            </a:r>
            <a:r>
              <a:rPr lang="zh-CN" altLang="en-US" kern="100" dirty="0">
                <a:solidFill>
                  <a:srgbClr val="00206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的鲜明生动体现。</a:t>
            </a:r>
            <a:endParaRPr lang="zh-CN" altLang="en-US" kern="100" dirty="0">
              <a:solidFill>
                <a:srgbClr val="002060"/>
              </a:solidFill>
              <a:effectLst/>
              <a:latin typeface="微软雅黑" pitchFamily="34" charset="-122"/>
              <a:ea typeface="微软雅黑" pitchFamily="34" charset="-122"/>
              <a:cs typeface="思源黑体 CN Medium" panose="020B0600000000000000" charset="-122"/>
              <a:sym typeface="思源黑体" panose="020B0500000000000000" pitchFamily="34" charset="-122"/>
            </a:endParaRPr>
          </a:p>
        </p:txBody>
      </p:sp>
      <p:sp>
        <p:nvSpPr>
          <p:cNvPr id="18" name="矩形: 圆角 17"/>
          <p:cNvSpPr/>
          <p:nvPr/>
        </p:nvSpPr>
        <p:spPr>
          <a:xfrm>
            <a:off x="1289049" y="2963545"/>
            <a:ext cx="5931535" cy="743585"/>
          </a:xfrm>
          <a:prstGeom prst="roundRect">
            <a:avLst>
              <a:gd name="adj" fmla="val 50000"/>
            </a:avLst>
          </a:prstGeom>
          <a:solidFill>
            <a:srgbClr val="CF0E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350">
              <a:latin typeface="+mn-ea"/>
              <a:sym typeface="思源黑体" panose="020B0500000000000000" pitchFamily="34" charset="-122"/>
            </a:endParaRPr>
          </a:p>
        </p:txBody>
      </p:sp>
      <p:sp>
        <p:nvSpPr>
          <p:cNvPr id="19" name="任意多边形: 形状 18"/>
          <p:cNvSpPr/>
          <p:nvPr/>
        </p:nvSpPr>
        <p:spPr>
          <a:xfrm>
            <a:off x="1454784" y="3330575"/>
            <a:ext cx="8980259" cy="2856865"/>
          </a:xfrm>
          <a:custGeom>
            <a:avLst/>
            <a:gdLst>
              <a:gd name="connsiteX0" fmla="*/ 2882900 w 10426700"/>
              <a:gd name="connsiteY0" fmla="*/ 0 h 1955800"/>
              <a:gd name="connsiteX1" fmla="*/ 10426700 w 10426700"/>
              <a:gd name="connsiteY1" fmla="*/ 0 h 1955800"/>
              <a:gd name="connsiteX2" fmla="*/ 10426700 w 10426700"/>
              <a:gd name="connsiteY2" fmla="*/ 1955800 h 1955800"/>
              <a:gd name="connsiteX3" fmla="*/ 0 w 104267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0426700" h="1955800">
                <a:moveTo>
                  <a:pt x="2882900" y="0"/>
                </a:moveTo>
                <a:lnTo>
                  <a:pt x="10426700" y="0"/>
                </a:lnTo>
                <a:lnTo>
                  <a:pt x="10426700" y="1955800"/>
                </a:lnTo>
                <a:lnTo>
                  <a:pt x="0" y="1955800"/>
                </a:lnTo>
              </a:path>
            </a:pathLst>
          </a:custGeom>
          <a:noFill/>
          <a:ln w="25400" cap="rnd">
            <a:solidFill>
              <a:srgbClr val="CF0E13"/>
            </a:solidFill>
            <a:prstDash val="sysDot"/>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350" dirty="0">
              <a:latin typeface="+mn-ea"/>
              <a:sym typeface="思源黑体" panose="020B0500000000000000" pitchFamily="34" charset="-122"/>
            </a:endParaRPr>
          </a:p>
        </p:txBody>
      </p:sp>
      <p:sp>
        <p:nvSpPr>
          <p:cNvPr id="20" name="文本框 19"/>
          <p:cNvSpPr txBox="1"/>
          <p:nvPr/>
        </p:nvSpPr>
        <p:spPr>
          <a:xfrm>
            <a:off x="1528445" y="3016885"/>
            <a:ext cx="5692140" cy="645160"/>
          </a:xfrm>
          <a:prstGeom prst="rect">
            <a:avLst/>
          </a:prstGeom>
          <a:noFill/>
        </p:spPr>
        <p:txBody>
          <a:bodyPr wrap="square">
            <a:spAutoFit/>
          </a:bodyPr>
          <a:lstStyle/>
          <a:p>
            <a:pPr algn="ctr"/>
            <a:r>
              <a:rPr kern="100" dirty="0" err="1">
                <a:solidFill>
                  <a:sysClr val="window" lastClr="FFFFFF"/>
                </a:solidFill>
                <a:effectLst/>
                <a:latin typeface="+mn-ea"/>
                <a:cs typeface="阿里巴巴普惠体 M" panose="00020600040101010101" pitchFamily="18" charset="-122"/>
                <a:sym typeface="思源黑体" panose="020B0500000000000000" pitchFamily="34" charset="-122"/>
              </a:rPr>
              <a:t>系统观念体现了马克思主义认识论方法论的基本观点，也是中国共产党人认识改造世界的重要方法</a:t>
            </a:r>
            <a:endParaRPr kern="100" dirty="0">
              <a:solidFill>
                <a:sysClr val="window" lastClr="FFFFFF"/>
              </a:solidFill>
              <a:effectLst/>
              <a:latin typeface="+mn-ea"/>
              <a:cs typeface="阿里巴巴普惠体 M" panose="00020600040101010101" pitchFamily="18" charset="-122"/>
              <a:sym typeface="思源黑体" panose="020B0500000000000000" pitchFamily="34" charset="-122"/>
            </a:endParaRPr>
          </a:p>
        </p:txBody>
      </p:sp>
      <p:sp>
        <p:nvSpPr>
          <p:cNvPr id="5" name="文本框 4"/>
          <p:cNvSpPr txBox="1"/>
          <p:nvPr/>
        </p:nvSpPr>
        <p:spPr>
          <a:xfrm>
            <a:off x="69416" y="349310"/>
            <a:ext cx="8131408"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5.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必须坚持系统观念</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1462174" y="3330309"/>
            <a:ext cx="8975956" cy="1913152"/>
          </a:xfrm>
          <a:prstGeom prst="rect">
            <a:avLst/>
          </a:prstGeom>
          <a:noFill/>
        </p:spPr>
        <p:txBody>
          <a:bodyPr wrap="square">
            <a:spAutoFit/>
          </a:bodyPr>
          <a:lstStyle/>
          <a:p>
            <a:pPr algn="just">
              <a:lnSpc>
                <a:spcPct val="170000"/>
              </a:lnSpc>
            </a:pPr>
            <a:r>
              <a:rPr lang="zh-CN" altLang="en-US" kern="100" dirty="0">
                <a:solidFill>
                  <a:srgbClr val="002060"/>
                </a:solidFill>
                <a:effectLst/>
                <a:latin typeface="微软雅黑" pitchFamily="34" charset="-122"/>
                <a:ea typeface="微软雅黑" pitchFamily="34" charset="-122"/>
                <a:cs typeface="思源黑体 CN Medium" panose="020B0600000000000000" charset="-122"/>
                <a:sym typeface="思源黑体" panose="020B0500000000000000" pitchFamily="34" charset="-122"/>
              </a:rPr>
              <a:t>当前，我国发展所处环境复杂多变，经常面临两难多难问题，推进改革发展、调整利益关系往往牵一发而动全身。因此，必须更加自觉地坚持和运用系统观念观察形势、分析问题、推动工作，把握好全局和局部、当前和长远、宏观和微观、主要矛盾和次要矛盾、特殊和一般的关系，抓住主要矛盾和关键环节，把发展的主动权牢牢掌握在自己手中。</a:t>
            </a:r>
            <a:endParaRPr lang="zh-CN" altLang="en-US" kern="100" dirty="0">
              <a:solidFill>
                <a:srgbClr val="002060"/>
              </a:solidFill>
              <a:effectLst/>
              <a:latin typeface="微软雅黑" pitchFamily="34" charset="-122"/>
              <a:ea typeface="微软雅黑" pitchFamily="34" charset="-122"/>
              <a:cs typeface="思源黑体 CN Medium" panose="020B0600000000000000" charset="-122"/>
              <a:sym typeface="思源黑体" panose="020B0500000000000000" pitchFamily="34" charset="-122"/>
            </a:endParaRPr>
          </a:p>
        </p:txBody>
      </p:sp>
      <p:sp>
        <p:nvSpPr>
          <p:cNvPr id="18" name="矩形: 圆角 17"/>
          <p:cNvSpPr/>
          <p:nvPr/>
        </p:nvSpPr>
        <p:spPr>
          <a:xfrm>
            <a:off x="1396365" y="2303145"/>
            <a:ext cx="5692140" cy="743585"/>
          </a:xfrm>
          <a:prstGeom prst="roundRect">
            <a:avLst>
              <a:gd name="adj" fmla="val 50000"/>
            </a:avLst>
          </a:prstGeom>
          <a:solidFill>
            <a:srgbClr val="CF0E1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350">
              <a:latin typeface="+mn-ea"/>
              <a:sym typeface="思源黑体" panose="020B0500000000000000" pitchFamily="34" charset="-122"/>
            </a:endParaRPr>
          </a:p>
        </p:txBody>
      </p:sp>
      <p:sp>
        <p:nvSpPr>
          <p:cNvPr id="19" name="任意多边形: 形状 18"/>
          <p:cNvSpPr/>
          <p:nvPr/>
        </p:nvSpPr>
        <p:spPr>
          <a:xfrm>
            <a:off x="1562100" y="2670175"/>
            <a:ext cx="8876030" cy="2856865"/>
          </a:xfrm>
          <a:custGeom>
            <a:avLst/>
            <a:gdLst>
              <a:gd name="connsiteX0" fmla="*/ 2882900 w 10426700"/>
              <a:gd name="connsiteY0" fmla="*/ 0 h 1955800"/>
              <a:gd name="connsiteX1" fmla="*/ 10426700 w 10426700"/>
              <a:gd name="connsiteY1" fmla="*/ 0 h 1955800"/>
              <a:gd name="connsiteX2" fmla="*/ 10426700 w 10426700"/>
              <a:gd name="connsiteY2" fmla="*/ 1955800 h 1955800"/>
              <a:gd name="connsiteX3" fmla="*/ 0 w 10426700"/>
              <a:gd name="connsiteY3" fmla="*/ 1955800 h 1955800"/>
            </a:gdLst>
            <a:ahLst/>
            <a:cxnLst>
              <a:cxn ang="0">
                <a:pos x="connsiteX0" y="connsiteY0"/>
              </a:cxn>
              <a:cxn ang="0">
                <a:pos x="connsiteX1" y="connsiteY1"/>
              </a:cxn>
              <a:cxn ang="0">
                <a:pos x="connsiteX2" y="connsiteY2"/>
              </a:cxn>
              <a:cxn ang="0">
                <a:pos x="connsiteX3" y="connsiteY3"/>
              </a:cxn>
            </a:cxnLst>
            <a:rect l="l" t="t" r="r" b="b"/>
            <a:pathLst>
              <a:path w="10426700" h="1955800">
                <a:moveTo>
                  <a:pt x="2882900" y="0"/>
                </a:moveTo>
                <a:lnTo>
                  <a:pt x="10426700" y="0"/>
                </a:lnTo>
                <a:lnTo>
                  <a:pt x="10426700" y="1955800"/>
                </a:lnTo>
                <a:lnTo>
                  <a:pt x="0" y="1955800"/>
                </a:lnTo>
              </a:path>
            </a:pathLst>
          </a:custGeom>
          <a:noFill/>
          <a:ln w="25400" cap="rnd">
            <a:solidFill>
              <a:srgbClr val="CF0E13"/>
            </a:solidFill>
            <a:prstDash val="sysDot"/>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350" dirty="0">
              <a:latin typeface="+mn-ea"/>
              <a:sym typeface="思源黑体" panose="020B0500000000000000" pitchFamily="34" charset="-122"/>
            </a:endParaRPr>
          </a:p>
        </p:txBody>
      </p:sp>
      <p:sp>
        <p:nvSpPr>
          <p:cNvPr id="20" name="文本框 19"/>
          <p:cNvSpPr txBox="1"/>
          <p:nvPr/>
        </p:nvSpPr>
        <p:spPr>
          <a:xfrm>
            <a:off x="1635760" y="2414270"/>
            <a:ext cx="5353685" cy="460375"/>
          </a:xfrm>
          <a:prstGeom prst="rect">
            <a:avLst/>
          </a:prstGeom>
          <a:noFill/>
        </p:spPr>
        <p:txBody>
          <a:bodyPr wrap="square">
            <a:spAutoFit/>
          </a:bodyPr>
          <a:lstStyle/>
          <a:p>
            <a:pPr algn="ctr"/>
            <a:r>
              <a:rPr sz="2400" kern="100" dirty="0" err="1">
                <a:solidFill>
                  <a:sysClr val="window" lastClr="FFFFFF"/>
                </a:solidFill>
                <a:effectLst/>
                <a:latin typeface="+mn-ea"/>
                <a:cs typeface="阿里巴巴普惠体 M" panose="00020600040101010101" pitchFamily="18" charset="-122"/>
                <a:sym typeface="思源黑体" panose="020B0500000000000000" pitchFamily="34" charset="-122"/>
              </a:rPr>
              <a:t>推进高质量发展必须坚持系统观念</a:t>
            </a:r>
            <a:endParaRPr sz="2400" kern="100" dirty="0">
              <a:solidFill>
                <a:sysClr val="window" lastClr="FFFFFF"/>
              </a:solidFill>
              <a:effectLst/>
              <a:latin typeface="+mn-ea"/>
              <a:cs typeface="阿里巴巴普惠体 M" panose="00020600040101010101" pitchFamily="18" charset="-122"/>
              <a:sym typeface="思源黑体" panose="020B0500000000000000"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flipH="1">
            <a:off x="7345998" y="5297032"/>
            <a:ext cx="4744829" cy="1411616"/>
          </a:xfrm>
          <a:prstGeom prst="rect">
            <a:avLst/>
          </a:prstGeom>
        </p:spPr>
      </p:pic>
      <p:sp>
        <p:nvSpPr>
          <p:cNvPr id="3" name="文本框 2"/>
          <p:cNvSpPr txBox="1"/>
          <p:nvPr/>
        </p:nvSpPr>
        <p:spPr>
          <a:xfrm>
            <a:off x="69416" y="349310"/>
            <a:ext cx="8131408"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5.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必须坚持系统观念</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102226"/>
          <p:cNvGrpSpPr/>
          <p:nvPr>
            <p:custDataLst>
              <p:tags r:id="rId1"/>
            </p:custDataLst>
          </p:nvPr>
        </p:nvGrpSpPr>
        <p:grpSpPr>
          <a:xfrm>
            <a:off x="2181265" y="3974563"/>
            <a:ext cx="7884375" cy="326365"/>
            <a:chOff x="1170035" y="1491630"/>
            <a:chExt cx="6740066" cy="255096"/>
          </a:xfrm>
          <a:solidFill>
            <a:srgbClr val="C00000"/>
          </a:solidFill>
        </p:grpSpPr>
        <p:grpSp>
          <p:nvGrpSpPr>
            <p:cNvPr id="4" name="组合 3"/>
            <p:cNvGrpSpPr/>
            <p:nvPr/>
          </p:nvGrpSpPr>
          <p:grpSpPr>
            <a:xfrm>
              <a:off x="4118171" y="1491630"/>
              <a:ext cx="887762" cy="255096"/>
              <a:chOff x="3965502" y="1879809"/>
              <a:chExt cx="1193100" cy="342834"/>
            </a:xfrm>
            <a:grpFill/>
          </p:grpSpPr>
          <p:sp>
            <p:nvSpPr>
              <p:cNvPr id="5" name="PA-dark-star-shape_15445"/>
              <p:cNvSpPr>
                <a:spLocks noChangeAspect="1"/>
              </p:cNvSpPr>
              <p:nvPr>
                <p:custDataLst>
                  <p:tags r:id="rId2"/>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6" name="PA-dark-star-shape_15445"/>
              <p:cNvSpPr>
                <a:spLocks noChangeAspect="1"/>
              </p:cNvSpPr>
              <p:nvPr>
                <p:custDataLst>
                  <p:tags r:id="rId3"/>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7" name="PA-dark-star-shape_15445"/>
              <p:cNvSpPr>
                <a:spLocks noChangeAspect="1"/>
              </p:cNvSpPr>
              <p:nvPr>
                <p:custDataLst>
                  <p:tags r:id="rId4"/>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7" name="PA-dark-star-shape_15445"/>
              <p:cNvSpPr>
                <a:spLocks noChangeAspect="1"/>
              </p:cNvSpPr>
              <p:nvPr>
                <p:custDataLst>
                  <p:tags r:id="rId5"/>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8" name="PA-dark-star-shape_15445"/>
              <p:cNvSpPr>
                <a:spLocks noChangeAspect="1"/>
              </p:cNvSpPr>
              <p:nvPr>
                <p:custDataLst>
                  <p:tags r:id="rId6"/>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grpSp>
        <p:grpSp>
          <p:nvGrpSpPr>
            <p:cNvPr id="19" name="组合 18"/>
            <p:cNvGrpSpPr/>
            <p:nvPr/>
          </p:nvGrpSpPr>
          <p:grpSpPr>
            <a:xfrm>
              <a:off x="1170035" y="1619178"/>
              <a:ext cx="6740066" cy="0"/>
              <a:chOff x="1170035" y="2082167"/>
              <a:chExt cx="6740066" cy="0"/>
            </a:xfrm>
            <a:grpFill/>
          </p:grpSpPr>
          <p:cxnSp>
            <p:nvCxnSpPr>
              <p:cNvPr id="20" name="PA-直接连接符 6"/>
              <p:cNvCxnSpPr/>
              <p:nvPr>
                <p:custDataLst>
                  <p:tags r:id="rId7"/>
                </p:custDataLst>
              </p:nvPr>
            </p:nvCxnSpPr>
            <p:spPr>
              <a:xfrm>
                <a:off x="5148064" y="2082167"/>
                <a:ext cx="2762037" cy="0"/>
              </a:xfrm>
              <a:prstGeom prst="line">
                <a:avLst/>
              </a:prstGeom>
              <a:grpFill/>
              <a:ln w="15875" cap="flat" cmpd="sng" algn="ctr">
                <a:solidFill>
                  <a:srgbClr val="E71E17"/>
                </a:solidFill>
                <a:prstDash val="solid"/>
                <a:miter lim="800000"/>
              </a:ln>
              <a:effectLst/>
            </p:spPr>
          </p:cxnSp>
          <p:cxnSp>
            <p:nvCxnSpPr>
              <p:cNvPr id="21" name="PA-直接连接符 7"/>
              <p:cNvCxnSpPr/>
              <p:nvPr>
                <p:custDataLst>
                  <p:tags r:id="rId8"/>
                </p:custDataLst>
              </p:nvPr>
            </p:nvCxnSpPr>
            <p:spPr>
              <a:xfrm>
                <a:off x="1170035" y="2082167"/>
                <a:ext cx="2825901" cy="0"/>
              </a:xfrm>
              <a:prstGeom prst="line">
                <a:avLst/>
              </a:prstGeom>
              <a:grpFill/>
              <a:ln w="15875" cap="flat" cmpd="sng" algn="ctr">
                <a:solidFill>
                  <a:srgbClr val="E71E17"/>
                </a:solidFill>
                <a:prstDash val="solid"/>
                <a:miter lim="800000"/>
              </a:ln>
              <a:effectLst/>
            </p:spPr>
          </p:cxnSp>
        </p:grpSp>
      </p:grpSp>
      <p:grpSp>
        <p:nvGrpSpPr>
          <p:cNvPr id="22" name="组合 21"/>
          <p:cNvGrpSpPr/>
          <p:nvPr/>
        </p:nvGrpSpPr>
        <p:grpSpPr>
          <a:xfrm>
            <a:off x="4722102" y="1180081"/>
            <a:ext cx="2872551" cy="734613"/>
            <a:chOff x="689186" y="2296781"/>
            <a:chExt cx="2533206" cy="583085"/>
          </a:xfrm>
        </p:grpSpPr>
        <p:sp>
          <p:nvSpPr>
            <p:cNvPr id="25" name="对角圆角矩形 24"/>
            <p:cNvSpPr/>
            <p:nvPr/>
          </p:nvSpPr>
          <p:spPr>
            <a:xfrm>
              <a:off x="935024" y="2360753"/>
              <a:ext cx="1917577" cy="519113"/>
            </a:xfrm>
            <a:prstGeom prst="round2DiagRect">
              <a:avLst>
                <a:gd name="adj1" fmla="val 50000"/>
                <a:gd name="adj2" fmla="val 0"/>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6" name="五角星 25"/>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cap="flat" cmpd="sng" algn="ctr">
              <a:solidFill>
                <a:srgbClr val="FFFF00"/>
              </a:solidFill>
              <a:prstDash val="solid"/>
            </a:ln>
            <a:effectLst>
              <a:outerShdw blurRad="38100" sx="102000" sy="102000" algn="ctr" rotWithShape="0">
                <a:prstClr val="black"/>
              </a:outerShdw>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7" name="TextBox 495"/>
            <p:cNvSpPr txBox="1"/>
            <p:nvPr/>
          </p:nvSpPr>
          <p:spPr>
            <a:xfrm>
              <a:off x="689186" y="2408008"/>
              <a:ext cx="2533206" cy="409264"/>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defTabSz="1218565">
                <a:defRPr/>
              </a:pPr>
              <a:r>
                <a:rPr lang="zh-CN" altLang="en-US" sz="2760" dirty="0">
                  <a:solidFill>
                    <a:prstClr val="white"/>
                  </a:solidFill>
                  <a:latin typeface="+mn-ea"/>
                  <a:ea typeface="+mn-ea"/>
                  <a:cs typeface="+mn-ea"/>
                  <a:sym typeface="思源黑体 CN Normal" panose="020B0400000000000000" pitchFamily="34" charset="-122"/>
                </a:rPr>
                <a:t>第六部分</a:t>
              </a:r>
              <a:endParaRPr lang="zh-CN" altLang="en-US" sz="1800" dirty="0">
                <a:solidFill>
                  <a:prstClr val="white"/>
                </a:solidFill>
                <a:latin typeface="+mn-ea"/>
                <a:ea typeface="+mn-ea"/>
                <a:cs typeface="+mn-ea"/>
                <a:sym typeface="思源黑体 CN Normal" panose="020B0400000000000000" pitchFamily="34" charset="-122"/>
              </a:endParaRPr>
            </a:p>
          </p:txBody>
        </p:sp>
      </p:grpSp>
      <p:sp>
        <p:nvSpPr>
          <p:cNvPr id="10" name="矩形 9"/>
          <p:cNvSpPr/>
          <p:nvPr/>
        </p:nvSpPr>
        <p:spPr>
          <a:xfrm>
            <a:off x="164843" y="2668372"/>
            <a:ext cx="11845803" cy="922020"/>
          </a:xfrm>
          <a:prstGeom prst="rect">
            <a:avLst/>
          </a:prstGeom>
        </p:spPr>
        <p:txBody>
          <a:bodyPr wrap="square">
            <a:spAutoFit/>
          </a:bodyPr>
          <a:lstStyle/>
          <a:p>
            <a:pPr algn="ctr"/>
            <a:r>
              <a:rPr sz="5400" b="1" spc="-300" dirty="0">
                <a:ln w="22225">
                  <a:noFill/>
                </a:ln>
                <a:blipFill>
                  <a:blip r:embed="rId9"/>
                  <a:stretch>
                    <a:fillRect/>
                  </a:stretch>
                </a:blipFill>
                <a:effectLst/>
                <a:latin typeface="+mn-ea"/>
                <a:cs typeface="+mn-ea"/>
              </a:rPr>
              <a:t>必须坚持胸怀天下，展现新的格局境界</a:t>
            </a:r>
            <a:endParaRPr sz="5400" b="1" spc="-300" dirty="0">
              <a:ln w="22225">
                <a:noFill/>
              </a:ln>
              <a:blipFill>
                <a:blip r:embed="rId9"/>
                <a:stretch>
                  <a:fillRect/>
                </a:stretch>
              </a:blipFill>
              <a:effectLst/>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 fill="hold"/>
                                        <p:tgtEl>
                                          <p:spTgt spid="22"/>
                                        </p:tgtEl>
                                        <p:attrNameLst>
                                          <p:attrName>ppt_w</p:attrName>
                                        </p:attrNameLst>
                                      </p:cBhvr>
                                      <p:tavLst>
                                        <p:tav tm="0">
                                          <p:val>
                                            <p:fltVal val="0"/>
                                          </p:val>
                                        </p:tav>
                                        <p:tav tm="100000">
                                          <p:val>
                                            <p:strVal val="#ppt_w"/>
                                          </p:val>
                                        </p:tav>
                                      </p:tavLst>
                                    </p:anim>
                                    <p:anim calcmode="lin" valueType="num">
                                      <p:cBhvr>
                                        <p:cTn id="8" dur="200" fill="hold"/>
                                        <p:tgtEl>
                                          <p:spTgt spid="22"/>
                                        </p:tgtEl>
                                        <p:attrNameLst>
                                          <p:attrName>ppt_h</p:attrName>
                                        </p:attrNameLst>
                                      </p:cBhvr>
                                      <p:tavLst>
                                        <p:tav tm="0">
                                          <p:val>
                                            <p:fltVal val="0"/>
                                          </p:val>
                                        </p:tav>
                                        <p:tav tm="100000">
                                          <p:val>
                                            <p:strVal val="#ppt_h"/>
                                          </p:val>
                                        </p:tav>
                                      </p:tavLst>
                                    </p:anim>
                                    <p:animEffect transition="in" filter="fade">
                                      <p:cBhvr>
                                        <p:cTn id="9" dur="200"/>
                                        <p:tgtEl>
                                          <p:spTgt spid="22"/>
                                        </p:tgtEl>
                                      </p:cBhvr>
                                    </p:animEffect>
                                  </p:childTnLst>
                                </p:cTn>
                              </p:par>
                            </p:childTnLst>
                          </p:cTn>
                        </p:par>
                        <p:par>
                          <p:cTn id="10" fill="hold">
                            <p:stCondLst>
                              <p:cond delay="500"/>
                            </p:stCondLst>
                            <p:childTnLst>
                              <p:par>
                                <p:cTn id="11" presetID="6" presetClass="emph" presetSubtype="0" fill="hold" nodeType="afterEffect">
                                  <p:stCondLst>
                                    <p:cond delay="0"/>
                                  </p:stCondLst>
                                  <p:childTnLst>
                                    <p:animScale>
                                      <p:cBhvr>
                                        <p:cTn id="12" dur="100" fill="hold"/>
                                        <p:tgtEl>
                                          <p:spTgt spid="22"/>
                                        </p:tgtEl>
                                      </p:cBhvr>
                                      <p:by x="115000" y="115000"/>
                                    </p:animScale>
                                  </p:childTnLst>
                                </p:cTn>
                              </p:par>
                              <p:par>
                                <p:cTn id="13" presetID="6" presetClass="emph" presetSubtype="0" fill="hold" nodeType="withEffect">
                                  <p:stCondLst>
                                    <p:cond delay="200"/>
                                  </p:stCondLst>
                                  <p:childTnLst>
                                    <p:animScale>
                                      <p:cBhvr>
                                        <p:cTn id="14" dur="100" fill="hold"/>
                                        <p:tgtEl>
                                          <p:spTgt spid="22"/>
                                        </p:tgtEl>
                                      </p:cBhvr>
                                      <p:by x="85000" y="85000"/>
                                    </p:animScale>
                                  </p:childTnLst>
                                </p:cTn>
                              </p:par>
                            </p:childTnLst>
                          </p:cTn>
                        </p:par>
                        <p:par>
                          <p:cTn id="15" fill="hold">
                            <p:stCondLst>
                              <p:cond delay="1000"/>
                            </p:stCondLst>
                            <p:childTnLst>
                              <p:par>
                                <p:cTn id="16" presetID="6" presetClass="emph" presetSubtype="0" fill="hold" nodeType="afterEffect">
                                  <p:stCondLst>
                                    <p:cond delay="0"/>
                                  </p:stCondLst>
                                  <p:childTnLst>
                                    <p:animScale>
                                      <p:cBhvr>
                                        <p:cTn id="17" dur="100" fill="hold"/>
                                        <p:tgtEl>
                                          <p:spTgt spid="22"/>
                                        </p:tgtEl>
                                      </p:cBhvr>
                                      <p:by x="105000" y="105000"/>
                                    </p:animScale>
                                  </p:childTnLst>
                                </p:cTn>
                              </p:par>
                              <p:par>
                                <p:cTn id="18" presetID="6" presetClass="emph" presetSubtype="0" fill="hold" nodeType="withEffect">
                                  <p:stCondLst>
                                    <p:cond delay="200"/>
                                  </p:stCondLst>
                                  <p:childTnLst>
                                    <p:animScale>
                                      <p:cBhvr>
                                        <p:cTn id="19" dur="100" fill="hold"/>
                                        <p:tgtEl>
                                          <p:spTgt spid="22"/>
                                        </p:tgtEl>
                                      </p:cBhvr>
                                      <p:by x="95000" y="95000"/>
                                    </p:animScale>
                                  </p:childTnLst>
                                </p:cTn>
                              </p:par>
                            </p:childTnLst>
                          </p:cTn>
                        </p:par>
                        <p:par>
                          <p:cTn id="20" fill="hold">
                            <p:stCondLst>
                              <p:cond delay="1500"/>
                            </p:stCondLst>
                            <p:childTnLst>
                              <p:par>
                                <p:cTn id="21" presetID="16" presetClass="entr" presetSubtype="21" fill="hold" nodeType="after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750" fill="hold"/>
                                        <p:tgtEl>
                                          <p:spTgt spid="10"/>
                                        </p:tgtEl>
                                        <p:attrNameLst>
                                          <p:attrName>ppt_w</p:attrName>
                                        </p:attrNameLst>
                                      </p:cBhvr>
                                      <p:tavLst>
                                        <p:tav tm="0">
                                          <p:val>
                                            <p:fltVal val="0"/>
                                          </p:val>
                                        </p:tav>
                                        <p:tav tm="100000">
                                          <p:val>
                                            <p:strVal val="#ppt_w"/>
                                          </p:val>
                                        </p:tav>
                                      </p:tavLst>
                                    </p:anim>
                                    <p:anim calcmode="lin" valueType="num">
                                      <p:cBhvr>
                                        <p:cTn id="27" dur="1750" fill="hold"/>
                                        <p:tgtEl>
                                          <p:spTgt spid="10"/>
                                        </p:tgtEl>
                                        <p:attrNameLst>
                                          <p:attrName>ppt_h</p:attrName>
                                        </p:attrNameLst>
                                      </p:cBhvr>
                                      <p:tavLst>
                                        <p:tav tm="0">
                                          <p:val>
                                            <p:fltVal val="0"/>
                                          </p:val>
                                        </p:tav>
                                        <p:tav tm="100000">
                                          <p:val>
                                            <p:strVal val="#ppt_h"/>
                                          </p:val>
                                        </p:tav>
                                      </p:tavLst>
                                    </p:anim>
                                    <p:animEffect transition="in" filter="fade">
                                      <p:cBhvr>
                                        <p:cTn id="28" dur="1750"/>
                                        <p:tgtEl>
                                          <p:spTgt spid="10"/>
                                        </p:tgtEl>
                                      </p:cBhvr>
                                    </p:animEffect>
                                  </p:childTnLst>
                                </p:cTn>
                              </p:par>
                              <p:par>
                                <p:cTn id="29" presetID="6" presetClass="emph" presetSubtype="0" autoRev="1" fill="hold" grpId="1" nodeType="withEffect">
                                  <p:stCondLst>
                                    <p:cond delay="2500"/>
                                  </p:stCondLst>
                                  <p:childTnLst>
                                    <p:animScale>
                                      <p:cBhvr>
                                        <p:cTn id="30" dur="175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397000" cy="581025"/>
          </a:xfrm>
          <a:prstGeom prst="rect">
            <a:avLst/>
          </a:prstGeom>
          <a:noFill/>
        </p:spPr>
        <p:txBody>
          <a:bodyPr wrap="none" lIns="89352" tIns="44676" rIns="89352" bIns="44676" rtlCol="0">
            <a:spAutoFit/>
          </a:bodyPr>
          <a:lstStyle/>
          <a:p>
            <a:r>
              <a:rPr lang="zh-CN" altLang="en-US" sz="3200" dirty="0">
                <a:latin typeface="思源黑体 CN Medium" panose="020B0600000000000000" charset="-122"/>
                <a:ea typeface="思源黑体 CN Medium" panose="020B0600000000000000" charset="-122"/>
                <a:sym typeface="字魂58号-创中黑-Regular" panose="00000500000000000000" pitchFamily="2" charset="-122"/>
              </a:rPr>
              <a:t>延迟符</a:t>
            </a:r>
            <a:endParaRPr lang="zh-CN" altLang="en-US" sz="3200" dirty="0">
              <a:latin typeface="思源黑体 CN Medium" panose="020B0600000000000000" charset="-122"/>
              <a:ea typeface="思源黑体 CN Medium" panose="020B0600000000000000" charset="-122"/>
              <a:sym typeface="字魂58号-创中黑-Regular" panose="00000500000000000000" pitchFamily="2" charset="-122"/>
            </a:endParaRPr>
          </a:p>
        </p:txBody>
      </p:sp>
      <p:grpSp>
        <p:nvGrpSpPr>
          <p:cNvPr id="11" name="Aitds3"/>
          <p:cNvGrpSpPr/>
          <p:nvPr/>
        </p:nvGrpSpPr>
        <p:grpSpPr>
          <a:xfrm>
            <a:off x="1376267" y="1784496"/>
            <a:ext cx="376238" cy="247650"/>
            <a:chOff x="2762976" y="2497837"/>
            <a:chExt cx="501650" cy="330200"/>
          </a:xfrm>
        </p:grpSpPr>
        <p:sp>
          <p:nvSpPr>
            <p:cNvPr id="12" name="Aitds3-1"/>
            <p:cNvSpPr/>
            <p:nvPr/>
          </p:nvSpPr>
          <p:spPr>
            <a:xfrm>
              <a:off x="2762976" y="2497837"/>
              <a:ext cx="165100" cy="330200"/>
            </a:xfrm>
            <a:prstGeom prst="chevron">
              <a:avLst/>
            </a:prstGeom>
            <a:solidFill>
              <a:srgbClr val="FF0000"/>
            </a:solidFill>
            <a:ln w="25400" cap="flat" cmpd="sng" algn="ctr">
              <a:solidFill>
                <a:srgbClr val="FF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srgbClr val="000000"/>
                </a:solidFill>
                <a:effectLst/>
                <a:uLnTx/>
                <a:uFillTx/>
                <a:latin typeface="+mn-ea"/>
                <a:cs typeface="+mn-ea"/>
                <a:sym typeface="+mn-lt"/>
              </a:endParaRPr>
            </a:p>
          </p:txBody>
        </p:sp>
        <p:sp>
          <p:nvSpPr>
            <p:cNvPr id="13" name="Aitds3-2"/>
            <p:cNvSpPr/>
            <p:nvPr/>
          </p:nvSpPr>
          <p:spPr>
            <a:xfrm>
              <a:off x="2928076" y="2497837"/>
              <a:ext cx="165100" cy="330200"/>
            </a:xfrm>
            <a:prstGeom prst="chevron">
              <a:avLst/>
            </a:prstGeom>
            <a:solidFill>
              <a:srgbClr val="6A3C7C">
                <a:lumMod val="50000"/>
              </a:srgbClr>
            </a:solidFill>
            <a:ln w="25400" cap="flat" cmpd="sng" algn="ctr">
              <a:solidFill>
                <a:srgbClr val="6A3C7C">
                  <a:lumMod val="5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srgbClr val="000000"/>
                </a:solidFill>
                <a:effectLst/>
                <a:uLnTx/>
                <a:uFillTx/>
                <a:latin typeface="+mn-ea"/>
                <a:cs typeface="+mn-ea"/>
                <a:sym typeface="+mn-lt"/>
              </a:endParaRPr>
            </a:p>
          </p:txBody>
        </p:sp>
        <p:sp>
          <p:nvSpPr>
            <p:cNvPr id="14" name="Aitds3-3"/>
            <p:cNvSpPr/>
            <p:nvPr/>
          </p:nvSpPr>
          <p:spPr>
            <a:xfrm>
              <a:off x="3099526" y="2497837"/>
              <a:ext cx="165100" cy="330200"/>
            </a:xfrm>
            <a:prstGeom prst="chevron">
              <a:avLst/>
            </a:prstGeom>
            <a:solidFill>
              <a:srgbClr val="000000">
                <a:lumMod val="85000"/>
                <a:lumOff val="15000"/>
              </a:srgbClr>
            </a:solidFill>
            <a:ln w="25400" cap="flat" cmpd="sng" algn="ctr">
              <a:solidFill>
                <a:srgbClr val="E7E6E6">
                  <a:lumMod val="25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srgbClr val="000000"/>
                </a:solidFill>
                <a:effectLst/>
                <a:uLnTx/>
                <a:uFillTx/>
                <a:latin typeface="+mn-ea"/>
                <a:cs typeface="+mn-ea"/>
                <a:sym typeface="+mn-lt"/>
              </a:endParaRPr>
            </a:p>
          </p:txBody>
        </p:sp>
      </p:grpSp>
      <p:grpSp>
        <p:nvGrpSpPr>
          <p:cNvPr id="15" name="Aitds4"/>
          <p:cNvGrpSpPr/>
          <p:nvPr/>
        </p:nvGrpSpPr>
        <p:grpSpPr bwMode="auto">
          <a:xfrm>
            <a:off x="1844262" y="1696509"/>
            <a:ext cx="8983981" cy="1226185"/>
            <a:chOff x="0" y="167867"/>
            <a:chExt cx="11974902" cy="1707473"/>
          </a:xfrm>
        </p:grpSpPr>
        <p:sp>
          <p:nvSpPr>
            <p:cNvPr id="16" name="Aitds4-1"/>
            <p:cNvSpPr>
              <a:spLocks noChangeArrowheads="1"/>
            </p:cNvSpPr>
            <p:nvPr/>
          </p:nvSpPr>
          <p:spPr bwMode="auto">
            <a:xfrm>
              <a:off x="81255" y="167867"/>
              <a:ext cx="11893647" cy="1707473"/>
            </a:xfrm>
            <a:prstGeom prst="roundRect">
              <a:avLst>
                <a:gd name="adj" fmla="val 8176"/>
              </a:avLst>
            </a:prstGeom>
            <a:noFill/>
            <a:ln w="19050">
              <a:solidFill>
                <a:srgbClr val="F17475">
                  <a:lumMod val="75000"/>
                </a:srgbClr>
              </a:solidFill>
              <a:rou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itchFamily="34" charset="0"/>
                <a:buNone/>
                <a:defRPr/>
              </a:pPr>
              <a:r>
                <a:rPr kumimoji="0" lang="en-US" altLang="zh-CN" sz="1125" b="1" i="0" u="none" strike="noStrike" kern="0" cap="none" spc="0" normalizeH="0" baseline="0" noProof="0" dirty="0">
                  <a:ln>
                    <a:noFill/>
                  </a:ln>
                  <a:solidFill>
                    <a:srgbClr val="C00000"/>
                  </a:solidFill>
                  <a:effectLst/>
                  <a:uLnTx/>
                  <a:uFillTx/>
                  <a:latin typeface="+mn-ea"/>
                  <a:ea typeface="+mn-ea"/>
                  <a:cs typeface="+mn-ea"/>
                  <a:sym typeface="+mn-lt"/>
                </a:rPr>
                <a:t> </a:t>
              </a:r>
              <a:endParaRPr kumimoji="0" lang="zh-CN" altLang="en-US" sz="1125" b="1" i="0" u="none" strike="noStrike" kern="0" cap="none" spc="0" normalizeH="0" baseline="0" noProof="0" dirty="0">
                <a:ln>
                  <a:noFill/>
                </a:ln>
                <a:solidFill>
                  <a:srgbClr val="C00000"/>
                </a:solidFill>
                <a:effectLst/>
                <a:uLnTx/>
                <a:uFillTx/>
                <a:latin typeface="+mn-ea"/>
                <a:ea typeface="+mn-ea"/>
                <a:cs typeface="+mn-ea"/>
                <a:sym typeface="+mn-lt"/>
              </a:endParaRPr>
            </a:p>
          </p:txBody>
        </p:sp>
        <p:sp>
          <p:nvSpPr>
            <p:cNvPr id="8" name="Aitds4-2"/>
            <p:cNvSpPr>
              <a:spLocks noChangeArrowheads="1"/>
            </p:cNvSpPr>
            <p:nvPr/>
          </p:nvSpPr>
          <p:spPr bwMode="auto">
            <a:xfrm>
              <a:off x="0" y="413100"/>
              <a:ext cx="169589" cy="169589"/>
            </a:xfrm>
            <a:prstGeom prst="flowChartConnector">
              <a:avLst/>
            </a:prstGeom>
            <a:solidFill>
              <a:srgbClr val="D99593"/>
            </a:solidFill>
            <a:ln w="25400">
              <a:solidFill>
                <a:srgbClr val="D8D8D8"/>
              </a:solidFill>
              <a:round/>
            </a:ln>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defRPr/>
              </a:pPr>
              <a:endParaRPr kumimoji="0" lang="zh-CN" altLang="zh-CN" sz="1350" b="0" i="0" u="none" strike="noStrike" kern="0" cap="none" spc="0" normalizeH="0" baseline="0" noProof="0" dirty="0">
                <a:ln>
                  <a:noFill/>
                </a:ln>
                <a:solidFill>
                  <a:srgbClr val="000000"/>
                </a:solidFill>
                <a:effectLst/>
                <a:uLnTx/>
                <a:uFillTx/>
                <a:latin typeface="+mn-ea"/>
                <a:ea typeface="+mn-ea"/>
                <a:cs typeface="+mn-ea"/>
                <a:sym typeface="+mn-lt"/>
              </a:endParaRPr>
            </a:p>
          </p:txBody>
        </p:sp>
      </p:grpSp>
      <p:sp>
        <p:nvSpPr>
          <p:cNvPr id="9" name="PA-022103"/>
          <p:cNvSpPr/>
          <p:nvPr>
            <p:custDataLst>
              <p:tags r:id="rId1"/>
            </p:custDataLst>
          </p:nvPr>
        </p:nvSpPr>
        <p:spPr>
          <a:xfrm>
            <a:off x="2004695" y="1894205"/>
            <a:ext cx="8646160" cy="866140"/>
          </a:xfrm>
          <a:prstGeom prst="rect">
            <a:avLst/>
          </a:prstGeom>
        </p:spPr>
        <p:txBody>
          <a:bodyPr wrap="square">
            <a:spAutoFit/>
          </a:bodyPr>
          <a:lstStyle/>
          <a:p>
            <a:pPr marL="0" marR="0" lvl="0" indent="0" algn="just" defTabSz="914400" rtl="0" eaLnBrk="1" fontAlgn="auto" latinLnBrk="0" hangingPunct="1">
              <a:lnSpc>
                <a:spcPct val="105000"/>
              </a:lnSpc>
              <a:spcBef>
                <a:spcPts val="0"/>
              </a:spcBef>
              <a:spcAft>
                <a:spcPts val="0"/>
              </a:spcAft>
              <a:buClrTx/>
              <a:buSzTx/>
              <a:buFontTx/>
              <a:buNone/>
              <a:defRPr/>
            </a:pPr>
            <a:r>
              <a:rPr kumimoji="0" lang="zh-CN" altLang="en-US" sz="1600" b="0" i="0" u="none" strike="noStrike" kern="100" cap="none" spc="0" normalizeH="0" baseline="0" noProof="0" dirty="0">
                <a:ln>
                  <a:noFill/>
                </a:ln>
                <a:solidFill>
                  <a:srgbClr val="002060"/>
                </a:solidFill>
                <a:effectLst/>
                <a:uLnTx/>
                <a:uFillTx/>
                <a:latin typeface="+mn-ea"/>
                <a:cs typeface="+mn-ea"/>
                <a:sym typeface="微软雅黑" pitchFamily="34" charset="-122"/>
              </a:rPr>
              <a:t>一百多年来，我们党始终不忘胸怀天下，把追求全人类的解放、实现共产主义作为自己的远大目标，不仅带领人民发展自己的国家，还通过自身发展成为维护世界和平、推动全球经济增长、促进共同发展的重要力量，深刻影响世界发展趋势，为人类进步事业作出了重要贡献。</a:t>
            </a:r>
            <a:endParaRPr kumimoji="0" lang="zh-CN" altLang="en-US" sz="1600" b="0" i="0" u="none" strike="noStrike" kern="100" cap="none" spc="0" normalizeH="0" baseline="0" noProof="0" dirty="0">
              <a:ln>
                <a:noFill/>
              </a:ln>
              <a:solidFill>
                <a:srgbClr val="002060"/>
              </a:solidFill>
              <a:effectLst/>
              <a:uLnTx/>
              <a:uFillTx/>
              <a:latin typeface="+mn-ea"/>
              <a:cs typeface="+mn-ea"/>
              <a:sym typeface="微软雅黑" pitchFamily="34" charset="-122"/>
            </a:endParaRPr>
          </a:p>
        </p:txBody>
      </p:sp>
      <p:sp>
        <p:nvSpPr>
          <p:cNvPr id="10" name="PA-02258"/>
          <p:cNvSpPr/>
          <p:nvPr>
            <p:custDataLst>
              <p:tags r:id="rId2"/>
            </p:custDataLst>
          </p:nvPr>
        </p:nvSpPr>
        <p:spPr>
          <a:xfrm flipH="1">
            <a:off x="10122677" y="5753927"/>
            <a:ext cx="426720" cy="438581"/>
          </a:xfrm>
          <a:prstGeom prst="corner">
            <a:avLst>
              <a:gd name="adj1" fmla="val 30357"/>
              <a:gd name="adj2" fmla="val 2857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ea"/>
              <a:cs typeface="+mn-cs"/>
              <a:sym typeface="微软雅黑" pitchFamily="34" charset="-122"/>
            </a:endParaRPr>
          </a:p>
        </p:txBody>
      </p:sp>
      <p:sp>
        <p:nvSpPr>
          <p:cNvPr id="21" name="我图网QQF4D2CD6C74639原创"/>
          <p:cNvSpPr txBox="1"/>
          <p:nvPr/>
        </p:nvSpPr>
        <p:spPr>
          <a:xfrm>
            <a:off x="2416717" y="3437416"/>
            <a:ext cx="6315842" cy="414020"/>
          </a:xfrm>
          <a:prstGeom prst="rect">
            <a:avLst/>
          </a:prstGeom>
          <a:noFill/>
        </p:spPr>
        <p:txBody>
          <a:bodyPr wrap="square" rtlCol="0">
            <a:spAutoFit/>
          </a:bodyPr>
          <a:lstStyle>
            <a:defPPr>
              <a:defRPr lang="zh-CN"/>
            </a:defPPr>
            <a:lvl1pPr algn="ctr">
              <a:defRPr sz="4800" b="1">
                <a:gradFill>
                  <a:gsLst>
                    <a:gs pos="0">
                      <a:srgbClr val="FF0000"/>
                    </a:gs>
                    <a:gs pos="100000">
                      <a:srgbClr val="B40000"/>
                    </a:gs>
                  </a:gsLst>
                  <a:lin ang="5400000" scaled="1"/>
                </a:gra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0" i="0" u="none" strike="noStrike" kern="1200" cap="none" spc="0" normalizeH="0" baseline="0" noProof="0" dirty="0">
                <a:ln>
                  <a:noFill/>
                </a:ln>
                <a:solidFill>
                  <a:srgbClr val="C00000"/>
                </a:solidFill>
                <a:effectLst/>
                <a:uLnTx/>
                <a:uFillTx/>
                <a:latin typeface="+mn-ea"/>
                <a:ea typeface="+mn-ea"/>
                <a:cs typeface="思源黑体 CN Medium" panose="020B0600000000000000" charset="-122"/>
                <a:sym typeface="字魂58号-创中黑-Regular" panose="00000500000000000000" pitchFamily="2" charset="-122"/>
              </a:rPr>
              <a:t>胸怀天下，要有放眼“两个大局”的大视野</a:t>
            </a:r>
            <a:endParaRPr kumimoji="0" lang="zh-CN" altLang="en-US" sz="2100" b="0" i="0" u="none" strike="noStrike" kern="1200" cap="none" spc="0" normalizeH="0" baseline="0" noProof="0" dirty="0">
              <a:ln>
                <a:noFill/>
              </a:ln>
              <a:solidFill>
                <a:srgbClr val="C00000"/>
              </a:solidFill>
              <a:effectLst/>
              <a:uLnTx/>
              <a:uFillTx/>
              <a:latin typeface="+mn-ea"/>
              <a:ea typeface="+mn-ea"/>
              <a:cs typeface="思源黑体 CN Medium" panose="020B0600000000000000" charset="-122"/>
              <a:sym typeface="字魂58号-创中黑-Regular" panose="00000500000000000000" pitchFamily="2" charset="-122"/>
            </a:endParaRPr>
          </a:p>
        </p:txBody>
      </p:sp>
      <p:grpSp>
        <p:nvGrpSpPr>
          <p:cNvPr id="22" name="组合 21"/>
          <p:cNvGrpSpPr/>
          <p:nvPr/>
        </p:nvGrpSpPr>
        <p:grpSpPr>
          <a:xfrm>
            <a:off x="1723200" y="3429948"/>
            <a:ext cx="677705" cy="346249"/>
            <a:chOff x="869474" y="1944008"/>
            <a:chExt cx="903606" cy="461665"/>
          </a:xfrm>
        </p:grpSpPr>
        <p:sp>
          <p:nvSpPr>
            <p:cNvPr id="24" name="Freeform 5"/>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E2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000000"/>
                </a:solidFill>
                <a:effectLst/>
                <a:uLnTx/>
                <a:uFillTx/>
                <a:latin typeface="+mn-ea"/>
                <a:cs typeface="+mn-cs"/>
                <a:sym typeface="字魂58号-创中黑-Regular" panose="00000500000000000000" pitchFamily="2" charset="-122"/>
              </a:endParaRPr>
            </a:p>
          </p:txBody>
        </p:sp>
        <p:sp>
          <p:nvSpPr>
            <p:cNvPr id="25" name="Rectangle 6"/>
            <p:cNvSpPr>
              <a:spLocks noChangeArrowheads="1"/>
            </p:cNvSpPr>
            <p:nvPr/>
          </p:nvSpPr>
          <p:spPr bwMode="auto">
            <a:xfrm>
              <a:off x="869474" y="2006830"/>
              <a:ext cx="233024" cy="387886"/>
            </a:xfrm>
            <a:prstGeom prst="rect">
              <a:avLst/>
            </a:prstGeom>
            <a:solidFill>
              <a:srgbClr val="E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000000"/>
                </a:solidFill>
                <a:effectLst/>
                <a:uLnTx/>
                <a:uFillTx/>
                <a:latin typeface="+mn-ea"/>
                <a:cs typeface="+mn-cs"/>
                <a:sym typeface="字魂58号-创中黑-Regular" panose="00000500000000000000" pitchFamily="2" charset="-122"/>
              </a:endParaRPr>
            </a:p>
          </p:txBody>
        </p:sp>
      </p:grpSp>
      <p:sp>
        <p:nvSpPr>
          <p:cNvPr id="26" name="PA-022103"/>
          <p:cNvSpPr/>
          <p:nvPr>
            <p:custDataLst>
              <p:tags r:id="rId3"/>
            </p:custDataLst>
          </p:nvPr>
        </p:nvSpPr>
        <p:spPr>
          <a:xfrm>
            <a:off x="2092960" y="3878580"/>
            <a:ext cx="8307070" cy="2123274"/>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defRPr/>
            </a:pPr>
            <a:r>
              <a:rPr kumimoji="0" lang="zh-CN" altLang="en-US" sz="1600"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rPr>
              <a:t>习近平总书记一再强调，要把胸怀</a:t>
            </a:r>
            <a:r>
              <a:rPr kumimoji="0" lang="zh-CN" altLang="en-US" b="0" i="0" u="none" strike="noStrike" kern="100" cap="none" spc="0" normalizeH="0" baseline="0" noProof="0" dirty="0">
                <a:ln>
                  <a:noFill/>
                </a:ln>
                <a:solidFill>
                  <a:srgbClr val="C00000"/>
                </a:solidFill>
                <a:effectLst/>
                <a:uLnTx/>
                <a:uFillTx/>
                <a:latin typeface="+mn-ea"/>
                <a:cs typeface="思源黑体 CN Medium" panose="020B0600000000000000" charset="-122"/>
                <a:sym typeface="微软雅黑" pitchFamily="34" charset="-122"/>
              </a:rPr>
              <a:t>中华民族伟大复兴战略全局</a:t>
            </a:r>
            <a:r>
              <a:rPr kumimoji="0" lang="zh-CN" altLang="en-US"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rPr>
              <a:t>和</a:t>
            </a:r>
            <a:r>
              <a:rPr kumimoji="0" lang="zh-CN" altLang="en-US" b="0" i="0" u="none" strike="noStrike" kern="100" cap="none" spc="0" normalizeH="0" baseline="0" noProof="0" dirty="0">
                <a:ln>
                  <a:noFill/>
                </a:ln>
                <a:solidFill>
                  <a:srgbClr val="C00000"/>
                </a:solidFill>
                <a:effectLst/>
                <a:uLnTx/>
                <a:uFillTx/>
                <a:latin typeface="+mn-ea"/>
                <a:cs typeface="思源黑体 CN Medium" panose="020B0600000000000000" charset="-122"/>
                <a:sym typeface="微软雅黑" pitchFamily="34" charset="-122"/>
              </a:rPr>
              <a:t>世界百年未有之大变局</a:t>
            </a:r>
            <a:r>
              <a:rPr kumimoji="0" lang="zh-CN" altLang="en-US" sz="1600"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rPr>
              <a:t>作为谋划工作的基本出发点。当前，国内大局和国际大势交织缠绕、相互激荡，世界之变、时代之变、历史之变以前所未有的方式展开，我们发展需要应对的风险挑战、需要解决的矛盾问题都比以往更加错综复杂。这就要求我们以“两个大局”的宏大视角来认识思考中国与世界，在世界发展潮流中谋划推动事业发展，清醒认识国际国内各种不利因素的长期性、复杂性，妥善做好应对各种困难局面的准备，找准方位，顺应大势，在危机中育先机、于变局中开新局。</a:t>
            </a:r>
            <a:endParaRPr kumimoji="0" lang="zh-CN" altLang="en-US" sz="1600"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500"/>
                            </p:stCondLst>
                            <p:childTnLst>
                              <p:par>
                                <p:cTn id="18" presetID="2" presetClass="entr" presetSubtype="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53" presetClass="entr" presetSubtype="528" fill="hold" grpId="0" nodeType="afterEffect">
                                  <p:stCondLst>
                                    <p:cond delay="0"/>
                                  </p:stCondLst>
                                  <p:iterate type="lt">
                                    <p:tmPct val="10000"/>
                                  </p:iterate>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anim calcmode="lin" valueType="num">
                                      <p:cBhvr>
                                        <p:cTn id="33" dur="500" fill="hold"/>
                                        <p:tgtEl>
                                          <p:spTgt spid="21"/>
                                        </p:tgtEl>
                                        <p:attrNameLst>
                                          <p:attrName>ppt_x</p:attrName>
                                        </p:attrNameLst>
                                      </p:cBhvr>
                                      <p:tavLst>
                                        <p:tav tm="0">
                                          <p:val>
                                            <p:fltVal val="0.5"/>
                                          </p:val>
                                        </p:tav>
                                        <p:tav tm="100000">
                                          <p:val>
                                            <p:strVal val="#ppt_x"/>
                                          </p:val>
                                        </p:tav>
                                      </p:tavLst>
                                    </p:anim>
                                    <p:anim calcmode="lin" valueType="num">
                                      <p:cBhvr>
                                        <p:cTn id="34" dur="500" fill="hold"/>
                                        <p:tgtEl>
                                          <p:spTgt spid="21"/>
                                        </p:tgtEl>
                                        <p:attrNameLst>
                                          <p:attrName>ppt_y</p:attrName>
                                        </p:attrNameLst>
                                      </p:cBhvr>
                                      <p:tavLst>
                                        <p:tav tm="0">
                                          <p:val>
                                            <p:fltVal val="0.5"/>
                                          </p:val>
                                        </p:tav>
                                        <p:tav tm="100000">
                                          <p:val>
                                            <p:strVal val="#ppt_y"/>
                                          </p:val>
                                        </p:tav>
                                      </p:tavLst>
                                    </p:anim>
                                  </p:childTnLst>
                                </p:cTn>
                              </p:par>
                            </p:childTnLst>
                          </p:cTn>
                        </p:par>
                        <p:par>
                          <p:cTn id="35" fill="hold">
                            <p:stCondLst>
                              <p:cond delay="3900"/>
                            </p:stCondLst>
                            <p:childTnLst>
                              <p:par>
                                <p:cTn id="36" presetID="22" presetClass="entr" presetSubtype="8"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P spid="21"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 y="0"/>
            <a:ext cx="12192000" cy="6858000"/>
          </a:xfrm>
          <a:prstGeom prst="rect">
            <a:avLst/>
          </a:prstGeom>
          <a:noFill/>
        </p:spPr>
      </p:pic>
      <p:grpSp>
        <p:nvGrpSpPr>
          <p:cNvPr id="9" name="组合 8"/>
          <p:cNvGrpSpPr/>
          <p:nvPr/>
        </p:nvGrpSpPr>
        <p:grpSpPr>
          <a:xfrm>
            <a:off x="876300" y="1614303"/>
            <a:ext cx="10440035" cy="4514717"/>
            <a:chOff x="876300" y="1614303"/>
            <a:chExt cx="10440035" cy="4514717"/>
          </a:xfrm>
        </p:grpSpPr>
        <p:sp>
          <p:nvSpPr>
            <p:cNvPr id="10" name="矩形: 圆角 53"/>
            <p:cNvSpPr/>
            <p:nvPr/>
          </p:nvSpPr>
          <p:spPr>
            <a:xfrm>
              <a:off x="1235710" y="1953257"/>
              <a:ext cx="9719945" cy="3815718"/>
            </a:xfrm>
            <a:prstGeom prst="rect">
              <a:avLst/>
            </a:prstGeom>
            <a:gradFill>
              <a:gsLst>
                <a:gs pos="75000">
                  <a:srgbClr val="FFFDFD"/>
                </a:gs>
                <a:gs pos="0">
                  <a:srgbClr val="FFFDEB"/>
                </a:gs>
              </a:gsLst>
              <a:lin ang="2700000" scaled="0"/>
            </a:gradFill>
            <a:ln w="38100">
              <a:no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2" name="图文框 11"/>
            <p:cNvSpPr/>
            <p:nvPr/>
          </p:nvSpPr>
          <p:spPr>
            <a:xfrm>
              <a:off x="876300" y="1614303"/>
              <a:ext cx="10440035" cy="4514717"/>
            </a:xfrm>
            <a:prstGeom prst="frame">
              <a:avLst>
                <a:gd name="adj1" fmla="val 3486"/>
              </a:avLst>
            </a:prstGeom>
            <a:noFill/>
            <a:ln w="12700">
              <a:gradFill flip="none" rotWithShape="1">
                <a:gsLst>
                  <a:gs pos="0">
                    <a:srgbClr val="FFFDEB"/>
                  </a:gs>
                  <a:gs pos="30000">
                    <a:srgbClr val="F7C973">
                      <a:alpha val="0"/>
                    </a:srgbClr>
                  </a:gs>
                  <a:gs pos="70000">
                    <a:srgbClr val="F7C973">
                      <a:alpha val="0"/>
                    </a:srgbClr>
                  </a:gs>
                  <a:gs pos="100000">
                    <a:srgbClr val="FFFDEB"/>
                  </a:gs>
                </a:gsLst>
                <a:lin ang="2700000" scaled="1"/>
                <a:tileRect/>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 name="矩形 3"/>
          <p:cNvSpPr/>
          <p:nvPr/>
        </p:nvSpPr>
        <p:spPr>
          <a:xfrm>
            <a:off x="1839005" y="2339122"/>
            <a:ext cx="8511449" cy="2949462"/>
          </a:xfrm>
          <a:prstGeom prst="rect">
            <a:avLst/>
          </a:prstGeom>
        </p:spPr>
        <p:txBody>
          <a:bodyPr wrap="square">
            <a:spAutoFit/>
          </a:bodyPr>
          <a:lstStyle/>
          <a:p>
            <a:pPr algn="just">
              <a:lnSpc>
                <a:spcPct val="150000"/>
              </a:lnSpc>
            </a:pPr>
            <a:r>
              <a:rPr lang="zh-CN" altLang="en-US" sz="2200" b="1" dirty="0">
                <a:latin typeface="楷体" pitchFamily="49" charset="-122"/>
                <a:ea typeface="楷体" pitchFamily="49" charset="-122"/>
              </a:rPr>
              <a:t>　　</a:t>
            </a:r>
            <a:r>
              <a:rPr lang="zh-CN" altLang="en-US" sz="2200" b="1" dirty="0">
                <a:solidFill>
                  <a:srgbClr val="002060"/>
                </a:solidFill>
                <a:latin typeface="楷体" pitchFamily="49" charset="-122"/>
                <a:ea typeface="楷体" pitchFamily="49" charset="-122"/>
              </a:rPr>
              <a:t>人类命运共同体，顾名思义，就是每个民族、每个国家的前途命运都紧紧联系在一起，应该风雨同舟，荣辱与共，努力把我们生于斯、长于斯的这个星球建成一个和睦的大家庭，把世界各国人民对美好生活的向往变成现实。</a:t>
            </a:r>
            <a:endParaRPr lang="zh-CN" altLang="en-US" sz="2200" b="1" dirty="0">
              <a:solidFill>
                <a:srgbClr val="002060"/>
              </a:solidFill>
              <a:latin typeface="楷体" pitchFamily="49" charset="-122"/>
              <a:ea typeface="楷体" pitchFamily="49" charset="-122"/>
            </a:endParaRPr>
          </a:p>
          <a:p>
            <a:pPr algn="r">
              <a:lnSpc>
                <a:spcPct val="120000"/>
              </a:lnSpc>
              <a:spcBef>
                <a:spcPts val="800"/>
              </a:spcBef>
            </a:pPr>
            <a:r>
              <a:rPr lang="en-US" altLang="zh-CN" b="1" dirty="0">
                <a:solidFill>
                  <a:srgbClr val="002060"/>
                </a:solidFill>
                <a:latin typeface="楷体" pitchFamily="49" charset="-122"/>
                <a:ea typeface="楷体" pitchFamily="49" charset="-122"/>
              </a:rPr>
              <a:t>——</a:t>
            </a:r>
            <a:r>
              <a:rPr lang="zh-CN" altLang="en-US" b="1" dirty="0">
                <a:solidFill>
                  <a:srgbClr val="002060"/>
                </a:solidFill>
                <a:latin typeface="楷体" pitchFamily="49" charset="-122"/>
                <a:ea typeface="楷体" pitchFamily="49" charset="-122"/>
              </a:rPr>
              <a:t>习近平在中国共产党与世界政党高层对话会上的主旨讲话</a:t>
            </a:r>
            <a:endParaRPr lang="en-US" altLang="zh-CN" b="1" dirty="0">
              <a:solidFill>
                <a:srgbClr val="002060"/>
              </a:solidFill>
              <a:latin typeface="楷体" pitchFamily="49" charset="-122"/>
              <a:ea typeface="楷体" pitchFamily="49" charset="-122"/>
            </a:endParaRPr>
          </a:p>
          <a:p>
            <a:pPr algn="r">
              <a:lnSpc>
                <a:spcPct val="120000"/>
              </a:lnSpc>
              <a:spcBef>
                <a:spcPts val="800"/>
              </a:spcBef>
            </a:pPr>
            <a:r>
              <a:rPr lang="zh-CN" altLang="en-US" b="1" dirty="0">
                <a:solidFill>
                  <a:srgbClr val="002060"/>
                </a:solidFill>
                <a:latin typeface="楷体" pitchFamily="49" charset="-122"/>
                <a:ea typeface="楷体" pitchFamily="49" charset="-122"/>
              </a:rPr>
              <a:t>（201</a:t>
            </a:r>
            <a:r>
              <a:rPr lang="en-US" altLang="zh-CN" b="1" dirty="0">
                <a:solidFill>
                  <a:srgbClr val="002060"/>
                </a:solidFill>
                <a:latin typeface="楷体" pitchFamily="49" charset="-122"/>
                <a:ea typeface="楷体" pitchFamily="49" charset="-122"/>
              </a:rPr>
              <a:t>7</a:t>
            </a:r>
            <a:r>
              <a:rPr lang="zh-CN" altLang="en-US" b="1" dirty="0">
                <a:solidFill>
                  <a:srgbClr val="002060"/>
                </a:solidFill>
                <a:latin typeface="楷体" pitchFamily="49" charset="-122"/>
                <a:ea typeface="楷体" pitchFamily="49" charset="-122"/>
              </a:rPr>
              <a:t>年1</a:t>
            </a:r>
            <a:r>
              <a:rPr lang="en-US" altLang="zh-CN" b="1" dirty="0">
                <a:solidFill>
                  <a:srgbClr val="002060"/>
                </a:solidFill>
                <a:latin typeface="楷体" pitchFamily="49" charset="-122"/>
                <a:ea typeface="楷体" pitchFamily="49" charset="-122"/>
              </a:rPr>
              <a:t>2</a:t>
            </a:r>
            <a:r>
              <a:rPr lang="zh-CN" altLang="en-US" b="1" dirty="0">
                <a:solidFill>
                  <a:srgbClr val="002060"/>
                </a:solidFill>
                <a:latin typeface="楷体" pitchFamily="49" charset="-122"/>
                <a:ea typeface="楷体" pitchFamily="49" charset="-122"/>
              </a:rPr>
              <a:t>月</a:t>
            </a:r>
            <a:r>
              <a:rPr lang="en-US" altLang="zh-CN" b="1" dirty="0">
                <a:solidFill>
                  <a:srgbClr val="002060"/>
                </a:solidFill>
                <a:latin typeface="楷体" pitchFamily="49" charset="-122"/>
                <a:ea typeface="楷体" pitchFamily="49" charset="-122"/>
              </a:rPr>
              <a:t>1</a:t>
            </a:r>
            <a:r>
              <a:rPr lang="zh-CN" altLang="en-US" b="1" dirty="0">
                <a:solidFill>
                  <a:srgbClr val="002060"/>
                </a:solidFill>
                <a:latin typeface="楷体" pitchFamily="49" charset="-122"/>
                <a:ea typeface="楷体" pitchFamily="49" charset="-122"/>
              </a:rPr>
              <a:t>日）</a:t>
            </a:r>
            <a:endParaRPr lang="en-US" altLang="zh-CN" b="1" dirty="0">
              <a:solidFill>
                <a:srgbClr val="002060"/>
              </a:solidFill>
              <a:latin typeface="楷体" pitchFamily="49" charset="-122"/>
              <a:ea typeface="楷体" pitchFamily="49" charset="-122"/>
            </a:endParaRPr>
          </a:p>
        </p:txBody>
      </p:sp>
      <p:sp>
        <p:nvSpPr>
          <p:cNvPr id="11" name="矩形 10"/>
          <p:cNvSpPr/>
          <p:nvPr/>
        </p:nvSpPr>
        <p:spPr>
          <a:xfrm>
            <a:off x="2854730" y="894561"/>
            <a:ext cx="6480000" cy="429895"/>
          </a:xfrm>
          <a:prstGeom prst="rect">
            <a:avLst/>
          </a:prstGeom>
          <a:noFill/>
        </p:spPr>
        <p:txBody>
          <a:bodyPr wrap="square" rtlCol="0">
            <a:spAutoFit/>
          </a:bodyPr>
          <a:lstStyle/>
          <a:p>
            <a:pPr algn="ctr">
              <a:buClr>
                <a:srgbClr val="C00000"/>
              </a:buClr>
              <a:buSzPct val="80000"/>
            </a:pPr>
            <a:r>
              <a:rPr lang="zh-CN" altLang="en-US" sz="22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人类命运共同体的内涵</a:t>
            </a:r>
            <a:endParaRPr lang="zh-CN" altLang="en-US" sz="22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338349"/>
            <a:ext cx="12171828" cy="4192120"/>
          </a:xfrm>
          <a:prstGeom prst="rect">
            <a:avLst/>
          </a:prstGeom>
          <a:solidFill>
            <a:schemeClr val="bg1"/>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 name="组合 31"/>
          <p:cNvGrpSpPr/>
          <p:nvPr/>
        </p:nvGrpSpPr>
        <p:grpSpPr>
          <a:xfrm>
            <a:off x="688622" y="2760937"/>
            <a:ext cx="11108143" cy="2205766"/>
            <a:chOff x="688622" y="4116012"/>
            <a:chExt cx="11108143" cy="2205766"/>
          </a:xfrm>
        </p:grpSpPr>
        <p:sp>
          <p:nvSpPr>
            <p:cNvPr id="33" name="矩形 32"/>
            <p:cNvSpPr/>
            <p:nvPr/>
          </p:nvSpPr>
          <p:spPr>
            <a:xfrm>
              <a:off x="688622" y="4357510"/>
              <a:ext cx="11108143" cy="1964268"/>
            </a:xfrm>
            <a:prstGeom prst="rect">
              <a:avLst/>
            </a:prstGeom>
            <a:solidFill>
              <a:srgbClr val="AF1E2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880657" y="4116012"/>
              <a:ext cx="278154" cy="239788"/>
            </a:xfrm>
            <a:prstGeom prst="triangle">
              <a:avLst/>
            </a:prstGeom>
            <a:solidFill>
              <a:srgbClr val="AF1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9" name="文本框 48"/>
          <p:cNvSpPr txBox="1"/>
          <p:nvPr/>
        </p:nvSpPr>
        <p:spPr>
          <a:xfrm>
            <a:off x="1045471" y="3206631"/>
            <a:ext cx="10344567" cy="1615827"/>
          </a:xfrm>
          <a:prstGeom prst="rect">
            <a:avLst/>
          </a:prstGeom>
          <a:noFill/>
        </p:spPr>
        <p:txBody>
          <a:bodyPr wrap="square" rtlCol="0">
            <a:spAutoFit/>
          </a:bodyPr>
          <a:lstStyle>
            <a:defPPr>
              <a:defRPr lang="zh-CN"/>
            </a:defPPr>
            <a:lvl1pPr algn="ctr">
              <a:lnSpc>
                <a:spcPct val="130000"/>
              </a:lnSpc>
              <a:defRPr b="1">
                <a:latin typeface="+mj-ea"/>
                <a:ea typeface="+mj-ea"/>
              </a:defRPr>
            </a:lvl1pPr>
          </a:lstStyle>
          <a:p>
            <a:pPr indent="457200" algn="just">
              <a:lnSpc>
                <a:spcPct val="150000"/>
              </a:lnSpc>
            </a:pP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 </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习近平在莫斯科国际关系学院发表</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题为</a:t>
            </a: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顺应时代前进潮流 促进世界和平发展</a:t>
            </a: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的</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演讲，指出这个世界越来越成为你中有我、我中有你的命运共同体，和平、发展、合作、共赢成为时代潮流</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endPar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cxnSp>
        <p:nvCxnSpPr>
          <p:cNvPr id="54" name="直接连接符 53"/>
          <p:cNvCxnSpPr/>
          <p:nvPr/>
        </p:nvCxnSpPr>
        <p:spPr>
          <a:xfrm>
            <a:off x="0" y="2073925"/>
            <a:ext cx="12192000" cy="0"/>
          </a:xfrm>
          <a:prstGeom prst="line">
            <a:avLst/>
          </a:prstGeom>
          <a:ln>
            <a:solidFill>
              <a:srgbClr val="AF1E22"/>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11237381" y="2001263"/>
            <a:ext cx="190286" cy="190286"/>
          </a:xfrm>
          <a:prstGeom prst="ellipse">
            <a:avLst/>
          </a:prstGeom>
          <a:solidFill>
            <a:srgbClr val="FCFDF1"/>
          </a:solidFill>
          <a:ln w="762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25452"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2695260"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395063"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6080649"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7769434"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106699" y="2313946"/>
            <a:ext cx="1788201" cy="400110"/>
          </a:xfrm>
          <a:prstGeom prst="rect">
            <a:avLst/>
          </a:prstGeom>
          <a:noFill/>
        </p:spPr>
        <p:txBody>
          <a:bodyPr wrap="square" rtlCol="0">
            <a:spAutoFit/>
          </a:bodyPr>
          <a:lstStyle/>
          <a:p>
            <a:pPr algn="ctr"/>
            <a:r>
              <a:rPr lang="en-US" altLang="zh-CN" sz="2000" b="1" dirty="0">
                <a:solidFill>
                  <a:srgbClr val="AF1E22"/>
                </a:solidFill>
                <a:latin typeface="华文中宋" panose="02010600040101010101" pitchFamily="2" charset="-122"/>
                <a:ea typeface="华文中宋" panose="02010600040101010101" pitchFamily="2" charset="-122"/>
              </a:rPr>
              <a:t>2013</a:t>
            </a:r>
            <a:r>
              <a:rPr lang="zh-CN" altLang="zh-CN" sz="2000" b="1" dirty="0">
                <a:solidFill>
                  <a:srgbClr val="AF1E22"/>
                </a:solidFill>
                <a:latin typeface="华文中宋" panose="02010600040101010101" pitchFamily="2" charset="-122"/>
                <a:ea typeface="华文中宋" panose="02010600040101010101" pitchFamily="2" charset="-122"/>
              </a:rPr>
              <a:t>年</a:t>
            </a:r>
            <a:r>
              <a:rPr lang="en-US" altLang="zh-CN" sz="2000" b="1" dirty="0">
                <a:solidFill>
                  <a:srgbClr val="AF1E22"/>
                </a:solidFill>
                <a:latin typeface="华文中宋" panose="02010600040101010101" pitchFamily="2" charset="-122"/>
                <a:ea typeface="华文中宋" panose="02010600040101010101" pitchFamily="2" charset="-122"/>
              </a:rPr>
              <a:t>3</a:t>
            </a:r>
            <a:r>
              <a:rPr lang="zh-CN" altLang="zh-CN" sz="2000" b="1" dirty="0">
                <a:solidFill>
                  <a:srgbClr val="AF1E22"/>
                </a:solidFill>
                <a:latin typeface="华文中宋" panose="02010600040101010101" pitchFamily="2" charset="-122"/>
                <a:ea typeface="华文中宋" panose="02010600040101010101" pitchFamily="2" charset="-122"/>
              </a:rPr>
              <a:t>月</a:t>
            </a:r>
            <a:endParaRPr lang="zh-CN" altLang="en-US" sz="2000" b="1" dirty="0">
              <a:solidFill>
                <a:srgbClr val="AF1E22"/>
              </a:solidFill>
              <a:latin typeface="华文中宋" panose="02010600040101010101" pitchFamily="2" charset="-122"/>
              <a:ea typeface="华文中宋" panose="02010600040101010101" pitchFamily="2" charset="-122"/>
            </a:endParaRPr>
          </a:p>
        </p:txBody>
      </p:sp>
      <p:sp>
        <p:nvSpPr>
          <p:cNvPr id="75" name="文本框 74"/>
          <p:cNvSpPr txBox="1"/>
          <p:nvPr/>
        </p:nvSpPr>
        <p:spPr>
          <a:xfrm>
            <a:off x="1949720"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2015</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77" name="文本框 76"/>
          <p:cNvSpPr txBox="1"/>
          <p:nvPr/>
        </p:nvSpPr>
        <p:spPr>
          <a:xfrm>
            <a:off x="3649523"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2017</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1</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81" name="文本框 80"/>
          <p:cNvSpPr txBox="1"/>
          <p:nvPr/>
        </p:nvSpPr>
        <p:spPr>
          <a:xfrm>
            <a:off x="5382382"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2019</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5</a:t>
            </a:r>
            <a:r>
              <a:rPr lang="zh-CN" altLang="zh-CN" sz="2000" b="1" dirty="0">
                <a:latin typeface="华文中宋" panose="02010600040101010101" pitchFamily="2" charset="-122"/>
                <a:ea typeface="华文中宋" panose="02010600040101010101" pitchFamily="2" charset="-122"/>
              </a:rPr>
              <a:t>月</a:t>
            </a:r>
            <a:endParaRPr lang="zh-CN" altLang="zh-CN" sz="2000" b="1" dirty="0">
              <a:latin typeface="华文中宋" panose="02010600040101010101" pitchFamily="2" charset="-122"/>
              <a:ea typeface="华文中宋" panose="02010600040101010101" pitchFamily="2" charset="-122"/>
            </a:endParaRPr>
          </a:p>
        </p:txBody>
      </p:sp>
      <p:sp>
        <p:nvSpPr>
          <p:cNvPr id="82" name="文本框 81"/>
          <p:cNvSpPr txBox="1"/>
          <p:nvPr/>
        </p:nvSpPr>
        <p:spPr>
          <a:xfrm>
            <a:off x="7071167"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2020</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83" name="文本框 82"/>
          <p:cNvSpPr txBox="1"/>
          <p:nvPr/>
        </p:nvSpPr>
        <p:spPr>
          <a:xfrm>
            <a:off x="8748941" y="2313946"/>
            <a:ext cx="1641775"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84" name="文本框 83"/>
          <p:cNvSpPr txBox="1"/>
          <p:nvPr/>
        </p:nvSpPr>
        <p:spPr>
          <a:xfrm>
            <a:off x="10558910" y="2313946"/>
            <a:ext cx="1547228"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2022</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4</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85" name="椭圆 84"/>
          <p:cNvSpPr/>
          <p:nvPr/>
        </p:nvSpPr>
        <p:spPr>
          <a:xfrm>
            <a:off x="9494481" y="2001263"/>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对角圆角矩形 85"/>
          <p:cNvSpPr/>
          <p:nvPr/>
        </p:nvSpPr>
        <p:spPr>
          <a:xfrm>
            <a:off x="4056380" y="1289596"/>
            <a:ext cx="4079240" cy="467995"/>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人类命运共同体的提出</a:t>
            </a: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与深化</a:t>
            </a:r>
            <a:endPar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 name="文本框 4"/>
          <p:cNvSpPr txBox="1"/>
          <p:nvPr/>
        </p:nvSpPr>
        <p:spPr>
          <a:xfrm>
            <a:off x="0" y="275440"/>
            <a:ext cx="6388526"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3.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a:t>
            </a:r>
            <a:r>
              <a:rPr lang="zh-CN" altLang="en-US" sz="3200" b="1" dirty="0">
                <a:solidFill>
                  <a:prstClr val="white"/>
                </a:solidFill>
                <a:highlight>
                  <a:srgbClr val="C00000"/>
                </a:highlight>
                <a:latin typeface="微软雅黑" pitchFamily="34" charset="-122"/>
                <a:ea typeface="微软雅黑" pitchFamily="34" charset="-122"/>
                <a:cs typeface="+mj-cs"/>
              </a:rPr>
              <a:t>胸怀天下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66703" y="418519"/>
            <a:ext cx="4462462" cy="5685590"/>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2108" y="409847"/>
            <a:ext cx="4214691" cy="5694261"/>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cxnSp>
        <p:nvCxnSpPr>
          <p:cNvPr id="8" name="直接连接符 7"/>
          <p:cNvCxnSpPr/>
          <p:nvPr/>
        </p:nvCxnSpPr>
        <p:spPr>
          <a:xfrm>
            <a:off x="8888627" y="2117124"/>
            <a:ext cx="1408670" cy="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5750" advClick="0" advTm="2000">
        <p15:prstTrans prst="curtains"/>
      </p:transition>
    </mc:Choice>
    <mc:Fallback>
      <p:transition spd="slow" advClick="0" advTm="200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338349"/>
            <a:ext cx="12171828" cy="4192120"/>
          </a:xfrm>
          <a:prstGeom prst="rect">
            <a:avLst/>
          </a:prstGeom>
          <a:solidFill>
            <a:schemeClr val="bg1"/>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076146" y="2733440"/>
            <a:ext cx="10365994" cy="2597255"/>
            <a:chOff x="688622" y="4117721"/>
            <a:chExt cx="11108143" cy="2204057"/>
          </a:xfrm>
        </p:grpSpPr>
        <p:sp>
          <p:nvSpPr>
            <p:cNvPr id="4" name="矩形 3"/>
            <p:cNvSpPr/>
            <p:nvPr/>
          </p:nvSpPr>
          <p:spPr>
            <a:xfrm>
              <a:off x="688622" y="4357510"/>
              <a:ext cx="11108143" cy="1964268"/>
            </a:xfrm>
            <a:prstGeom prst="rect">
              <a:avLst/>
            </a:prstGeom>
            <a:solidFill>
              <a:srgbClr val="AF1E2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2365320" y="4117721"/>
              <a:ext cx="278154" cy="239788"/>
            </a:xfrm>
            <a:prstGeom prst="triangle">
              <a:avLst/>
            </a:prstGeom>
            <a:solidFill>
              <a:srgbClr val="AF1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1332360" y="3171008"/>
            <a:ext cx="9797966" cy="2123658"/>
          </a:xfrm>
          <a:prstGeom prst="rect">
            <a:avLst/>
          </a:prstGeom>
          <a:noFill/>
        </p:spPr>
        <p:txBody>
          <a:bodyPr wrap="square" rtlCol="0">
            <a:spAutoFit/>
          </a:bodyPr>
          <a:lstStyle>
            <a:defPPr>
              <a:defRPr lang="zh-CN"/>
            </a:defPPr>
            <a:lvl1pPr algn="ctr">
              <a:lnSpc>
                <a:spcPct val="130000"/>
              </a:lnSpc>
              <a:defRPr b="1">
                <a:latin typeface="+mj-ea"/>
                <a:ea typeface="+mj-ea"/>
              </a:defRPr>
            </a:lvl1pPr>
          </a:lstStyle>
          <a:p>
            <a:pPr indent="457200" algn="just">
              <a:lnSpc>
                <a:spcPct val="150000"/>
              </a:lnSpc>
            </a:pPr>
            <a:r>
              <a:rPr lang="en-US" altLang="zh-CN" sz="220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 </a:t>
            </a:r>
            <a:r>
              <a:rPr lang="zh-CN" altLang="zh-CN" sz="220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习</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近平在纽约联合国总部出席第</a:t>
            </a: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70</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届联合国大会一般性辩论时发表题为《携手构建合作共赢新伙伴</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 </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同心打造人类命运共同体》的重要讲话，指出我们要继承和弘扬联合国宪章的宗旨和原则，构建以合作共赢为核心的新型国际关系，打造人类命运共同体</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endPar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cxnSp>
        <p:nvCxnSpPr>
          <p:cNvPr id="7" name="直接连接符 6"/>
          <p:cNvCxnSpPr/>
          <p:nvPr/>
        </p:nvCxnSpPr>
        <p:spPr>
          <a:xfrm>
            <a:off x="0" y="2073925"/>
            <a:ext cx="12192000" cy="0"/>
          </a:xfrm>
          <a:prstGeom prst="line">
            <a:avLst/>
          </a:prstGeom>
          <a:ln>
            <a:solidFill>
              <a:srgbClr val="AF1E2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237381" y="2001263"/>
            <a:ext cx="190286" cy="190286"/>
          </a:xfrm>
          <a:prstGeom prst="ellipse">
            <a:avLst/>
          </a:prstGeom>
          <a:solidFill>
            <a:srgbClr val="FCFDF1"/>
          </a:solidFill>
          <a:ln w="762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25452"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95260"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5063"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080649"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69434"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6699" y="2313946"/>
            <a:ext cx="1788201" cy="400110"/>
          </a:xfrm>
          <a:prstGeom prst="rect">
            <a:avLst/>
          </a:prstGeom>
          <a:noFill/>
        </p:spPr>
        <p:txBody>
          <a:bodyPr wrap="square" rtlCol="0">
            <a:spAutoFit/>
          </a:bodyPr>
          <a:lstStyle/>
          <a:p>
            <a:pPr algn="ctr"/>
            <a:r>
              <a:rPr lang="en-US" altLang="zh-CN" sz="2000" b="1" dirty="0">
                <a:solidFill>
                  <a:schemeClr val="bg1">
                    <a:lumMod val="85000"/>
                  </a:schemeClr>
                </a:solidFill>
                <a:latin typeface="华文中宋" panose="02010600040101010101" pitchFamily="2" charset="-122"/>
                <a:ea typeface="华文中宋" panose="02010600040101010101" pitchFamily="2" charset="-122"/>
              </a:rPr>
              <a:t>2013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b="1" dirty="0">
                <a:solidFill>
                  <a:schemeClr val="bg1">
                    <a:lumMod val="85000"/>
                  </a:schemeClr>
                </a:solidFill>
                <a:latin typeface="华文中宋" panose="02010600040101010101" pitchFamily="2" charset="-122"/>
                <a:ea typeface="华文中宋" panose="02010600040101010101" pitchFamily="2" charset="-122"/>
              </a:rPr>
              <a:t>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b="1" dirty="0">
              <a:solidFill>
                <a:schemeClr val="bg1">
                  <a:lumMod val="85000"/>
                </a:schemeClr>
              </a:solidFill>
              <a:latin typeface="华文中宋" panose="02010600040101010101" pitchFamily="2" charset="-122"/>
              <a:ea typeface="华文中宋" panose="02010600040101010101" pitchFamily="2" charset="-122"/>
            </a:endParaRPr>
          </a:p>
        </p:txBody>
      </p:sp>
      <p:sp>
        <p:nvSpPr>
          <p:cNvPr id="17" name="文本框 16"/>
          <p:cNvSpPr txBox="1"/>
          <p:nvPr/>
        </p:nvSpPr>
        <p:spPr>
          <a:xfrm>
            <a:off x="1949720"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solidFill>
                  <a:srgbClr val="AF1E22"/>
                </a:solidFill>
                <a:latin typeface="华文中宋" panose="02010600040101010101" pitchFamily="2" charset="-122"/>
                <a:ea typeface="华文中宋" panose="02010600040101010101" pitchFamily="2" charset="-122"/>
              </a:rPr>
              <a:t>2015</a:t>
            </a:r>
            <a:r>
              <a:rPr lang="zh-CN" altLang="zh-CN" sz="2000" b="1" dirty="0">
                <a:solidFill>
                  <a:srgbClr val="AF1E22"/>
                </a:solidFill>
                <a:latin typeface="华文中宋" panose="02010600040101010101" pitchFamily="2" charset="-122"/>
                <a:ea typeface="华文中宋" panose="02010600040101010101" pitchFamily="2" charset="-122"/>
              </a:rPr>
              <a:t>年</a:t>
            </a:r>
            <a:r>
              <a:rPr lang="en-US" altLang="zh-CN" sz="2000" b="1" dirty="0">
                <a:solidFill>
                  <a:srgbClr val="AF1E22"/>
                </a:solidFill>
                <a:latin typeface="华文中宋" panose="02010600040101010101" pitchFamily="2" charset="-122"/>
                <a:ea typeface="华文中宋" panose="02010600040101010101" pitchFamily="2" charset="-122"/>
              </a:rPr>
              <a:t>9</a:t>
            </a:r>
            <a:r>
              <a:rPr lang="zh-CN" altLang="zh-CN" sz="2000" b="1" dirty="0">
                <a:solidFill>
                  <a:srgbClr val="AF1E22"/>
                </a:solidFill>
                <a:latin typeface="华文中宋" panose="02010600040101010101" pitchFamily="2" charset="-122"/>
                <a:ea typeface="华文中宋" panose="02010600040101010101" pitchFamily="2" charset="-122"/>
              </a:rPr>
              <a:t>月</a:t>
            </a:r>
            <a:endParaRPr lang="zh-CN" altLang="en-US" sz="2000" b="1" dirty="0">
              <a:solidFill>
                <a:srgbClr val="AF1E22"/>
              </a:solidFill>
              <a:latin typeface="华文中宋" panose="02010600040101010101" pitchFamily="2" charset="-122"/>
              <a:ea typeface="华文中宋" panose="02010600040101010101" pitchFamily="2" charset="-122"/>
            </a:endParaRPr>
          </a:p>
        </p:txBody>
      </p:sp>
      <p:sp>
        <p:nvSpPr>
          <p:cNvPr id="18" name="文本框 17"/>
          <p:cNvSpPr txBox="1"/>
          <p:nvPr/>
        </p:nvSpPr>
        <p:spPr>
          <a:xfrm>
            <a:off x="3649523"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2017</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1</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9" name="文本框 18"/>
          <p:cNvSpPr txBox="1"/>
          <p:nvPr/>
        </p:nvSpPr>
        <p:spPr>
          <a:xfrm>
            <a:off x="5382382"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2019</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5</a:t>
            </a:r>
            <a:r>
              <a:rPr lang="zh-CN" altLang="zh-CN" sz="2000" b="1" dirty="0">
                <a:latin typeface="华文中宋" panose="02010600040101010101" pitchFamily="2" charset="-122"/>
                <a:ea typeface="华文中宋" panose="02010600040101010101" pitchFamily="2" charset="-122"/>
              </a:rPr>
              <a:t>月</a:t>
            </a:r>
            <a:endParaRPr lang="zh-CN" altLang="zh-CN" sz="2000" b="1" dirty="0">
              <a:latin typeface="华文中宋" panose="02010600040101010101" pitchFamily="2" charset="-122"/>
              <a:ea typeface="华文中宋" panose="02010600040101010101" pitchFamily="2" charset="-122"/>
            </a:endParaRPr>
          </a:p>
        </p:txBody>
      </p:sp>
      <p:sp>
        <p:nvSpPr>
          <p:cNvPr id="20" name="文本框 19"/>
          <p:cNvSpPr txBox="1"/>
          <p:nvPr/>
        </p:nvSpPr>
        <p:spPr>
          <a:xfrm>
            <a:off x="7071167"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2020</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21" name="文本框 20"/>
          <p:cNvSpPr txBox="1"/>
          <p:nvPr/>
        </p:nvSpPr>
        <p:spPr>
          <a:xfrm>
            <a:off x="8748941" y="2313946"/>
            <a:ext cx="1641775"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2" name="文本框 21"/>
          <p:cNvSpPr txBox="1"/>
          <p:nvPr/>
        </p:nvSpPr>
        <p:spPr>
          <a:xfrm>
            <a:off x="10558910" y="2313946"/>
            <a:ext cx="1547228"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2022</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4</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3" name="椭圆 22"/>
          <p:cNvSpPr/>
          <p:nvPr/>
        </p:nvSpPr>
        <p:spPr>
          <a:xfrm>
            <a:off x="9494481" y="2001263"/>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对角圆角矩形 85"/>
          <p:cNvSpPr/>
          <p:nvPr/>
        </p:nvSpPr>
        <p:spPr>
          <a:xfrm>
            <a:off x="3994576" y="1238142"/>
            <a:ext cx="4079240" cy="467995"/>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人类命运共同体的提出</a:t>
            </a: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与深化</a:t>
            </a:r>
            <a:endParaRPr kumimoji="1" 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5" name="文本框 24"/>
          <p:cNvSpPr txBox="1"/>
          <p:nvPr/>
        </p:nvSpPr>
        <p:spPr>
          <a:xfrm>
            <a:off x="44493" y="321203"/>
            <a:ext cx="6274992"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3.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a:t>
            </a:r>
            <a:r>
              <a:rPr lang="zh-CN" altLang="en-US" sz="3200" b="1" dirty="0">
                <a:solidFill>
                  <a:prstClr val="white"/>
                </a:solidFill>
                <a:highlight>
                  <a:srgbClr val="C00000"/>
                </a:highlight>
                <a:latin typeface="微软雅黑" pitchFamily="34" charset="-122"/>
                <a:ea typeface="微软雅黑" pitchFamily="34" charset="-122"/>
                <a:cs typeface="+mj-cs"/>
              </a:rPr>
              <a:t>胸怀天下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338349"/>
            <a:ext cx="12171828" cy="4192120"/>
          </a:xfrm>
          <a:prstGeom prst="rect">
            <a:avLst/>
          </a:prstGeom>
          <a:solidFill>
            <a:schemeClr val="bg1"/>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688622" y="2760937"/>
            <a:ext cx="11108143" cy="2205766"/>
            <a:chOff x="688622" y="4116012"/>
            <a:chExt cx="11108143" cy="2205766"/>
          </a:xfrm>
        </p:grpSpPr>
        <p:sp>
          <p:nvSpPr>
            <p:cNvPr id="4" name="矩形 3"/>
            <p:cNvSpPr/>
            <p:nvPr/>
          </p:nvSpPr>
          <p:spPr>
            <a:xfrm>
              <a:off x="688622" y="4357510"/>
              <a:ext cx="11108143" cy="1964268"/>
            </a:xfrm>
            <a:prstGeom prst="rect">
              <a:avLst/>
            </a:prstGeom>
            <a:solidFill>
              <a:srgbClr val="AF1E2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4312016" y="4116012"/>
              <a:ext cx="278154" cy="239788"/>
            </a:xfrm>
            <a:prstGeom prst="triangle">
              <a:avLst/>
            </a:prstGeom>
            <a:solidFill>
              <a:srgbClr val="AF1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925452" y="3089020"/>
            <a:ext cx="10697797" cy="1615827"/>
          </a:xfrm>
          <a:prstGeom prst="rect">
            <a:avLst/>
          </a:prstGeom>
          <a:noFill/>
        </p:spPr>
        <p:txBody>
          <a:bodyPr wrap="square" rtlCol="0">
            <a:spAutoFit/>
          </a:bodyPr>
          <a:lstStyle>
            <a:defPPr>
              <a:defRPr lang="zh-CN"/>
            </a:defPPr>
            <a:lvl1pPr algn="ctr">
              <a:lnSpc>
                <a:spcPct val="130000"/>
              </a:lnSpc>
              <a:defRPr b="1">
                <a:latin typeface="+mj-ea"/>
                <a:ea typeface="+mj-ea"/>
              </a:defRPr>
            </a:lvl1pPr>
          </a:lstStyle>
          <a:p>
            <a:pPr indent="457200" algn="just">
              <a:lnSpc>
                <a:spcPct val="150000"/>
              </a:lnSpc>
            </a:pPr>
            <a:r>
              <a:rPr lang="en-US" altLang="zh-CN" sz="220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 </a:t>
            </a:r>
            <a:r>
              <a:rPr lang="zh-CN" altLang="zh-CN" sz="220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习</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近平在联合国日内瓦总部发表《共同构建人类命运共同体》的主旨演讲，提出世界怎么了、我们怎么办？这是整个世界都在思考的问题。中国方案是：构建人类命运共同体，实现共赢共享</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endPar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cxnSp>
        <p:nvCxnSpPr>
          <p:cNvPr id="7" name="直接连接符 6"/>
          <p:cNvCxnSpPr/>
          <p:nvPr/>
        </p:nvCxnSpPr>
        <p:spPr>
          <a:xfrm>
            <a:off x="0" y="2073925"/>
            <a:ext cx="12192000" cy="0"/>
          </a:xfrm>
          <a:prstGeom prst="line">
            <a:avLst/>
          </a:prstGeom>
          <a:ln>
            <a:solidFill>
              <a:srgbClr val="AF1E2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237381" y="2001263"/>
            <a:ext cx="190286" cy="190286"/>
          </a:xfrm>
          <a:prstGeom prst="ellipse">
            <a:avLst/>
          </a:prstGeom>
          <a:solidFill>
            <a:srgbClr val="FCFDF1"/>
          </a:solidFill>
          <a:ln w="762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25452"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95260"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5063"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080649"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69434"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6699" y="2313946"/>
            <a:ext cx="1788201" cy="400110"/>
          </a:xfrm>
          <a:prstGeom prst="rect">
            <a:avLst/>
          </a:prstGeom>
          <a:noFill/>
        </p:spPr>
        <p:txBody>
          <a:bodyPr wrap="square" rtlCol="0">
            <a:spAutoFit/>
          </a:bodyPr>
          <a:lstStyle/>
          <a:p>
            <a:pPr algn="ctr"/>
            <a:r>
              <a:rPr lang="en-US" altLang="zh-CN" sz="2000" b="1" dirty="0">
                <a:solidFill>
                  <a:schemeClr val="bg1">
                    <a:lumMod val="85000"/>
                  </a:schemeClr>
                </a:solidFill>
                <a:latin typeface="华文中宋" panose="02010600040101010101" pitchFamily="2" charset="-122"/>
                <a:ea typeface="华文中宋" panose="02010600040101010101" pitchFamily="2" charset="-122"/>
              </a:rPr>
              <a:t>2013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b="1" dirty="0">
                <a:solidFill>
                  <a:schemeClr val="bg1">
                    <a:lumMod val="85000"/>
                  </a:schemeClr>
                </a:solidFill>
                <a:latin typeface="华文中宋" panose="02010600040101010101" pitchFamily="2" charset="-122"/>
                <a:ea typeface="华文中宋" panose="02010600040101010101" pitchFamily="2" charset="-122"/>
              </a:rPr>
              <a:t>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b="1" dirty="0">
              <a:solidFill>
                <a:schemeClr val="bg1">
                  <a:lumMod val="85000"/>
                </a:schemeClr>
              </a:solidFill>
              <a:latin typeface="华文中宋" panose="02010600040101010101" pitchFamily="2" charset="-122"/>
              <a:ea typeface="华文中宋" panose="02010600040101010101" pitchFamily="2" charset="-122"/>
            </a:endParaRPr>
          </a:p>
        </p:txBody>
      </p:sp>
      <p:sp>
        <p:nvSpPr>
          <p:cNvPr id="17" name="文本框 16"/>
          <p:cNvSpPr txBox="1"/>
          <p:nvPr/>
        </p:nvSpPr>
        <p:spPr>
          <a:xfrm>
            <a:off x="1949720"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2015</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8" name="文本框 17"/>
          <p:cNvSpPr txBox="1"/>
          <p:nvPr/>
        </p:nvSpPr>
        <p:spPr>
          <a:xfrm>
            <a:off x="3649523"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solidFill>
                  <a:srgbClr val="AF1E22"/>
                </a:solidFill>
                <a:latin typeface="华文中宋" panose="02010600040101010101" pitchFamily="2" charset="-122"/>
                <a:ea typeface="华文中宋" panose="02010600040101010101" pitchFamily="2" charset="-122"/>
              </a:rPr>
              <a:t>2017</a:t>
            </a:r>
            <a:r>
              <a:rPr lang="zh-CN" altLang="zh-CN" sz="2000" b="1" dirty="0">
                <a:solidFill>
                  <a:srgbClr val="AF1E22"/>
                </a:solidFill>
                <a:latin typeface="华文中宋" panose="02010600040101010101" pitchFamily="2" charset="-122"/>
                <a:ea typeface="华文中宋" panose="02010600040101010101" pitchFamily="2" charset="-122"/>
              </a:rPr>
              <a:t>年</a:t>
            </a:r>
            <a:r>
              <a:rPr lang="en-US" altLang="zh-CN" sz="2000" b="1" dirty="0">
                <a:solidFill>
                  <a:srgbClr val="AF1E22"/>
                </a:solidFill>
                <a:latin typeface="华文中宋" panose="02010600040101010101" pitchFamily="2" charset="-122"/>
                <a:ea typeface="华文中宋" panose="02010600040101010101" pitchFamily="2" charset="-122"/>
              </a:rPr>
              <a:t>1</a:t>
            </a:r>
            <a:r>
              <a:rPr lang="zh-CN" altLang="zh-CN" sz="2000" b="1" dirty="0">
                <a:solidFill>
                  <a:srgbClr val="AF1E22"/>
                </a:solidFill>
                <a:latin typeface="华文中宋" panose="02010600040101010101" pitchFamily="2" charset="-122"/>
                <a:ea typeface="华文中宋" panose="02010600040101010101" pitchFamily="2" charset="-122"/>
              </a:rPr>
              <a:t>月</a:t>
            </a:r>
            <a:endParaRPr lang="zh-CN" altLang="en-US" sz="2000" b="1" dirty="0">
              <a:solidFill>
                <a:srgbClr val="AF1E22"/>
              </a:solidFill>
              <a:latin typeface="华文中宋" panose="02010600040101010101" pitchFamily="2" charset="-122"/>
              <a:ea typeface="华文中宋" panose="02010600040101010101" pitchFamily="2" charset="-122"/>
            </a:endParaRPr>
          </a:p>
        </p:txBody>
      </p:sp>
      <p:sp>
        <p:nvSpPr>
          <p:cNvPr id="19" name="文本框 18"/>
          <p:cNvSpPr txBox="1"/>
          <p:nvPr/>
        </p:nvSpPr>
        <p:spPr>
          <a:xfrm>
            <a:off x="5382382"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2019</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5</a:t>
            </a:r>
            <a:r>
              <a:rPr lang="zh-CN" altLang="zh-CN" sz="2000" b="1" dirty="0">
                <a:latin typeface="华文中宋" panose="02010600040101010101" pitchFamily="2" charset="-122"/>
                <a:ea typeface="华文中宋" panose="02010600040101010101" pitchFamily="2" charset="-122"/>
              </a:rPr>
              <a:t>月</a:t>
            </a:r>
            <a:endParaRPr lang="zh-CN" altLang="zh-CN" sz="2000" b="1" dirty="0">
              <a:latin typeface="华文中宋" panose="02010600040101010101" pitchFamily="2" charset="-122"/>
              <a:ea typeface="华文中宋" panose="02010600040101010101" pitchFamily="2" charset="-122"/>
            </a:endParaRPr>
          </a:p>
        </p:txBody>
      </p:sp>
      <p:sp>
        <p:nvSpPr>
          <p:cNvPr id="20" name="文本框 19"/>
          <p:cNvSpPr txBox="1"/>
          <p:nvPr/>
        </p:nvSpPr>
        <p:spPr>
          <a:xfrm>
            <a:off x="7071167"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2020</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21" name="文本框 20"/>
          <p:cNvSpPr txBox="1"/>
          <p:nvPr/>
        </p:nvSpPr>
        <p:spPr>
          <a:xfrm>
            <a:off x="8748941" y="2313946"/>
            <a:ext cx="1641775"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2" name="文本框 21"/>
          <p:cNvSpPr txBox="1"/>
          <p:nvPr/>
        </p:nvSpPr>
        <p:spPr>
          <a:xfrm>
            <a:off x="10558910" y="2313946"/>
            <a:ext cx="1547228"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2022</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4</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3" name="椭圆 22"/>
          <p:cNvSpPr/>
          <p:nvPr/>
        </p:nvSpPr>
        <p:spPr>
          <a:xfrm>
            <a:off x="9494481" y="2001263"/>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对角圆角矩形 85"/>
          <p:cNvSpPr/>
          <p:nvPr/>
        </p:nvSpPr>
        <p:spPr>
          <a:xfrm>
            <a:off x="3927070" y="1258912"/>
            <a:ext cx="4079240" cy="467995"/>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人类命运共同体的提出</a:t>
            </a: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与深化</a:t>
            </a:r>
            <a:endPar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5" name="文本框 24"/>
          <p:cNvSpPr txBox="1"/>
          <p:nvPr/>
        </p:nvSpPr>
        <p:spPr>
          <a:xfrm>
            <a:off x="0" y="284198"/>
            <a:ext cx="6388526"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3.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a:t>
            </a:r>
            <a:r>
              <a:rPr lang="zh-CN" altLang="en-US" sz="3200" b="1" dirty="0">
                <a:solidFill>
                  <a:prstClr val="white"/>
                </a:solidFill>
                <a:highlight>
                  <a:srgbClr val="C00000"/>
                </a:highlight>
                <a:latin typeface="微软雅黑" pitchFamily="34" charset="-122"/>
                <a:ea typeface="微软雅黑" pitchFamily="34" charset="-122"/>
                <a:cs typeface="+mj-cs"/>
              </a:rPr>
              <a:t>胸怀天下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172" y="1338349"/>
            <a:ext cx="12192000" cy="4192120"/>
          </a:xfrm>
          <a:prstGeom prst="rect">
            <a:avLst/>
          </a:prstGeom>
          <a:solidFill>
            <a:schemeClr val="bg1"/>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457200" y="2782327"/>
            <a:ext cx="11353800" cy="2206016"/>
            <a:chOff x="1013087" y="4137402"/>
            <a:chExt cx="10510462" cy="2206016"/>
          </a:xfrm>
        </p:grpSpPr>
        <p:sp>
          <p:nvSpPr>
            <p:cNvPr id="4" name="矩形 3"/>
            <p:cNvSpPr/>
            <p:nvPr/>
          </p:nvSpPr>
          <p:spPr>
            <a:xfrm>
              <a:off x="1013087" y="4379150"/>
              <a:ext cx="10510462" cy="1964268"/>
            </a:xfrm>
            <a:prstGeom prst="rect">
              <a:avLst/>
            </a:prstGeom>
            <a:solidFill>
              <a:srgbClr val="AF1E2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6149510" y="4137402"/>
              <a:ext cx="278154" cy="239788"/>
            </a:xfrm>
            <a:prstGeom prst="triangle">
              <a:avLst/>
            </a:prstGeom>
            <a:solidFill>
              <a:srgbClr val="AF1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791163" y="3222544"/>
            <a:ext cx="10609675" cy="1615827"/>
          </a:xfrm>
          <a:prstGeom prst="rect">
            <a:avLst/>
          </a:prstGeom>
          <a:noFill/>
        </p:spPr>
        <p:txBody>
          <a:bodyPr wrap="square" rtlCol="0">
            <a:spAutoFit/>
          </a:bodyPr>
          <a:lstStyle>
            <a:defPPr>
              <a:defRPr lang="zh-CN"/>
            </a:defPPr>
            <a:lvl1pPr algn="ctr">
              <a:lnSpc>
                <a:spcPct val="130000"/>
              </a:lnSpc>
              <a:defRPr b="1">
                <a:latin typeface="+mj-ea"/>
                <a:ea typeface="+mj-ea"/>
              </a:defRPr>
            </a:lvl1pPr>
          </a:lstStyle>
          <a:p>
            <a:pPr indent="457200" algn="just">
              <a:lnSpc>
                <a:spcPct val="150000"/>
              </a:lnSpc>
            </a:pP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 </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习近平在亚洲文明对话大会开幕式上发表题为《深化文明交流互鉴 共建亚洲命运共同体》的主旨演讲，希望各国秉持开放精神，推进政策沟通、设施联通、贸易畅通、资金融通、民心相通，共同构建亚洲命运共同体、人类命运共同体</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endPar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cxnSp>
        <p:nvCxnSpPr>
          <p:cNvPr id="7" name="直接连接符 6"/>
          <p:cNvCxnSpPr/>
          <p:nvPr/>
        </p:nvCxnSpPr>
        <p:spPr>
          <a:xfrm>
            <a:off x="0" y="2073925"/>
            <a:ext cx="12192000" cy="0"/>
          </a:xfrm>
          <a:prstGeom prst="line">
            <a:avLst/>
          </a:prstGeom>
          <a:ln>
            <a:solidFill>
              <a:srgbClr val="AF1E2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237381" y="2001263"/>
            <a:ext cx="190286" cy="190286"/>
          </a:xfrm>
          <a:prstGeom prst="ellipse">
            <a:avLst/>
          </a:prstGeom>
          <a:solidFill>
            <a:srgbClr val="FCFDF1"/>
          </a:solidFill>
          <a:ln w="762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25452"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95260"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5063"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080649"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69434"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6699" y="2313946"/>
            <a:ext cx="1788201" cy="400110"/>
          </a:xfrm>
          <a:prstGeom prst="rect">
            <a:avLst/>
          </a:prstGeom>
          <a:noFill/>
        </p:spPr>
        <p:txBody>
          <a:bodyPr wrap="square" rtlCol="0">
            <a:spAutoFit/>
          </a:bodyPr>
          <a:lstStyle/>
          <a:p>
            <a:pPr algn="ctr"/>
            <a:r>
              <a:rPr lang="en-US" altLang="zh-CN" sz="2000" b="1" dirty="0">
                <a:solidFill>
                  <a:schemeClr val="bg1">
                    <a:lumMod val="85000"/>
                  </a:schemeClr>
                </a:solidFill>
                <a:latin typeface="华文中宋" panose="02010600040101010101" pitchFamily="2" charset="-122"/>
                <a:ea typeface="华文中宋" panose="02010600040101010101" pitchFamily="2" charset="-122"/>
              </a:rPr>
              <a:t>2013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b="1" dirty="0">
                <a:solidFill>
                  <a:schemeClr val="bg1">
                    <a:lumMod val="85000"/>
                  </a:schemeClr>
                </a:solidFill>
                <a:latin typeface="华文中宋" panose="02010600040101010101" pitchFamily="2" charset="-122"/>
                <a:ea typeface="华文中宋" panose="02010600040101010101" pitchFamily="2" charset="-122"/>
              </a:rPr>
              <a:t>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b="1" dirty="0">
              <a:solidFill>
                <a:schemeClr val="bg1">
                  <a:lumMod val="85000"/>
                </a:schemeClr>
              </a:solidFill>
              <a:latin typeface="华文中宋" panose="02010600040101010101" pitchFamily="2" charset="-122"/>
              <a:ea typeface="华文中宋" panose="02010600040101010101" pitchFamily="2" charset="-122"/>
            </a:endParaRPr>
          </a:p>
        </p:txBody>
      </p:sp>
      <p:sp>
        <p:nvSpPr>
          <p:cNvPr id="17" name="文本框 16"/>
          <p:cNvSpPr txBox="1"/>
          <p:nvPr/>
        </p:nvSpPr>
        <p:spPr>
          <a:xfrm>
            <a:off x="1949720"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2015</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8" name="文本框 17"/>
          <p:cNvSpPr txBox="1"/>
          <p:nvPr/>
        </p:nvSpPr>
        <p:spPr>
          <a:xfrm>
            <a:off x="3649523"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2017</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1</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9" name="文本框 18"/>
          <p:cNvSpPr txBox="1"/>
          <p:nvPr/>
        </p:nvSpPr>
        <p:spPr>
          <a:xfrm>
            <a:off x="5382382"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solidFill>
                  <a:srgbClr val="AF1E22"/>
                </a:solidFill>
                <a:latin typeface="华文中宋" panose="02010600040101010101" pitchFamily="2" charset="-122"/>
                <a:ea typeface="华文中宋" panose="02010600040101010101" pitchFamily="2" charset="-122"/>
              </a:rPr>
              <a:t>2019</a:t>
            </a:r>
            <a:r>
              <a:rPr lang="zh-CN" altLang="zh-CN" sz="2000" b="1" dirty="0">
                <a:solidFill>
                  <a:srgbClr val="AF1E22"/>
                </a:solidFill>
                <a:latin typeface="华文中宋" panose="02010600040101010101" pitchFamily="2" charset="-122"/>
                <a:ea typeface="华文中宋" panose="02010600040101010101" pitchFamily="2" charset="-122"/>
              </a:rPr>
              <a:t>年</a:t>
            </a:r>
            <a:r>
              <a:rPr lang="en-US" altLang="zh-CN" sz="2000" b="1" dirty="0">
                <a:solidFill>
                  <a:srgbClr val="AF1E22"/>
                </a:solidFill>
                <a:latin typeface="华文中宋" panose="02010600040101010101" pitchFamily="2" charset="-122"/>
                <a:ea typeface="华文中宋" panose="02010600040101010101" pitchFamily="2" charset="-122"/>
              </a:rPr>
              <a:t>5</a:t>
            </a:r>
            <a:r>
              <a:rPr lang="zh-CN" altLang="zh-CN" sz="2000" b="1" dirty="0">
                <a:solidFill>
                  <a:srgbClr val="AF1E22"/>
                </a:solidFill>
                <a:latin typeface="华文中宋" panose="02010600040101010101" pitchFamily="2" charset="-122"/>
                <a:ea typeface="华文中宋" panose="02010600040101010101" pitchFamily="2" charset="-122"/>
              </a:rPr>
              <a:t>月</a:t>
            </a:r>
            <a:endParaRPr lang="zh-CN" altLang="zh-CN" sz="2000" b="1" dirty="0">
              <a:solidFill>
                <a:srgbClr val="AF1E22"/>
              </a:solidFill>
              <a:latin typeface="华文中宋" panose="02010600040101010101" pitchFamily="2" charset="-122"/>
              <a:ea typeface="华文中宋" panose="02010600040101010101" pitchFamily="2" charset="-122"/>
            </a:endParaRPr>
          </a:p>
        </p:txBody>
      </p:sp>
      <p:sp>
        <p:nvSpPr>
          <p:cNvPr id="20" name="文本框 19"/>
          <p:cNvSpPr txBox="1"/>
          <p:nvPr/>
        </p:nvSpPr>
        <p:spPr>
          <a:xfrm>
            <a:off x="7071167"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2020</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21" name="文本框 20"/>
          <p:cNvSpPr txBox="1"/>
          <p:nvPr/>
        </p:nvSpPr>
        <p:spPr>
          <a:xfrm>
            <a:off x="8748941" y="2313946"/>
            <a:ext cx="1641775"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2" name="文本框 21"/>
          <p:cNvSpPr txBox="1"/>
          <p:nvPr/>
        </p:nvSpPr>
        <p:spPr>
          <a:xfrm>
            <a:off x="10558910" y="2313946"/>
            <a:ext cx="1547228"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2022</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4</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3" name="椭圆 22"/>
          <p:cNvSpPr/>
          <p:nvPr/>
        </p:nvSpPr>
        <p:spPr>
          <a:xfrm>
            <a:off x="9494481" y="2001263"/>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对角圆角矩形 85"/>
          <p:cNvSpPr/>
          <p:nvPr/>
        </p:nvSpPr>
        <p:spPr>
          <a:xfrm>
            <a:off x="4191723" y="1272698"/>
            <a:ext cx="4079240" cy="467995"/>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人类命运共同体的提出</a:t>
            </a: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与深化</a:t>
            </a:r>
            <a:endPar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5" name="文本框 24"/>
          <p:cNvSpPr txBox="1"/>
          <p:nvPr/>
        </p:nvSpPr>
        <p:spPr>
          <a:xfrm>
            <a:off x="92730" y="319147"/>
            <a:ext cx="6406936"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3.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a:t>
            </a:r>
            <a:r>
              <a:rPr lang="zh-CN" altLang="en-US" sz="3200" b="1" dirty="0">
                <a:solidFill>
                  <a:prstClr val="white"/>
                </a:solidFill>
                <a:highlight>
                  <a:srgbClr val="C00000"/>
                </a:highlight>
                <a:latin typeface="微软雅黑" pitchFamily="34" charset="-122"/>
                <a:ea typeface="微软雅黑" pitchFamily="34" charset="-122"/>
                <a:cs typeface="+mj-cs"/>
              </a:rPr>
              <a:t>胸怀天下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338349"/>
            <a:ext cx="12171828" cy="4192120"/>
          </a:xfrm>
          <a:prstGeom prst="rect">
            <a:avLst/>
          </a:prstGeom>
          <a:solidFill>
            <a:schemeClr val="bg1"/>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688622" y="2760937"/>
            <a:ext cx="11108143" cy="2205766"/>
            <a:chOff x="688622" y="4116012"/>
            <a:chExt cx="11108143" cy="2205766"/>
          </a:xfrm>
        </p:grpSpPr>
        <p:sp>
          <p:nvSpPr>
            <p:cNvPr id="4" name="矩形 3"/>
            <p:cNvSpPr/>
            <p:nvPr/>
          </p:nvSpPr>
          <p:spPr>
            <a:xfrm>
              <a:off x="688622" y="4357510"/>
              <a:ext cx="11108143" cy="1964268"/>
            </a:xfrm>
            <a:prstGeom prst="rect">
              <a:avLst/>
            </a:prstGeom>
            <a:solidFill>
              <a:srgbClr val="AF1E2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7715088" y="4116012"/>
              <a:ext cx="278154" cy="239788"/>
            </a:xfrm>
            <a:prstGeom prst="triangle">
              <a:avLst/>
            </a:prstGeom>
            <a:solidFill>
              <a:srgbClr val="AF1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925452" y="3109340"/>
            <a:ext cx="10697797" cy="1615827"/>
          </a:xfrm>
          <a:prstGeom prst="rect">
            <a:avLst/>
          </a:prstGeom>
          <a:noFill/>
        </p:spPr>
        <p:txBody>
          <a:bodyPr wrap="square" rtlCol="0">
            <a:spAutoFit/>
          </a:bodyPr>
          <a:lstStyle>
            <a:defPPr>
              <a:defRPr lang="zh-CN"/>
            </a:defPPr>
            <a:lvl1pPr algn="ctr">
              <a:lnSpc>
                <a:spcPct val="130000"/>
              </a:lnSpc>
              <a:defRPr b="1">
                <a:latin typeface="+mj-ea"/>
                <a:ea typeface="+mj-ea"/>
              </a:defRPr>
            </a:lvl1pPr>
          </a:lstStyle>
          <a:p>
            <a:pPr indent="457200" algn="l">
              <a:lnSpc>
                <a:spcPct val="150000"/>
              </a:lnSpc>
            </a:pP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 </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习近平在第</a:t>
            </a: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75</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届联合国大会一般性辩论上发表重要讲话，强调坚守和平、发展、公平、正义、民主、自由的全人类共同价值，推动构建新型国际关系，推动构建人类命运共同体，共同创造世界更加美好的未来</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endPar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cxnSp>
        <p:nvCxnSpPr>
          <p:cNvPr id="7" name="直接连接符 6"/>
          <p:cNvCxnSpPr/>
          <p:nvPr/>
        </p:nvCxnSpPr>
        <p:spPr>
          <a:xfrm>
            <a:off x="0" y="2073925"/>
            <a:ext cx="12192000" cy="0"/>
          </a:xfrm>
          <a:prstGeom prst="line">
            <a:avLst/>
          </a:prstGeom>
          <a:ln>
            <a:solidFill>
              <a:srgbClr val="AF1E2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237381" y="2001263"/>
            <a:ext cx="190286" cy="190286"/>
          </a:xfrm>
          <a:prstGeom prst="ellipse">
            <a:avLst/>
          </a:prstGeom>
          <a:solidFill>
            <a:srgbClr val="FCFDF1"/>
          </a:solidFill>
          <a:ln w="762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25452"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95260"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5063"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080649"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69434"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6699" y="2313946"/>
            <a:ext cx="1788201" cy="400110"/>
          </a:xfrm>
          <a:prstGeom prst="rect">
            <a:avLst/>
          </a:prstGeom>
          <a:noFill/>
        </p:spPr>
        <p:txBody>
          <a:bodyPr wrap="square" rtlCol="0">
            <a:spAutoFit/>
          </a:bodyPr>
          <a:lstStyle/>
          <a:p>
            <a:pPr algn="ctr"/>
            <a:r>
              <a:rPr lang="en-US" altLang="zh-CN" sz="2000" b="1" dirty="0">
                <a:solidFill>
                  <a:schemeClr val="bg1">
                    <a:lumMod val="85000"/>
                  </a:schemeClr>
                </a:solidFill>
                <a:latin typeface="华文中宋" panose="02010600040101010101" pitchFamily="2" charset="-122"/>
                <a:ea typeface="华文中宋" panose="02010600040101010101" pitchFamily="2" charset="-122"/>
              </a:rPr>
              <a:t>2013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b="1" dirty="0">
                <a:solidFill>
                  <a:schemeClr val="bg1">
                    <a:lumMod val="85000"/>
                  </a:schemeClr>
                </a:solidFill>
                <a:latin typeface="华文中宋" panose="02010600040101010101" pitchFamily="2" charset="-122"/>
                <a:ea typeface="华文中宋" panose="02010600040101010101" pitchFamily="2" charset="-122"/>
              </a:rPr>
              <a:t>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b="1" dirty="0">
              <a:solidFill>
                <a:schemeClr val="bg1">
                  <a:lumMod val="85000"/>
                </a:schemeClr>
              </a:solidFill>
              <a:latin typeface="华文中宋" panose="02010600040101010101" pitchFamily="2" charset="-122"/>
              <a:ea typeface="华文中宋" panose="02010600040101010101" pitchFamily="2" charset="-122"/>
            </a:endParaRPr>
          </a:p>
        </p:txBody>
      </p:sp>
      <p:sp>
        <p:nvSpPr>
          <p:cNvPr id="17" name="文本框 16"/>
          <p:cNvSpPr txBox="1"/>
          <p:nvPr/>
        </p:nvSpPr>
        <p:spPr>
          <a:xfrm>
            <a:off x="1949720"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2015</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8" name="文本框 17"/>
          <p:cNvSpPr txBox="1"/>
          <p:nvPr/>
        </p:nvSpPr>
        <p:spPr>
          <a:xfrm>
            <a:off x="3649523"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2017</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1</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9" name="文本框 18"/>
          <p:cNvSpPr txBox="1"/>
          <p:nvPr/>
        </p:nvSpPr>
        <p:spPr>
          <a:xfrm>
            <a:off x="5382382"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2019</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5</a:t>
            </a:r>
            <a:r>
              <a:rPr lang="zh-CN" altLang="zh-CN" sz="2000" b="1" dirty="0">
                <a:latin typeface="华文中宋" panose="02010600040101010101" pitchFamily="2" charset="-122"/>
                <a:ea typeface="华文中宋" panose="02010600040101010101" pitchFamily="2" charset="-122"/>
              </a:rPr>
              <a:t>月</a:t>
            </a:r>
            <a:endParaRPr lang="zh-CN" altLang="zh-CN" sz="2000" b="1" dirty="0">
              <a:latin typeface="华文中宋" panose="02010600040101010101" pitchFamily="2" charset="-122"/>
              <a:ea typeface="华文中宋" panose="02010600040101010101" pitchFamily="2" charset="-122"/>
            </a:endParaRPr>
          </a:p>
        </p:txBody>
      </p:sp>
      <p:sp>
        <p:nvSpPr>
          <p:cNvPr id="20" name="文本框 19"/>
          <p:cNvSpPr txBox="1"/>
          <p:nvPr/>
        </p:nvSpPr>
        <p:spPr>
          <a:xfrm>
            <a:off x="7071167"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solidFill>
                  <a:srgbClr val="AF1E22"/>
                </a:solidFill>
                <a:latin typeface="华文中宋" panose="02010600040101010101" pitchFamily="2" charset="-122"/>
                <a:ea typeface="华文中宋" panose="02010600040101010101" pitchFamily="2" charset="-122"/>
              </a:rPr>
              <a:t>2020</a:t>
            </a:r>
            <a:r>
              <a:rPr lang="zh-CN" altLang="zh-CN" sz="2000" b="1" dirty="0">
                <a:solidFill>
                  <a:srgbClr val="AF1E22"/>
                </a:solidFill>
                <a:latin typeface="华文中宋" panose="02010600040101010101" pitchFamily="2" charset="-122"/>
                <a:ea typeface="华文中宋" panose="02010600040101010101" pitchFamily="2" charset="-122"/>
              </a:rPr>
              <a:t>年</a:t>
            </a:r>
            <a:r>
              <a:rPr lang="en-US" altLang="zh-CN" sz="2000" b="1" dirty="0">
                <a:solidFill>
                  <a:srgbClr val="AF1E22"/>
                </a:solidFill>
                <a:latin typeface="华文中宋" panose="02010600040101010101" pitchFamily="2" charset="-122"/>
                <a:ea typeface="华文中宋" panose="02010600040101010101" pitchFamily="2" charset="-122"/>
              </a:rPr>
              <a:t>9</a:t>
            </a:r>
            <a:r>
              <a:rPr lang="zh-CN" altLang="zh-CN" sz="2000" b="1" dirty="0">
                <a:solidFill>
                  <a:srgbClr val="AF1E22"/>
                </a:solidFill>
                <a:latin typeface="华文中宋" panose="02010600040101010101" pitchFamily="2" charset="-122"/>
                <a:ea typeface="华文中宋" panose="02010600040101010101" pitchFamily="2" charset="-122"/>
              </a:rPr>
              <a:t>月</a:t>
            </a:r>
            <a:endParaRPr lang="zh-CN" altLang="en-US" sz="2000" b="1" dirty="0">
              <a:solidFill>
                <a:srgbClr val="AF1E22"/>
              </a:solidFill>
              <a:latin typeface="华文中宋" panose="02010600040101010101" pitchFamily="2" charset="-122"/>
              <a:ea typeface="华文中宋" panose="02010600040101010101" pitchFamily="2" charset="-122"/>
            </a:endParaRPr>
          </a:p>
        </p:txBody>
      </p:sp>
      <p:sp>
        <p:nvSpPr>
          <p:cNvPr id="21" name="文本框 20"/>
          <p:cNvSpPr txBox="1"/>
          <p:nvPr/>
        </p:nvSpPr>
        <p:spPr>
          <a:xfrm>
            <a:off x="8748941" y="2313946"/>
            <a:ext cx="1641775"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2" name="文本框 21"/>
          <p:cNvSpPr txBox="1"/>
          <p:nvPr/>
        </p:nvSpPr>
        <p:spPr>
          <a:xfrm>
            <a:off x="10558910" y="2313946"/>
            <a:ext cx="1547228"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2022</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4</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3" name="椭圆 22"/>
          <p:cNvSpPr/>
          <p:nvPr/>
        </p:nvSpPr>
        <p:spPr>
          <a:xfrm>
            <a:off x="9494481" y="2001263"/>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对角圆角矩形 85"/>
          <p:cNvSpPr/>
          <p:nvPr/>
        </p:nvSpPr>
        <p:spPr>
          <a:xfrm>
            <a:off x="4056380" y="1258912"/>
            <a:ext cx="4079240" cy="467995"/>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人类命运共同体的提出</a:t>
            </a: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与深化</a:t>
            </a:r>
            <a:endPar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5" name="文本框 24"/>
          <p:cNvSpPr txBox="1"/>
          <p:nvPr/>
        </p:nvSpPr>
        <p:spPr>
          <a:xfrm>
            <a:off x="106699" y="324085"/>
            <a:ext cx="6388526"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3.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a:t>
            </a:r>
            <a:r>
              <a:rPr lang="zh-CN" altLang="en-US" sz="3200" b="1" dirty="0">
                <a:solidFill>
                  <a:prstClr val="white"/>
                </a:solidFill>
                <a:highlight>
                  <a:srgbClr val="C00000"/>
                </a:highlight>
                <a:latin typeface="微软雅黑" pitchFamily="34" charset="-122"/>
                <a:ea typeface="微软雅黑" pitchFamily="34" charset="-122"/>
                <a:cs typeface="+mj-cs"/>
              </a:rPr>
              <a:t>胸怀天下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172" y="1338349"/>
            <a:ext cx="12192000" cy="5071074"/>
          </a:xfrm>
          <a:prstGeom prst="rect">
            <a:avLst/>
          </a:prstGeom>
          <a:solidFill>
            <a:schemeClr val="bg1"/>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245745" y="2767240"/>
            <a:ext cx="11601450" cy="3519261"/>
            <a:chOff x="688622" y="4124030"/>
            <a:chExt cx="11108143" cy="2353538"/>
          </a:xfrm>
        </p:grpSpPr>
        <p:sp>
          <p:nvSpPr>
            <p:cNvPr id="4" name="矩形 3"/>
            <p:cNvSpPr/>
            <p:nvPr/>
          </p:nvSpPr>
          <p:spPr>
            <a:xfrm>
              <a:off x="688622" y="4357510"/>
              <a:ext cx="11108143" cy="2120058"/>
            </a:xfrm>
            <a:prstGeom prst="rect">
              <a:avLst/>
            </a:prstGeom>
            <a:solidFill>
              <a:srgbClr val="AF1E2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9468471" y="4124030"/>
              <a:ext cx="278154" cy="239788"/>
            </a:xfrm>
            <a:prstGeom prst="triangle">
              <a:avLst/>
            </a:prstGeom>
            <a:solidFill>
              <a:srgbClr val="AF1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610813" y="3114348"/>
            <a:ext cx="10871313" cy="3079369"/>
          </a:xfrm>
          <a:prstGeom prst="rect">
            <a:avLst/>
          </a:prstGeom>
          <a:noFill/>
        </p:spPr>
        <p:txBody>
          <a:bodyPr wrap="square" rtlCol="0">
            <a:spAutoFit/>
          </a:bodyPr>
          <a:lstStyle>
            <a:defPPr>
              <a:defRPr lang="zh-CN"/>
            </a:defPPr>
            <a:lvl1pPr algn="ctr">
              <a:lnSpc>
                <a:spcPct val="130000"/>
              </a:lnSpc>
              <a:defRPr b="1">
                <a:latin typeface="+mj-ea"/>
                <a:ea typeface="+mj-ea"/>
              </a:defRPr>
            </a:lvl1pPr>
          </a:lstStyle>
          <a:p>
            <a:pPr indent="457200" algn="just">
              <a:lnSpc>
                <a:spcPct val="150000"/>
              </a:lnSpc>
            </a:pP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 </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习近平在世界经济论坛“达沃斯议程”对话会</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上发表题为</a:t>
            </a: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让多边主义的火炬照亮人类前行之路</a:t>
            </a: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的特别致辞</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强调人类只有一个地球，人类也只有一个共同的未来。无论是应对眼下的危机，还是共创美好的未来，人类都需要同舟共济、团结合作。实践一再证明，任何以邻为壑的做法，任何单打独斗的思路，任何孤芳自赏的傲慢，最终都必然归于失败！让我们携起手来，让多边主义火炬照亮人类前行之路，向着构建人类命运共同体不断迈进</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endPar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cxnSp>
        <p:nvCxnSpPr>
          <p:cNvPr id="7" name="直接连接符 6"/>
          <p:cNvCxnSpPr/>
          <p:nvPr/>
        </p:nvCxnSpPr>
        <p:spPr>
          <a:xfrm>
            <a:off x="0" y="2073925"/>
            <a:ext cx="12192000" cy="0"/>
          </a:xfrm>
          <a:prstGeom prst="line">
            <a:avLst/>
          </a:prstGeom>
          <a:ln>
            <a:solidFill>
              <a:srgbClr val="AF1E2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237381" y="2001263"/>
            <a:ext cx="190286" cy="190286"/>
          </a:xfrm>
          <a:prstGeom prst="ellipse">
            <a:avLst/>
          </a:prstGeom>
          <a:solidFill>
            <a:srgbClr val="FCFDF1"/>
          </a:solidFill>
          <a:ln w="762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25452"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95260"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5063"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080649"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69434"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6699" y="2313946"/>
            <a:ext cx="1788201" cy="400110"/>
          </a:xfrm>
          <a:prstGeom prst="rect">
            <a:avLst/>
          </a:prstGeom>
          <a:noFill/>
        </p:spPr>
        <p:txBody>
          <a:bodyPr wrap="square" rtlCol="0">
            <a:spAutoFit/>
          </a:bodyPr>
          <a:lstStyle/>
          <a:p>
            <a:pPr algn="ctr"/>
            <a:r>
              <a:rPr lang="en-US" altLang="zh-CN" sz="2000" b="1" dirty="0">
                <a:solidFill>
                  <a:schemeClr val="bg1">
                    <a:lumMod val="85000"/>
                  </a:schemeClr>
                </a:solidFill>
                <a:latin typeface="华文中宋" panose="02010600040101010101" pitchFamily="2" charset="-122"/>
                <a:ea typeface="华文中宋" panose="02010600040101010101" pitchFamily="2" charset="-122"/>
              </a:rPr>
              <a:t>2013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b="1" dirty="0">
                <a:solidFill>
                  <a:schemeClr val="bg1">
                    <a:lumMod val="85000"/>
                  </a:schemeClr>
                </a:solidFill>
                <a:latin typeface="华文中宋" panose="02010600040101010101" pitchFamily="2" charset="-122"/>
                <a:ea typeface="华文中宋" panose="02010600040101010101" pitchFamily="2" charset="-122"/>
              </a:rPr>
              <a:t>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b="1" dirty="0">
              <a:solidFill>
                <a:schemeClr val="bg1">
                  <a:lumMod val="85000"/>
                </a:schemeClr>
              </a:solidFill>
              <a:latin typeface="华文中宋" panose="02010600040101010101" pitchFamily="2" charset="-122"/>
              <a:ea typeface="华文中宋" panose="02010600040101010101" pitchFamily="2" charset="-122"/>
            </a:endParaRPr>
          </a:p>
        </p:txBody>
      </p:sp>
      <p:sp>
        <p:nvSpPr>
          <p:cNvPr id="17" name="文本框 16"/>
          <p:cNvSpPr txBox="1"/>
          <p:nvPr/>
        </p:nvSpPr>
        <p:spPr>
          <a:xfrm>
            <a:off x="1949720"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2015</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8" name="文本框 17"/>
          <p:cNvSpPr txBox="1"/>
          <p:nvPr/>
        </p:nvSpPr>
        <p:spPr>
          <a:xfrm>
            <a:off x="3649523"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2017</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1</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9" name="文本框 18"/>
          <p:cNvSpPr txBox="1"/>
          <p:nvPr/>
        </p:nvSpPr>
        <p:spPr>
          <a:xfrm>
            <a:off x="5382382"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2019</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5</a:t>
            </a:r>
            <a:r>
              <a:rPr lang="zh-CN" altLang="zh-CN" sz="2000" b="1" dirty="0">
                <a:latin typeface="华文中宋" panose="02010600040101010101" pitchFamily="2" charset="-122"/>
                <a:ea typeface="华文中宋" panose="02010600040101010101" pitchFamily="2" charset="-122"/>
              </a:rPr>
              <a:t>月</a:t>
            </a:r>
            <a:endParaRPr lang="zh-CN" altLang="zh-CN" sz="2000" b="1" dirty="0">
              <a:latin typeface="华文中宋" panose="02010600040101010101" pitchFamily="2" charset="-122"/>
              <a:ea typeface="华文中宋" panose="02010600040101010101" pitchFamily="2" charset="-122"/>
            </a:endParaRPr>
          </a:p>
        </p:txBody>
      </p:sp>
      <p:sp>
        <p:nvSpPr>
          <p:cNvPr id="20" name="文本框 19"/>
          <p:cNvSpPr txBox="1"/>
          <p:nvPr/>
        </p:nvSpPr>
        <p:spPr>
          <a:xfrm>
            <a:off x="7071167"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2020</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21" name="文本框 20"/>
          <p:cNvSpPr txBox="1"/>
          <p:nvPr/>
        </p:nvSpPr>
        <p:spPr>
          <a:xfrm>
            <a:off x="8748941" y="2313946"/>
            <a:ext cx="1641775"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rgbClr val="AF1E22"/>
                </a:solidFill>
                <a:latin typeface="华文中宋" panose="02010600040101010101" pitchFamily="2" charset="-122"/>
                <a:ea typeface="华文中宋" panose="02010600040101010101" pitchFamily="2" charset="-122"/>
              </a:rPr>
              <a:t>2021</a:t>
            </a:r>
            <a:r>
              <a:rPr lang="zh-CN" altLang="zh-CN" sz="2000" dirty="0">
                <a:solidFill>
                  <a:srgbClr val="AF1E22"/>
                </a:solidFill>
                <a:latin typeface="华文中宋" panose="02010600040101010101" pitchFamily="2" charset="-122"/>
                <a:ea typeface="华文中宋" panose="02010600040101010101" pitchFamily="2" charset="-122"/>
              </a:rPr>
              <a:t>年</a:t>
            </a:r>
            <a:r>
              <a:rPr lang="en-US" altLang="zh-CN" sz="2000" dirty="0">
                <a:solidFill>
                  <a:srgbClr val="AF1E22"/>
                </a:solidFill>
                <a:latin typeface="华文中宋" panose="02010600040101010101" pitchFamily="2" charset="-122"/>
                <a:ea typeface="华文中宋" panose="02010600040101010101" pitchFamily="2" charset="-122"/>
              </a:rPr>
              <a:t>1</a:t>
            </a:r>
            <a:r>
              <a:rPr lang="zh-CN" altLang="zh-CN" sz="2000" dirty="0">
                <a:solidFill>
                  <a:srgbClr val="AF1E22"/>
                </a:solidFill>
                <a:latin typeface="华文中宋" panose="02010600040101010101" pitchFamily="2" charset="-122"/>
                <a:ea typeface="华文中宋" panose="02010600040101010101" pitchFamily="2" charset="-122"/>
              </a:rPr>
              <a:t>月</a:t>
            </a:r>
            <a:endParaRPr lang="zh-CN" altLang="en-US" sz="2000" dirty="0">
              <a:solidFill>
                <a:srgbClr val="AF1E22"/>
              </a:solidFill>
              <a:latin typeface="华文中宋" panose="02010600040101010101" pitchFamily="2" charset="-122"/>
              <a:ea typeface="华文中宋" panose="02010600040101010101" pitchFamily="2" charset="-122"/>
            </a:endParaRPr>
          </a:p>
        </p:txBody>
      </p:sp>
      <p:sp>
        <p:nvSpPr>
          <p:cNvPr id="22" name="文本框 21"/>
          <p:cNvSpPr txBox="1"/>
          <p:nvPr/>
        </p:nvSpPr>
        <p:spPr>
          <a:xfrm>
            <a:off x="10558910" y="2313946"/>
            <a:ext cx="1547228"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2022</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4</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3" name="椭圆 22"/>
          <p:cNvSpPr/>
          <p:nvPr/>
        </p:nvSpPr>
        <p:spPr>
          <a:xfrm>
            <a:off x="9494481" y="2001263"/>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对角圆角矩形 85"/>
          <p:cNvSpPr/>
          <p:nvPr/>
        </p:nvSpPr>
        <p:spPr>
          <a:xfrm>
            <a:off x="3945481" y="1292217"/>
            <a:ext cx="4079240" cy="467995"/>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人类命运共同体的提出</a:t>
            </a: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与深化</a:t>
            </a:r>
            <a:endPar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7" name="文本框 26"/>
          <p:cNvSpPr txBox="1"/>
          <p:nvPr/>
        </p:nvSpPr>
        <p:spPr>
          <a:xfrm>
            <a:off x="-65972" y="307150"/>
            <a:ext cx="6643208"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3.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必须坚持胸怀天下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338349"/>
            <a:ext cx="12171828" cy="4192120"/>
          </a:xfrm>
          <a:prstGeom prst="rect">
            <a:avLst/>
          </a:prstGeom>
          <a:solidFill>
            <a:schemeClr val="bg1"/>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235615" y="2724217"/>
            <a:ext cx="11690067" cy="2400974"/>
            <a:chOff x="688621" y="4124649"/>
            <a:chExt cx="11108144" cy="2040988"/>
          </a:xfrm>
        </p:grpSpPr>
        <p:sp>
          <p:nvSpPr>
            <p:cNvPr id="4" name="矩形 3"/>
            <p:cNvSpPr/>
            <p:nvPr/>
          </p:nvSpPr>
          <p:spPr>
            <a:xfrm>
              <a:off x="688621" y="4357510"/>
              <a:ext cx="11108144" cy="1808127"/>
            </a:xfrm>
            <a:prstGeom prst="rect">
              <a:avLst/>
            </a:prstGeom>
            <a:solidFill>
              <a:srgbClr val="AF1E2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11100201" y="4124649"/>
              <a:ext cx="278154" cy="239788"/>
            </a:xfrm>
            <a:prstGeom prst="triangle">
              <a:avLst/>
            </a:prstGeom>
            <a:solidFill>
              <a:srgbClr val="AF1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422309" y="3234330"/>
            <a:ext cx="11228015" cy="1615827"/>
          </a:xfrm>
          <a:prstGeom prst="rect">
            <a:avLst/>
          </a:prstGeom>
          <a:noFill/>
        </p:spPr>
        <p:txBody>
          <a:bodyPr wrap="square" rtlCol="0">
            <a:spAutoFit/>
          </a:bodyPr>
          <a:lstStyle>
            <a:defPPr>
              <a:defRPr lang="zh-CN"/>
            </a:defPPr>
            <a:lvl1pPr algn="ctr">
              <a:lnSpc>
                <a:spcPct val="130000"/>
              </a:lnSpc>
              <a:defRPr b="1">
                <a:latin typeface="+mj-ea"/>
                <a:ea typeface="+mj-ea"/>
              </a:defRPr>
            </a:lvl1pPr>
          </a:lstStyle>
          <a:p>
            <a:pPr indent="457200" algn="just">
              <a:lnSpc>
                <a:spcPct val="150000"/>
              </a:lnSpc>
            </a:pPr>
            <a:r>
              <a:rPr lang="en-US" altLang="zh-CN" sz="220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 </a:t>
            </a:r>
            <a:r>
              <a:rPr lang="zh-CN" altLang="zh-CN" sz="220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习</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近平在博鳌亚洲论坛</a:t>
            </a: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2022</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年年会开幕式上发表</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题为</a:t>
            </a: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携手迎接挑战，合作开创未来</a:t>
            </a:r>
            <a:r>
              <a:rPr lang="en-US"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的</a:t>
            </a:r>
            <a:r>
              <a:rPr lang="zh-CN" altLang="zh-CN"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主旨演讲，强调人类是休戚与共的命运共同体，各国要顺应和平、发展、合作、共赢的时代潮流，向着构建人类命运共同体的正确方向，携手迎接挑战、合作开创未来</a:t>
            </a:r>
            <a:r>
              <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a:t>
            </a:r>
            <a:endParaRPr lang="zh-CN" altLang="en-US" sz="220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cxnSp>
        <p:nvCxnSpPr>
          <p:cNvPr id="7" name="直接连接符 6"/>
          <p:cNvCxnSpPr/>
          <p:nvPr/>
        </p:nvCxnSpPr>
        <p:spPr>
          <a:xfrm>
            <a:off x="0" y="2073925"/>
            <a:ext cx="12192000" cy="0"/>
          </a:xfrm>
          <a:prstGeom prst="line">
            <a:avLst/>
          </a:prstGeom>
          <a:ln>
            <a:solidFill>
              <a:srgbClr val="AF1E2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237381" y="2001263"/>
            <a:ext cx="190286" cy="190286"/>
          </a:xfrm>
          <a:prstGeom prst="ellipse">
            <a:avLst/>
          </a:prstGeom>
          <a:solidFill>
            <a:srgbClr val="FCFDF1"/>
          </a:solidFill>
          <a:ln w="762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25452"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95260"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5063"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080649"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69434" y="1998578"/>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6699" y="2313946"/>
            <a:ext cx="1788201" cy="400110"/>
          </a:xfrm>
          <a:prstGeom prst="rect">
            <a:avLst/>
          </a:prstGeom>
          <a:noFill/>
        </p:spPr>
        <p:txBody>
          <a:bodyPr wrap="square" rtlCol="0">
            <a:spAutoFit/>
          </a:bodyPr>
          <a:lstStyle/>
          <a:p>
            <a:pPr algn="ctr"/>
            <a:r>
              <a:rPr lang="en-US" altLang="zh-CN" sz="2000" b="1" dirty="0">
                <a:solidFill>
                  <a:schemeClr val="bg1">
                    <a:lumMod val="85000"/>
                  </a:schemeClr>
                </a:solidFill>
                <a:latin typeface="华文中宋" panose="02010600040101010101" pitchFamily="2" charset="-122"/>
                <a:ea typeface="华文中宋" panose="02010600040101010101" pitchFamily="2" charset="-122"/>
              </a:rPr>
              <a:t>2013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b="1" dirty="0">
                <a:solidFill>
                  <a:schemeClr val="bg1">
                    <a:lumMod val="85000"/>
                  </a:schemeClr>
                </a:solidFill>
                <a:latin typeface="华文中宋" panose="02010600040101010101" pitchFamily="2" charset="-122"/>
                <a:ea typeface="华文中宋" panose="02010600040101010101" pitchFamily="2" charset="-122"/>
              </a:rPr>
              <a:t>3</a:t>
            </a:r>
            <a:r>
              <a:rPr lang="zh-CN" altLang="zh-CN" sz="2000" b="1"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b="1" dirty="0">
              <a:solidFill>
                <a:schemeClr val="bg1">
                  <a:lumMod val="85000"/>
                </a:schemeClr>
              </a:solidFill>
              <a:latin typeface="华文中宋" panose="02010600040101010101" pitchFamily="2" charset="-122"/>
              <a:ea typeface="华文中宋" panose="02010600040101010101" pitchFamily="2" charset="-122"/>
            </a:endParaRPr>
          </a:p>
        </p:txBody>
      </p:sp>
      <p:sp>
        <p:nvSpPr>
          <p:cNvPr id="17" name="文本框 16"/>
          <p:cNvSpPr txBox="1"/>
          <p:nvPr/>
        </p:nvSpPr>
        <p:spPr>
          <a:xfrm>
            <a:off x="1949720"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2015</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8" name="文本框 17"/>
          <p:cNvSpPr txBox="1"/>
          <p:nvPr/>
        </p:nvSpPr>
        <p:spPr>
          <a:xfrm>
            <a:off x="3649523" y="2313946"/>
            <a:ext cx="1641775"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2017</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1</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19" name="文本框 18"/>
          <p:cNvSpPr txBox="1"/>
          <p:nvPr/>
        </p:nvSpPr>
        <p:spPr>
          <a:xfrm>
            <a:off x="5382382"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2019</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5</a:t>
            </a:r>
            <a:r>
              <a:rPr lang="zh-CN" altLang="zh-CN" sz="2000" b="1" dirty="0">
                <a:latin typeface="华文中宋" panose="02010600040101010101" pitchFamily="2" charset="-122"/>
                <a:ea typeface="华文中宋" panose="02010600040101010101" pitchFamily="2" charset="-122"/>
              </a:rPr>
              <a:t>月</a:t>
            </a:r>
            <a:endParaRPr lang="zh-CN" altLang="zh-CN" sz="2000" b="1" dirty="0">
              <a:latin typeface="华文中宋" panose="02010600040101010101" pitchFamily="2" charset="-122"/>
              <a:ea typeface="华文中宋" panose="02010600040101010101" pitchFamily="2" charset="-122"/>
            </a:endParaRPr>
          </a:p>
        </p:txBody>
      </p:sp>
      <p:sp>
        <p:nvSpPr>
          <p:cNvPr id="20" name="文本框 19"/>
          <p:cNvSpPr txBox="1"/>
          <p:nvPr/>
        </p:nvSpPr>
        <p:spPr>
          <a:xfrm>
            <a:off x="7071167" y="2313946"/>
            <a:ext cx="1547228" cy="400110"/>
          </a:xfrm>
          <a:prstGeom prst="rect">
            <a:avLst/>
          </a:prstGeom>
          <a:noFill/>
        </p:spPr>
        <p:txBody>
          <a:bodyPr wrap="square" rtlCol="0">
            <a:spAutoFit/>
          </a:bodyPr>
          <a:lstStyle>
            <a:defPPr>
              <a:defRPr lang="zh-CN"/>
            </a:defPPr>
            <a:lvl1pPr algn="ctr">
              <a:defRPr sz="2400">
                <a:solidFill>
                  <a:schemeClr val="bg1">
                    <a:lumMod val="85000"/>
                  </a:schemeClr>
                </a:solidFill>
                <a:latin typeface="+mj-ea"/>
                <a:ea typeface="+mj-ea"/>
              </a:defRPr>
            </a:lvl1pPr>
          </a:lstStyle>
          <a:p>
            <a:r>
              <a:rPr lang="en-US" altLang="zh-CN" sz="2000" b="1" dirty="0">
                <a:latin typeface="华文中宋" panose="02010600040101010101" pitchFamily="2" charset="-122"/>
                <a:ea typeface="华文中宋" panose="02010600040101010101" pitchFamily="2" charset="-122"/>
              </a:rPr>
              <a:t>2020</a:t>
            </a:r>
            <a:r>
              <a:rPr lang="zh-CN" altLang="zh-CN" sz="2000" b="1" dirty="0">
                <a:latin typeface="华文中宋" panose="02010600040101010101" pitchFamily="2" charset="-122"/>
                <a:ea typeface="华文中宋" panose="02010600040101010101" pitchFamily="2" charset="-122"/>
              </a:rPr>
              <a:t>年</a:t>
            </a:r>
            <a:r>
              <a:rPr lang="en-US" altLang="zh-CN" sz="2000" b="1" dirty="0">
                <a:latin typeface="华文中宋" panose="02010600040101010101" pitchFamily="2" charset="-122"/>
                <a:ea typeface="华文中宋" panose="02010600040101010101" pitchFamily="2" charset="-122"/>
              </a:rPr>
              <a:t>9</a:t>
            </a:r>
            <a:r>
              <a:rPr lang="zh-CN" altLang="zh-CN" sz="2000" b="1" dirty="0">
                <a:latin typeface="华文中宋" panose="02010600040101010101" pitchFamily="2" charset="-122"/>
                <a:ea typeface="华文中宋" panose="02010600040101010101" pitchFamily="2" charset="-122"/>
              </a:rPr>
              <a:t>月</a:t>
            </a:r>
            <a:endParaRPr lang="zh-CN" altLang="en-US" sz="2000" b="1" dirty="0">
              <a:latin typeface="华文中宋" panose="02010600040101010101" pitchFamily="2" charset="-122"/>
              <a:ea typeface="华文中宋" panose="02010600040101010101" pitchFamily="2" charset="-122"/>
            </a:endParaRPr>
          </a:p>
        </p:txBody>
      </p:sp>
      <p:sp>
        <p:nvSpPr>
          <p:cNvPr id="21" name="文本框 20"/>
          <p:cNvSpPr txBox="1"/>
          <p:nvPr/>
        </p:nvSpPr>
        <p:spPr>
          <a:xfrm>
            <a:off x="8748941" y="2313946"/>
            <a:ext cx="1641775"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chemeClr val="bg1">
                    <a:lumMod val="85000"/>
                  </a:schemeClr>
                </a:solidFill>
                <a:latin typeface="华文中宋" panose="02010600040101010101" pitchFamily="2" charset="-122"/>
                <a:ea typeface="华文中宋" panose="02010600040101010101" pitchFamily="2" charset="-122"/>
              </a:rPr>
              <a:t>2021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年</a:t>
            </a:r>
            <a:r>
              <a:rPr lang="en-US" altLang="zh-CN" sz="2000" dirty="0">
                <a:solidFill>
                  <a:schemeClr val="bg1">
                    <a:lumMod val="85000"/>
                  </a:schemeClr>
                </a:solidFill>
                <a:latin typeface="华文中宋" panose="02010600040101010101" pitchFamily="2" charset="-122"/>
                <a:ea typeface="华文中宋" panose="02010600040101010101" pitchFamily="2" charset="-122"/>
              </a:rPr>
              <a:t>1</a:t>
            </a:r>
            <a:r>
              <a:rPr lang="zh-CN" altLang="zh-CN" sz="2000" dirty="0">
                <a:solidFill>
                  <a:schemeClr val="bg1">
                    <a:lumMod val="85000"/>
                  </a:schemeClr>
                </a:solidFill>
                <a:latin typeface="华文中宋" panose="02010600040101010101" pitchFamily="2" charset="-122"/>
                <a:ea typeface="华文中宋" panose="02010600040101010101" pitchFamily="2" charset="-122"/>
              </a:rPr>
              <a:t>月</a:t>
            </a:r>
            <a:endParaRPr lang="zh-CN" altLang="en-US" sz="2000" dirty="0">
              <a:solidFill>
                <a:schemeClr val="bg1">
                  <a:lumMod val="85000"/>
                </a:schemeClr>
              </a:solidFill>
              <a:latin typeface="华文中宋" panose="02010600040101010101" pitchFamily="2" charset="-122"/>
              <a:ea typeface="华文中宋" panose="02010600040101010101" pitchFamily="2" charset="-122"/>
            </a:endParaRPr>
          </a:p>
        </p:txBody>
      </p:sp>
      <p:sp>
        <p:nvSpPr>
          <p:cNvPr id="22" name="文本框 21"/>
          <p:cNvSpPr txBox="1"/>
          <p:nvPr/>
        </p:nvSpPr>
        <p:spPr>
          <a:xfrm>
            <a:off x="10558910" y="2313946"/>
            <a:ext cx="1547228" cy="400110"/>
          </a:xfrm>
          <a:prstGeom prst="rect">
            <a:avLst/>
          </a:prstGeom>
          <a:noFill/>
        </p:spPr>
        <p:txBody>
          <a:bodyPr wrap="square" rtlCol="0">
            <a:spAutoFit/>
          </a:bodyPr>
          <a:lstStyle>
            <a:defPPr>
              <a:defRPr lang="zh-CN"/>
            </a:defPPr>
            <a:lvl1pPr algn="ctr">
              <a:defRPr sz="2400" b="1">
                <a:latin typeface="+mj-ea"/>
                <a:ea typeface="+mj-ea"/>
              </a:defRPr>
            </a:lvl1pPr>
          </a:lstStyle>
          <a:p>
            <a:r>
              <a:rPr lang="en-US" altLang="zh-CN" sz="2000" dirty="0">
                <a:solidFill>
                  <a:srgbClr val="AF1E22"/>
                </a:solidFill>
                <a:latin typeface="华文中宋" panose="02010600040101010101" pitchFamily="2" charset="-122"/>
                <a:ea typeface="华文中宋" panose="02010600040101010101" pitchFamily="2" charset="-122"/>
              </a:rPr>
              <a:t>2022</a:t>
            </a:r>
            <a:r>
              <a:rPr lang="zh-CN" altLang="zh-CN" sz="2000" dirty="0">
                <a:solidFill>
                  <a:srgbClr val="AF1E22"/>
                </a:solidFill>
                <a:latin typeface="华文中宋" panose="02010600040101010101" pitchFamily="2" charset="-122"/>
                <a:ea typeface="华文中宋" panose="02010600040101010101" pitchFamily="2" charset="-122"/>
              </a:rPr>
              <a:t>年</a:t>
            </a:r>
            <a:r>
              <a:rPr lang="en-US" altLang="zh-CN" sz="2000" dirty="0">
                <a:solidFill>
                  <a:srgbClr val="AF1E22"/>
                </a:solidFill>
                <a:latin typeface="华文中宋" panose="02010600040101010101" pitchFamily="2" charset="-122"/>
                <a:ea typeface="华文中宋" panose="02010600040101010101" pitchFamily="2" charset="-122"/>
              </a:rPr>
              <a:t>4</a:t>
            </a:r>
            <a:r>
              <a:rPr lang="zh-CN" altLang="zh-CN" sz="2000" dirty="0">
                <a:solidFill>
                  <a:srgbClr val="AF1E22"/>
                </a:solidFill>
                <a:latin typeface="华文中宋" panose="02010600040101010101" pitchFamily="2" charset="-122"/>
                <a:ea typeface="华文中宋" panose="02010600040101010101" pitchFamily="2" charset="-122"/>
              </a:rPr>
              <a:t>月</a:t>
            </a:r>
            <a:endParaRPr lang="zh-CN" altLang="en-US" sz="2000" dirty="0">
              <a:solidFill>
                <a:srgbClr val="AF1E22"/>
              </a:solidFill>
              <a:latin typeface="华文中宋" panose="02010600040101010101" pitchFamily="2" charset="-122"/>
              <a:ea typeface="华文中宋" panose="02010600040101010101" pitchFamily="2" charset="-122"/>
            </a:endParaRPr>
          </a:p>
        </p:txBody>
      </p:sp>
      <p:sp>
        <p:nvSpPr>
          <p:cNvPr id="23" name="椭圆 22"/>
          <p:cNvSpPr/>
          <p:nvPr/>
        </p:nvSpPr>
        <p:spPr>
          <a:xfrm>
            <a:off x="9494481" y="2001263"/>
            <a:ext cx="150694" cy="150694"/>
          </a:xfrm>
          <a:prstGeom prst="ellipse">
            <a:avLst/>
          </a:prstGeom>
          <a:solidFill>
            <a:srgbClr val="FCFDF1"/>
          </a:solidFill>
          <a:ln w="38100">
            <a:solidFill>
              <a:srgbClr val="AF1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对角圆角矩形 85"/>
          <p:cNvSpPr/>
          <p:nvPr/>
        </p:nvSpPr>
        <p:spPr>
          <a:xfrm>
            <a:off x="4041028" y="1276495"/>
            <a:ext cx="4079240" cy="467995"/>
          </a:xfrm>
          <a:prstGeom prst="round2DiagRect">
            <a:avLst/>
          </a:prstGeom>
          <a:gradFill>
            <a:gsLst>
              <a:gs pos="0">
                <a:srgbClr val="C00000"/>
              </a:gs>
              <a:gs pos="100000">
                <a:srgbClr val="AC251C"/>
              </a:gs>
            </a:gsLst>
            <a:lin ang="0" scaled="0"/>
          </a:gradFill>
          <a:ln>
            <a:noFill/>
          </a:ln>
          <a:effectLst>
            <a:outerShdw blurRad="50800" dist="381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人类命运共同体的提出</a:t>
            </a:r>
            <a:r>
              <a:rPr kumimoji="1"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与深化</a:t>
            </a:r>
            <a:endParaRPr kumimoji="1" lang="zh-CN"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7" name="文本框 26"/>
          <p:cNvSpPr txBox="1"/>
          <p:nvPr/>
        </p:nvSpPr>
        <p:spPr>
          <a:xfrm>
            <a:off x="0" y="235491"/>
            <a:ext cx="6483648"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3.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a:t>
            </a:r>
            <a:r>
              <a:rPr lang="zh-CN" altLang="en-US" sz="3200" b="1" dirty="0">
                <a:solidFill>
                  <a:prstClr val="white"/>
                </a:solidFill>
                <a:highlight>
                  <a:srgbClr val="C00000"/>
                </a:highlight>
                <a:latin typeface="微软雅黑" pitchFamily="34" charset="-122"/>
                <a:ea typeface="微软雅黑" pitchFamily="34" charset="-122"/>
                <a:cs typeface="+mj-cs"/>
              </a:rPr>
              <a:t>胸怀天下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işlídê"/>
          <p:cNvSpPr/>
          <p:nvPr/>
        </p:nvSpPr>
        <p:spPr>
          <a:xfrm>
            <a:off x="68580" y="1193691"/>
            <a:ext cx="11652250" cy="4232833"/>
          </a:xfrm>
          <a:prstGeom prst="rect">
            <a:avLst/>
          </a:prstGeom>
          <a:solidFill>
            <a:schemeClr val="bg1"/>
          </a:solidFill>
          <a:ln>
            <a:noFill/>
          </a:ln>
          <a:effectLst>
            <a:outerShdw blurRad="190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Bef>
                <a:spcPct val="0"/>
              </a:spcBef>
              <a:spcAft>
                <a:spcPts val="600"/>
              </a:spcAft>
              <a:buClr>
                <a:srgbClr val="C00000"/>
              </a:buClr>
              <a:buSzPct val="90000"/>
            </a:pPr>
            <a:endParaRPr lang="zh-CN" altLang="en-US" sz="2000" dirty="0">
              <a:solidFill>
                <a:schemeClr val="tx1"/>
              </a:solidFill>
              <a:latin typeface="微软雅黑" pitchFamily="34" charset="-122"/>
              <a:ea typeface="微软雅黑" pitchFamily="34" charset="-122"/>
              <a:cs typeface="+mn-ea"/>
            </a:endParaRPr>
          </a:p>
        </p:txBody>
      </p:sp>
      <p:sp>
        <p:nvSpPr>
          <p:cNvPr id="39" name="矩形 38"/>
          <p:cNvSpPr/>
          <p:nvPr/>
        </p:nvSpPr>
        <p:spPr>
          <a:xfrm flipH="1">
            <a:off x="-34852" y="3668456"/>
            <a:ext cx="12226852" cy="3189543"/>
          </a:xfrm>
          <a:prstGeom prst="rect">
            <a:avLst/>
          </a:prstGeom>
          <a:gradFill flip="none" rotWithShape="1">
            <a:gsLst>
              <a:gs pos="100000">
                <a:srgbClr val="981213"/>
              </a:gs>
              <a:gs pos="0">
                <a:srgbClr val="D03205"/>
              </a:gs>
            </a:gsLst>
            <a:lin ang="8100000" scaled="1"/>
            <a:tileRect/>
          </a:gradFill>
          <a:ln>
            <a:noFill/>
          </a:ln>
          <a:effectLst>
            <a:outerShdw blurRad="508000" dist="127000" dir="42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8580" y="3083732"/>
            <a:ext cx="12054840" cy="1388903"/>
            <a:chOff x="-133997" y="3083732"/>
            <a:chExt cx="12649485" cy="1457414"/>
          </a:xfrm>
          <a:effectLst>
            <a:reflection blurRad="6350" stA="52000" endA="300" endPos="35000" dir="5400000" sy="-100000" algn="bl" rotWithShape="0"/>
          </a:effectLst>
        </p:grpSpPr>
        <p:pic>
          <p:nvPicPr>
            <p:cNvPr id="20" name="图片 19"/>
            <p:cNvPicPr/>
            <p:nvPr/>
          </p:nvPicPr>
          <p:blipFill rotWithShape="1">
            <a:blip r:embed="rId1"/>
            <a:stretch>
              <a:fillRect/>
            </a:stretch>
          </p:blipFill>
          <p:spPr>
            <a:xfrm>
              <a:off x="-133997" y="3083732"/>
              <a:ext cx="2575598" cy="1448774"/>
            </a:xfrm>
            <a:prstGeom prst="rect">
              <a:avLst/>
            </a:prstGeom>
            <a:ln>
              <a:solidFill>
                <a:schemeClr val="bg1"/>
              </a:solidFill>
            </a:ln>
            <a:effectLst>
              <a:outerShdw blurRad="292100" dist="139700" dir="2700000" algn="tl" rotWithShape="0">
                <a:srgbClr val="333333">
                  <a:alpha val="65000"/>
                </a:srgbClr>
              </a:outerShdw>
            </a:effectLst>
          </p:spPr>
        </p:pic>
        <p:pic>
          <p:nvPicPr>
            <p:cNvPr id="21" name="图片 20"/>
            <p:cNvPicPr/>
            <p:nvPr/>
          </p:nvPicPr>
          <p:blipFill>
            <a:blip r:embed="rId2"/>
            <a:stretch>
              <a:fillRect/>
            </a:stretch>
          </p:blipFill>
          <p:spPr>
            <a:xfrm>
              <a:off x="2494764" y="3083732"/>
              <a:ext cx="1919605" cy="1457413"/>
            </a:xfrm>
            <a:prstGeom prst="rect">
              <a:avLst/>
            </a:prstGeom>
            <a:ln>
              <a:solidFill>
                <a:schemeClr val="bg1"/>
              </a:solidFill>
            </a:ln>
            <a:effectLst>
              <a:outerShdw blurRad="292100" dist="139700" dir="2700000" algn="tl" rotWithShape="0">
                <a:srgbClr val="333333">
                  <a:alpha val="65000"/>
                </a:srgbClr>
              </a:outerShdw>
            </a:effectLst>
          </p:spPr>
        </p:pic>
        <p:pic>
          <p:nvPicPr>
            <p:cNvPr id="132" name="图片 131"/>
            <p:cNvPicPr/>
            <p:nvPr/>
          </p:nvPicPr>
          <p:blipFill>
            <a:blip r:embed="rId3"/>
            <a:stretch>
              <a:fillRect/>
            </a:stretch>
          </p:blipFill>
          <p:spPr>
            <a:xfrm>
              <a:off x="4467531" y="3083732"/>
              <a:ext cx="2145371" cy="1457413"/>
            </a:xfrm>
            <a:prstGeom prst="rect">
              <a:avLst/>
            </a:prstGeom>
            <a:ln>
              <a:solidFill>
                <a:schemeClr val="bg1"/>
              </a:solidFill>
            </a:ln>
            <a:effectLst>
              <a:outerShdw blurRad="292100" dist="139700" dir="2700000" algn="tl" rotWithShape="0">
                <a:srgbClr val="333333">
                  <a:alpha val="65000"/>
                </a:srgbClr>
              </a:outerShdw>
            </a:effectLst>
          </p:spPr>
        </p:pic>
        <p:pic>
          <p:nvPicPr>
            <p:cNvPr id="134" name="图片 133"/>
            <p:cNvPicPr/>
            <p:nvPr/>
          </p:nvPicPr>
          <p:blipFill>
            <a:blip r:embed="rId4"/>
            <a:stretch>
              <a:fillRect/>
            </a:stretch>
          </p:blipFill>
          <p:spPr>
            <a:xfrm>
              <a:off x="6666064" y="3083732"/>
              <a:ext cx="2371532" cy="1457414"/>
            </a:xfrm>
            <a:prstGeom prst="rect">
              <a:avLst/>
            </a:prstGeom>
            <a:ln>
              <a:solidFill>
                <a:schemeClr val="bg1"/>
              </a:solidFill>
            </a:ln>
            <a:effectLst>
              <a:outerShdw blurRad="292100" dist="139700" dir="2700000" algn="tl" rotWithShape="0">
                <a:srgbClr val="333333">
                  <a:alpha val="65000"/>
                </a:srgbClr>
              </a:outerShdw>
            </a:effectLst>
          </p:spPr>
        </p:pic>
        <p:pic>
          <p:nvPicPr>
            <p:cNvPr id="44" name="图片 43"/>
            <p:cNvPicPr/>
            <p:nvPr/>
          </p:nvPicPr>
          <p:blipFill rotWithShape="1">
            <a:blip r:embed="rId5"/>
            <a:stretch>
              <a:fillRect/>
            </a:stretch>
          </p:blipFill>
          <p:spPr>
            <a:xfrm>
              <a:off x="9090758" y="3083732"/>
              <a:ext cx="3424730" cy="1457413"/>
            </a:xfrm>
            <a:prstGeom prst="rect">
              <a:avLst/>
            </a:prstGeom>
            <a:ln>
              <a:solidFill>
                <a:schemeClr val="bg1"/>
              </a:solidFill>
            </a:ln>
            <a:effectLst>
              <a:outerShdw blurRad="292100" dist="139700" dir="2700000" algn="tl" rotWithShape="0">
                <a:srgbClr val="333333">
                  <a:alpha val="15000"/>
                </a:srgbClr>
              </a:outerShdw>
            </a:effectLst>
          </p:spPr>
        </p:pic>
      </p:grpSp>
      <p:sp>
        <p:nvSpPr>
          <p:cNvPr id="46" name="矩形 45"/>
          <p:cNvSpPr/>
          <p:nvPr/>
        </p:nvSpPr>
        <p:spPr>
          <a:xfrm>
            <a:off x="995020" y="1217751"/>
            <a:ext cx="9741579" cy="1884618"/>
          </a:xfrm>
          <a:prstGeom prst="rect">
            <a:avLst/>
          </a:prstGeom>
          <a:noFill/>
        </p:spPr>
        <p:txBody>
          <a:bodyPr wrap="square">
            <a:spAutoFit/>
          </a:bodyPr>
          <a:lstStyle/>
          <a:p>
            <a:pPr indent="457200" algn="just">
              <a:lnSpc>
                <a:spcPct val="150000"/>
              </a:lnSpc>
            </a:pPr>
            <a:r>
              <a:rPr lang="zh-CN" altLang="en-US" sz="2000" dirty="0">
                <a:solidFill>
                  <a:srgbClr val="002060"/>
                </a:solidFill>
                <a:effectLst/>
                <a:latin typeface="微软雅黑" pitchFamily="34" charset="-122"/>
                <a:ea typeface="微软雅黑" pitchFamily="34" charset="-122"/>
                <a:cs typeface="Times New Roman" pitchFamily="18" charset="0"/>
              </a:rPr>
              <a:t>在党中央坚强领导下，我们积极推进外交理论和实践创新，完善和深化全方位外交布局，倡导和推进“一带一路”建设，深入参与全球治理体系改革和建设，坚定捍卫国家主权、安全、发展利益，加强党对外事工作的集中统一领导，走出了一条中国特色大国外交新路。</a:t>
            </a:r>
            <a:endParaRPr lang="zh-CN" altLang="en-US" sz="2000" dirty="0">
              <a:solidFill>
                <a:srgbClr val="002060"/>
              </a:solidFill>
              <a:effectLst/>
              <a:latin typeface="微软雅黑" pitchFamily="34" charset="-122"/>
              <a:ea typeface="微软雅黑" pitchFamily="34" charset="-122"/>
              <a:cs typeface="Times New Roman" pitchFamily="18" charset="0"/>
            </a:endParaRPr>
          </a:p>
        </p:txBody>
      </p:sp>
      <p:sp>
        <p:nvSpPr>
          <p:cNvPr id="13" name="矩形 12"/>
          <p:cNvSpPr/>
          <p:nvPr/>
        </p:nvSpPr>
        <p:spPr>
          <a:xfrm>
            <a:off x="932475" y="5718886"/>
            <a:ext cx="3743321" cy="662554"/>
          </a:xfrm>
          <a:prstGeom prst="rect">
            <a:avLst/>
          </a:prstGeom>
        </p:spPr>
        <p:txBody>
          <a:bodyPr>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342900" indent="-342900">
              <a:lnSpc>
                <a:spcPct val="150000"/>
              </a:lnSpc>
              <a:buClr>
                <a:schemeClr val="bg1"/>
              </a:buClr>
              <a:buSzPct val="80000"/>
              <a:buFont typeface="Wingdings" pitchFamily="2" charset="2"/>
              <a:buChar char="n"/>
              <a:defRPr/>
            </a:pPr>
            <a:r>
              <a:rPr lang="zh-CN" altLang="en-US" sz="2200" b="1" dirty="0">
                <a:solidFill>
                  <a:schemeClr val="bg1"/>
                </a:solidFill>
                <a:effectLst>
                  <a:outerShdw blurRad="38100" dist="38100" dir="2700000" algn="tl">
                    <a:srgbClr val="000000">
                      <a:alpha val="43137"/>
                    </a:srgbClr>
                  </a:outerShdw>
                </a:effectLst>
                <a:latin typeface="微软雅黑" pitchFamily="34" charset="-122"/>
                <a:cs typeface="+mn-ea"/>
                <a:sym typeface="微软雅黑" pitchFamily="34" charset="-122"/>
              </a:rPr>
              <a:t>以周边和大国为</a:t>
            </a:r>
            <a:r>
              <a:rPr lang="zh-CN" altLang="en-US" sz="2800" b="1" dirty="0">
                <a:solidFill>
                  <a:schemeClr val="bg1"/>
                </a:solidFill>
                <a:effectLst>
                  <a:outerShdw blurRad="38100" dist="38100" dir="2700000" algn="tl">
                    <a:srgbClr val="000000">
                      <a:alpha val="43137"/>
                    </a:srgbClr>
                  </a:outerShdw>
                </a:effectLst>
                <a:latin typeface="微软雅黑" pitchFamily="34" charset="-122"/>
                <a:cs typeface="+mn-ea"/>
                <a:sym typeface="微软雅黑" pitchFamily="34" charset="-122"/>
              </a:rPr>
              <a:t>重点</a:t>
            </a:r>
            <a:endParaRPr lang="en-US" altLang="zh-CN" sz="2400" b="1" dirty="0">
              <a:solidFill>
                <a:schemeClr val="bg1"/>
              </a:solidFill>
              <a:effectLst>
                <a:outerShdw blurRad="38100" dist="38100" dir="2700000" algn="tl">
                  <a:srgbClr val="000000">
                    <a:alpha val="43137"/>
                  </a:srgbClr>
                </a:outerShdw>
              </a:effectLst>
              <a:latin typeface="微软雅黑" pitchFamily="34" charset="-122"/>
              <a:cs typeface="+mn-ea"/>
              <a:sym typeface="微软雅黑" pitchFamily="34" charset="-122"/>
            </a:endParaRPr>
          </a:p>
        </p:txBody>
      </p:sp>
      <p:sp>
        <p:nvSpPr>
          <p:cNvPr id="14" name="矩形 13"/>
          <p:cNvSpPr/>
          <p:nvPr/>
        </p:nvSpPr>
        <p:spPr>
          <a:xfrm>
            <a:off x="4675800" y="5719278"/>
            <a:ext cx="3831639" cy="662554"/>
          </a:xfrm>
          <a:prstGeom prst="rect">
            <a:avLst/>
          </a:prstGeom>
        </p:spPr>
        <p:txBody>
          <a:bodyPr>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342900" indent="-342900">
              <a:lnSpc>
                <a:spcPct val="150000"/>
              </a:lnSpc>
              <a:buClr>
                <a:schemeClr val="bg1"/>
              </a:buClr>
              <a:buSzPct val="80000"/>
              <a:buFont typeface="Wingdings" pitchFamily="2" charset="2"/>
              <a:buChar char="n"/>
              <a:defRPr/>
            </a:pPr>
            <a:r>
              <a:rPr lang="zh-CN" altLang="en-US" sz="2200" b="1" dirty="0">
                <a:solidFill>
                  <a:schemeClr val="bg1"/>
                </a:solidFill>
                <a:effectLst>
                  <a:outerShdw blurRad="38100" dist="38100" dir="2700000" algn="tl">
                    <a:srgbClr val="000000">
                      <a:alpha val="43137"/>
                    </a:srgbClr>
                  </a:outerShdw>
                </a:effectLst>
                <a:latin typeface="微软雅黑" pitchFamily="34" charset="-122"/>
                <a:cs typeface="+mn-ea"/>
                <a:sym typeface="微软雅黑" pitchFamily="34" charset="-122"/>
              </a:rPr>
              <a:t>以发展中国家为</a:t>
            </a:r>
            <a:r>
              <a:rPr lang="zh-CN" altLang="en-US" sz="2800" b="1" dirty="0">
                <a:solidFill>
                  <a:schemeClr val="bg1"/>
                </a:solidFill>
                <a:effectLst>
                  <a:outerShdw blurRad="38100" dist="38100" dir="2700000" algn="tl">
                    <a:srgbClr val="000000">
                      <a:alpha val="43137"/>
                    </a:srgbClr>
                  </a:outerShdw>
                </a:effectLst>
                <a:latin typeface="微软雅黑" pitchFamily="34" charset="-122"/>
                <a:cs typeface="+mn-ea"/>
                <a:sym typeface="微软雅黑" pitchFamily="34" charset="-122"/>
              </a:rPr>
              <a:t>基础</a:t>
            </a:r>
            <a:endParaRPr lang="zh-CN" altLang="en-US" sz="2400" b="1" dirty="0">
              <a:solidFill>
                <a:schemeClr val="bg1"/>
              </a:solidFill>
              <a:effectLst>
                <a:outerShdw blurRad="38100" dist="38100" dir="2700000" algn="tl">
                  <a:srgbClr val="000000">
                    <a:alpha val="43137"/>
                  </a:srgbClr>
                </a:outerShdw>
              </a:effectLst>
              <a:latin typeface="微软雅黑" pitchFamily="34" charset="-122"/>
              <a:cs typeface="+mn-ea"/>
              <a:sym typeface="微软雅黑" pitchFamily="34" charset="-122"/>
            </a:endParaRPr>
          </a:p>
        </p:txBody>
      </p:sp>
      <p:sp>
        <p:nvSpPr>
          <p:cNvPr id="29" name="矩形 28"/>
          <p:cNvSpPr/>
          <p:nvPr/>
        </p:nvSpPr>
        <p:spPr>
          <a:xfrm>
            <a:off x="8554380" y="5719377"/>
            <a:ext cx="3398542" cy="662554"/>
          </a:xfrm>
          <a:prstGeom prst="rect">
            <a:avLst/>
          </a:prstGeom>
        </p:spPr>
        <p:txBody>
          <a:bodyPr>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342900" indent="-342900">
              <a:lnSpc>
                <a:spcPct val="150000"/>
              </a:lnSpc>
              <a:buClr>
                <a:schemeClr val="bg1"/>
              </a:buClr>
              <a:buSzPct val="80000"/>
              <a:buFont typeface="Wingdings" pitchFamily="2" charset="2"/>
              <a:buChar char="n"/>
              <a:defRPr/>
            </a:pPr>
            <a:r>
              <a:rPr lang="zh-CN" altLang="en-US" sz="2200" b="1" dirty="0">
                <a:solidFill>
                  <a:schemeClr val="bg1"/>
                </a:solidFill>
                <a:effectLst>
                  <a:outerShdw blurRad="38100" dist="38100" dir="2700000" algn="tl">
                    <a:srgbClr val="000000">
                      <a:alpha val="43137"/>
                    </a:srgbClr>
                  </a:outerShdw>
                </a:effectLst>
                <a:latin typeface="微软雅黑" pitchFamily="34" charset="-122"/>
                <a:cs typeface="+mn-ea"/>
                <a:sym typeface="微软雅黑" pitchFamily="34" charset="-122"/>
              </a:rPr>
              <a:t>以多边为</a:t>
            </a:r>
            <a:r>
              <a:rPr lang="zh-CN" altLang="en-US" sz="2800" b="1" dirty="0">
                <a:solidFill>
                  <a:schemeClr val="bg1"/>
                </a:solidFill>
                <a:effectLst>
                  <a:outerShdw blurRad="38100" dist="38100" dir="2700000" algn="tl">
                    <a:srgbClr val="000000">
                      <a:alpha val="43137"/>
                    </a:srgbClr>
                  </a:outerShdw>
                </a:effectLst>
                <a:latin typeface="微软雅黑" pitchFamily="34" charset="-122"/>
                <a:cs typeface="+mn-ea"/>
                <a:sym typeface="微软雅黑" pitchFamily="34" charset="-122"/>
              </a:rPr>
              <a:t>舞台</a:t>
            </a:r>
            <a:endParaRPr lang="zh-CN" altLang="en-US" sz="2400" b="1" dirty="0">
              <a:solidFill>
                <a:schemeClr val="bg1"/>
              </a:solidFill>
              <a:effectLst>
                <a:outerShdw blurRad="38100" dist="38100" dir="2700000" algn="tl">
                  <a:srgbClr val="000000">
                    <a:alpha val="43137"/>
                  </a:srgbClr>
                </a:outerShdw>
              </a:effectLst>
              <a:latin typeface="微软雅黑" pitchFamily="34" charset="-122"/>
              <a:cs typeface="+mn-ea"/>
              <a:sym typeface="微软雅黑" pitchFamily="34" charset="-122"/>
            </a:endParaRPr>
          </a:p>
        </p:txBody>
      </p:sp>
      <p:sp>
        <p:nvSpPr>
          <p:cNvPr id="22" name="文本框 21"/>
          <p:cNvSpPr txBox="1"/>
          <p:nvPr/>
        </p:nvSpPr>
        <p:spPr>
          <a:xfrm>
            <a:off x="164124" y="4857654"/>
            <a:ext cx="2104003" cy="516745"/>
          </a:xfrm>
          <a:prstGeom prst="rect">
            <a:avLst/>
          </a:prstGeom>
          <a:noFill/>
        </p:spPr>
        <p:txBody>
          <a:bodyPr wrap="square" rtlCol="0">
            <a:spAutoFit/>
          </a:bodyPr>
          <a:lstStyle/>
          <a:p>
            <a:pPr algn="ctr">
              <a:lnSpc>
                <a:spcPct val="120000"/>
              </a:lnSpc>
            </a:pPr>
            <a:r>
              <a:rPr lang="zh-CN" altLang="en-US" sz="1200" dirty="0">
                <a:solidFill>
                  <a:schemeClr val="bg1"/>
                </a:solidFill>
                <a:latin typeface="微软雅黑" pitchFamily="34" charset="-122"/>
                <a:ea typeface="微软雅黑" pitchFamily="34" charset="-122"/>
              </a:rPr>
              <a:t>第二届</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一带一路</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国际合作高峰论坛（</a:t>
            </a:r>
            <a:r>
              <a:rPr lang="en-US" altLang="zh-CN" sz="1200" dirty="0">
                <a:solidFill>
                  <a:schemeClr val="bg1"/>
                </a:solidFill>
                <a:latin typeface="微软雅黑" pitchFamily="34" charset="-122"/>
                <a:ea typeface="微软雅黑" pitchFamily="34" charset="-122"/>
              </a:rPr>
              <a:t>2019</a:t>
            </a:r>
            <a:r>
              <a:rPr lang="zh-CN" altLang="en-US" sz="1200" dirty="0">
                <a:solidFill>
                  <a:schemeClr val="bg1"/>
                </a:solidFill>
                <a:latin typeface="微软雅黑" pitchFamily="34" charset="-122"/>
                <a:ea typeface="微软雅黑" pitchFamily="34" charset="-122"/>
              </a:rPr>
              <a:t>）</a:t>
            </a:r>
            <a:endParaRPr lang="zh-CN" altLang="en-US" sz="1200" dirty="0">
              <a:solidFill>
                <a:schemeClr val="bg1"/>
              </a:solidFill>
              <a:latin typeface="微软雅黑" pitchFamily="34" charset="-122"/>
              <a:ea typeface="微软雅黑" pitchFamily="34" charset="-122"/>
            </a:endParaRPr>
          </a:p>
        </p:txBody>
      </p:sp>
      <p:sp>
        <p:nvSpPr>
          <p:cNvPr id="41" name="文本框 40"/>
          <p:cNvSpPr txBox="1"/>
          <p:nvPr/>
        </p:nvSpPr>
        <p:spPr>
          <a:xfrm>
            <a:off x="2699621" y="4857654"/>
            <a:ext cx="1569660" cy="516745"/>
          </a:xfrm>
          <a:prstGeom prst="rect">
            <a:avLst/>
          </a:prstGeom>
          <a:noFill/>
        </p:spPr>
        <p:txBody>
          <a:bodyPr wrap="none" rtlCol="0">
            <a:spAutoFit/>
          </a:bodyPr>
          <a:lstStyle/>
          <a:p>
            <a:pPr algn="ctr">
              <a:lnSpc>
                <a:spcPct val="120000"/>
              </a:lnSpc>
            </a:pPr>
            <a:r>
              <a:rPr lang="zh-CN" altLang="en-US" sz="1200" dirty="0">
                <a:solidFill>
                  <a:schemeClr val="bg1"/>
                </a:solidFill>
                <a:latin typeface="微软雅黑" pitchFamily="34" charset="-122"/>
                <a:ea typeface="微软雅黑" pitchFamily="34" charset="-122"/>
              </a:rPr>
              <a:t>北京世界园艺博览会</a:t>
            </a:r>
            <a:endParaRPr lang="en-US" altLang="zh-CN" sz="1200" dirty="0">
              <a:solidFill>
                <a:schemeClr val="bg1"/>
              </a:solidFill>
              <a:latin typeface="微软雅黑" pitchFamily="34" charset="-122"/>
              <a:ea typeface="微软雅黑" pitchFamily="34" charset="-122"/>
            </a:endParaRPr>
          </a:p>
          <a:p>
            <a:pPr algn="ctr">
              <a:lnSpc>
                <a:spcPct val="120000"/>
              </a:lnSpc>
            </a:pPr>
            <a:r>
              <a:rPr lang="zh-CN" altLang="en-US" sz="1200" dirty="0">
                <a:solidFill>
                  <a:schemeClr val="bg1"/>
                </a:solidFill>
                <a:latin typeface="微软雅黑" pitchFamily="34" charset="-122"/>
                <a:ea typeface="微软雅黑" pitchFamily="34" charset="-122"/>
              </a:rPr>
              <a:t>（2019）</a:t>
            </a:r>
            <a:endParaRPr lang="zh-CN" altLang="en-US" sz="1200" dirty="0">
              <a:solidFill>
                <a:schemeClr val="bg1"/>
              </a:solidFill>
              <a:latin typeface="微软雅黑" pitchFamily="34" charset="-122"/>
              <a:ea typeface="微软雅黑" pitchFamily="34" charset="-122"/>
            </a:endParaRPr>
          </a:p>
        </p:txBody>
      </p:sp>
      <p:sp>
        <p:nvSpPr>
          <p:cNvPr id="42" name="文本框 41"/>
          <p:cNvSpPr txBox="1"/>
          <p:nvPr/>
        </p:nvSpPr>
        <p:spPr>
          <a:xfrm>
            <a:off x="4501373" y="4857654"/>
            <a:ext cx="1915009" cy="535531"/>
          </a:xfrm>
          <a:prstGeom prst="rect">
            <a:avLst/>
          </a:prstGeom>
          <a:noFill/>
        </p:spPr>
        <p:txBody>
          <a:bodyPr wrap="square" rtlCol="0">
            <a:spAutoFit/>
          </a:bodyPr>
          <a:lstStyle/>
          <a:p>
            <a:pPr algn="ctr">
              <a:lnSpc>
                <a:spcPct val="120000"/>
              </a:lnSpc>
            </a:pPr>
            <a:r>
              <a:rPr lang="zh-CN" altLang="en-US" sz="1200" dirty="0">
                <a:solidFill>
                  <a:schemeClr val="bg1"/>
                </a:solidFill>
                <a:latin typeface="微软雅黑" pitchFamily="34" charset="-122"/>
                <a:ea typeface="微软雅黑" pitchFamily="34" charset="-122"/>
              </a:rPr>
              <a:t>习近平出席第</a:t>
            </a:r>
            <a:r>
              <a:rPr lang="en-US" altLang="zh-CN" sz="1200" dirty="0">
                <a:solidFill>
                  <a:schemeClr val="bg1"/>
                </a:solidFill>
                <a:latin typeface="微软雅黑" pitchFamily="34" charset="-122"/>
                <a:ea typeface="微软雅黑" pitchFamily="34" charset="-122"/>
              </a:rPr>
              <a:t>76</a:t>
            </a:r>
            <a:r>
              <a:rPr lang="zh-CN" altLang="en-US" sz="1200" dirty="0">
                <a:solidFill>
                  <a:schemeClr val="bg1"/>
                </a:solidFill>
                <a:latin typeface="微软雅黑" pitchFamily="34" charset="-122"/>
                <a:ea typeface="微软雅黑" pitchFamily="34" charset="-122"/>
              </a:rPr>
              <a:t>届联合国大会一般性辩论（2021）</a:t>
            </a:r>
            <a:endParaRPr lang="zh-CN" altLang="en-US" sz="1200" dirty="0">
              <a:solidFill>
                <a:schemeClr val="bg1"/>
              </a:solidFill>
              <a:latin typeface="微软雅黑" pitchFamily="34" charset="-122"/>
              <a:ea typeface="微软雅黑" pitchFamily="34" charset="-122"/>
            </a:endParaRPr>
          </a:p>
        </p:txBody>
      </p:sp>
      <p:sp>
        <p:nvSpPr>
          <p:cNvPr id="43" name="文本框 42"/>
          <p:cNvSpPr txBox="1"/>
          <p:nvPr/>
        </p:nvSpPr>
        <p:spPr>
          <a:xfrm>
            <a:off x="6548974" y="4857654"/>
            <a:ext cx="2373289" cy="535531"/>
          </a:xfrm>
          <a:prstGeom prst="rect">
            <a:avLst/>
          </a:prstGeom>
          <a:noFill/>
        </p:spPr>
        <p:txBody>
          <a:bodyPr wrap="square" rtlCol="0">
            <a:spAutoFit/>
          </a:bodyPr>
          <a:lstStyle/>
          <a:p>
            <a:pPr algn="ctr">
              <a:lnSpc>
                <a:spcPct val="120000"/>
              </a:lnSpc>
              <a:buClrTx/>
              <a:buSzTx/>
              <a:buNone/>
            </a:pPr>
            <a:r>
              <a:rPr lang="zh-CN" altLang="en-US" sz="1200" dirty="0">
                <a:solidFill>
                  <a:schemeClr val="bg1"/>
                </a:solidFill>
                <a:latin typeface="微软雅黑" pitchFamily="34" charset="-122"/>
                <a:ea typeface="微软雅黑" pitchFamily="34" charset="-122"/>
              </a:rPr>
              <a:t>习近平出席北京冬奥会</a:t>
            </a:r>
            <a:endParaRPr lang="en-US" altLang="zh-CN" sz="1200" dirty="0">
              <a:solidFill>
                <a:schemeClr val="bg1"/>
              </a:solidFill>
              <a:latin typeface="微软雅黑" pitchFamily="34" charset="-122"/>
              <a:ea typeface="微软雅黑" pitchFamily="34" charset="-122"/>
            </a:endParaRPr>
          </a:p>
          <a:p>
            <a:pPr algn="ctr">
              <a:lnSpc>
                <a:spcPct val="120000"/>
              </a:lnSpc>
              <a:buClrTx/>
              <a:buSzTx/>
              <a:buNone/>
            </a:pPr>
            <a:r>
              <a:rPr lang="zh-CN" altLang="en-US" sz="1200" dirty="0">
                <a:solidFill>
                  <a:schemeClr val="bg1"/>
                </a:solidFill>
                <a:latin typeface="微软雅黑" pitchFamily="34" charset="-122"/>
                <a:ea typeface="微软雅黑" pitchFamily="34" charset="-122"/>
              </a:rPr>
              <a:t>欢迎宴会（2022）</a:t>
            </a:r>
            <a:endParaRPr lang="zh-CN" altLang="en-US" sz="1200" dirty="0">
              <a:solidFill>
                <a:schemeClr val="bg1"/>
              </a:solidFill>
              <a:latin typeface="微软雅黑" pitchFamily="34" charset="-122"/>
              <a:ea typeface="微软雅黑" pitchFamily="34" charset="-122"/>
            </a:endParaRPr>
          </a:p>
        </p:txBody>
      </p:sp>
      <p:sp>
        <p:nvSpPr>
          <p:cNvPr id="45" name="文本框 44"/>
          <p:cNvSpPr txBox="1"/>
          <p:nvPr/>
        </p:nvSpPr>
        <p:spPr>
          <a:xfrm>
            <a:off x="9618344" y="4857654"/>
            <a:ext cx="2236511" cy="295145"/>
          </a:xfrm>
          <a:prstGeom prst="rect">
            <a:avLst/>
          </a:prstGeom>
          <a:noFill/>
        </p:spPr>
        <p:txBody>
          <a:bodyPr wrap="none" rtlCol="0">
            <a:spAutoFit/>
          </a:bodyPr>
          <a:lstStyle/>
          <a:p>
            <a:pPr algn="ctr">
              <a:lnSpc>
                <a:spcPct val="120000"/>
              </a:lnSpc>
              <a:buClrTx/>
              <a:buSzTx/>
              <a:buFontTx/>
            </a:pPr>
            <a:r>
              <a:rPr lang="zh-CN" altLang="en-US" sz="1200" dirty="0">
                <a:solidFill>
                  <a:schemeClr val="bg1"/>
                </a:solidFill>
                <a:latin typeface="微软雅黑" pitchFamily="34" charset="-122"/>
                <a:ea typeface="微软雅黑" pitchFamily="34" charset="-122"/>
              </a:rPr>
              <a:t>全球发展高层对话会（2022）</a:t>
            </a:r>
            <a:endParaRPr lang="zh-CN" altLang="en-US" sz="1200" dirty="0">
              <a:solidFill>
                <a:schemeClr val="bg1"/>
              </a:solidFill>
              <a:latin typeface="微软雅黑" pitchFamily="34" charset="-122"/>
              <a:ea typeface="微软雅黑" pitchFamily="34" charset="-122"/>
            </a:endParaRPr>
          </a:p>
        </p:txBody>
      </p:sp>
      <p:cxnSp>
        <p:nvCxnSpPr>
          <p:cNvPr id="5" name="直接连接符 4"/>
          <p:cNvCxnSpPr/>
          <p:nvPr/>
        </p:nvCxnSpPr>
        <p:spPr>
          <a:xfrm>
            <a:off x="300672" y="5718886"/>
            <a:ext cx="11652250" cy="0"/>
          </a:xfrm>
          <a:prstGeom prst="line">
            <a:avLst/>
          </a:prstGeom>
          <a:ln>
            <a:gradFill flip="none" rotWithShape="1">
              <a:gsLst>
                <a:gs pos="0">
                  <a:schemeClr val="bg1">
                    <a:alpha val="0"/>
                  </a:schemeClr>
                </a:gs>
                <a:gs pos="56000">
                  <a:schemeClr val="bg1">
                    <a:alpha val="55000"/>
                  </a:schemeClr>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0" y="235446"/>
            <a:ext cx="6624796" cy="584775"/>
          </a:xfrm>
          <a:prstGeom prst="rect">
            <a:avLst/>
          </a:prstGeom>
          <a:noFill/>
        </p:spPr>
        <p:txBody>
          <a:bodyPr wrap="square">
            <a:spAutoFit/>
          </a:bodyPr>
          <a:lstStyle/>
          <a:p>
            <a:r>
              <a:rPr kumimoji="0" lang="en-US" altLang="zh-CN"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3. </a:t>
            </a:r>
            <a:r>
              <a:rPr kumimoji="0" lang="zh-CN" altLang="en-US" sz="3200" b="1" i="0" u="none" strike="noStrike" kern="1200" cap="none" spc="0" normalizeH="0" baseline="0" noProof="0" dirty="0">
                <a:ln>
                  <a:noFill/>
                </a:ln>
                <a:solidFill>
                  <a:prstClr val="white"/>
                </a:solidFill>
                <a:effectLst/>
                <a:highlight>
                  <a:srgbClr val="C00000"/>
                </a:highlight>
                <a:uLnTx/>
                <a:uFillTx/>
                <a:latin typeface="微软雅黑" pitchFamily="34" charset="-122"/>
                <a:ea typeface="微软雅黑" pitchFamily="34" charset="-122"/>
                <a:cs typeface="+mj-cs"/>
              </a:rPr>
              <a:t>必须坚持</a:t>
            </a:r>
            <a:r>
              <a:rPr lang="zh-CN" altLang="en-US" sz="3200" b="1" dirty="0">
                <a:solidFill>
                  <a:prstClr val="white"/>
                </a:solidFill>
                <a:highlight>
                  <a:srgbClr val="C00000"/>
                </a:highlight>
                <a:latin typeface="微软雅黑" pitchFamily="34" charset="-122"/>
                <a:ea typeface="微软雅黑" pitchFamily="34" charset="-122"/>
                <a:cs typeface="+mj-cs"/>
              </a:rPr>
              <a:t>胸怀天下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02258"/>
          <p:cNvSpPr/>
          <p:nvPr>
            <p:custDataLst>
              <p:tags r:id="rId1"/>
            </p:custDataLst>
          </p:nvPr>
        </p:nvSpPr>
        <p:spPr>
          <a:xfrm flipH="1">
            <a:off x="9890902" y="5294187"/>
            <a:ext cx="426720" cy="438581"/>
          </a:xfrm>
          <a:prstGeom prst="corner">
            <a:avLst>
              <a:gd name="adj1" fmla="val 30357"/>
              <a:gd name="adj2" fmla="val 2857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ea"/>
              <a:cs typeface="+mn-cs"/>
              <a:sym typeface="微软雅黑" pitchFamily="34" charset="-122"/>
            </a:endParaRPr>
          </a:p>
        </p:txBody>
      </p:sp>
      <p:sp>
        <p:nvSpPr>
          <p:cNvPr id="21" name="我图网QQF4D2CD6C74639原创"/>
          <p:cNvSpPr txBox="1"/>
          <p:nvPr/>
        </p:nvSpPr>
        <p:spPr>
          <a:xfrm>
            <a:off x="2253615" y="2120265"/>
            <a:ext cx="8406130" cy="414020"/>
          </a:xfrm>
          <a:prstGeom prst="rect">
            <a:avLst/>
          </a:prstGeom>
          <a:noFill/>
        </p:spPr>
        <p:txBody>
          <a:bodyPr wrap="square" rtlCol="0">
            <a:spAutoFit/>
          </a:bodyPr>
          <a:lstStyle>
            <a:defPPr>
              <a:defRPr lang="zh-CN"/>
            </a:defPPr>
            <a:lvl1pPr algn="ctr">
              <a:defRPr sz="4800" b="1">
                <a:gradFill>
                  <a:gsLst>
                    <a:gs pos="0">
                      <a:srgbClr val="FF0000"/>
                    </a:gs>
                    <a:gs pos="100000">
                      <a:srgbClr val="B40000"/>
                    </a:gs>
                  </a:gsLst>
                  <a:lin ang="5400000" scaled="1"/>
                </a:gra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0" i="0" u="none" strike="noStrike" kern="1200" cap="none" spc="0" normalizeH="0" baseline="0" noProof="0" dirty="0">
                <a:ln>
                  <a:noFill/>
                </a:ln>
                <a:solidFill>
                  <a:srgbClr val="C00000"/>
                </a:solidFill>
                <a:effectLst/>
                <a:uLnTx/>
                <a:uFillTx/>
                <a:latin typeface="+mn-ea"/>
                <a:ea typeface="+mn-ea"/>
                <a:cs typeface="思源黑体 CN Medium" panose="020B0600000000000000" charset="-122"/>
                <a:sym typeface="字魂58号-创中黑-Regular" panose="00000500000000000000" pitchFamily="2" charset="-122"/>
              </a:rPr>
              <a:t>胸怀天下，要有构建人类命运共同体、创造人类文明新形态的大境界。</a:t>
            </a:r>
            <a:endParaRPr kumimoji="0" lang="zh-CN" altLang="en-US" sz="2100" b="0" i="0" u="none" strike="noStrike" kern="1200" cap="none" spc="0" normalizeH="0" baseline="0" noProof="0" dirty="0">
              <a:ln>
                <a:noFill/>
              </a:ln>
              <a:solidFill>
                <a:srgbClr val="C00000"/>
              </a:solidFill>
              <a:effectLst/>
              <a:uLnTx/>
              <a:uFillTx/>
              <a:latin typeface="+mn-ea"/>
              <a:ea typeface="+mn-ea"/>
              <a:cs typeface="思源黑体 CN Medium" panose="020B0600000000000000" charset="-122"/>
              <a:sym typeface="字魂58号-创中黑-Regular" panose="00000500000000000000" pitchFamily="2" charset="-122"/>
            </a:endParaRPr>
          </a:p>
        </p:txBody>
      </p:sp>
      <p:grpSp>
        <p:nvGrpSpPr>
          <p:cNvPr id="22" name="组合 21"/>
          <p:cNvGrpSpPr/>
          <p:nvPr/>
        </p:nvGrpSpPr>
        <p:grpSpPr>
          <a:xfrm>
            <a:off x="1560005" y="2112958"/>
            <a:ext cx="677705" cy="346249"/>
            <a:chOff x="869474" y="1944008"/>
            <a:chExt cx="903606" cy="461665"/>
          </a:xfrm>
        </p:grpSpPr>
        <p:sp>
          <p:nvSpPr>
            <p:cNvPr id="24" name="Freeform 5"/>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E2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000000"/>
                </a:solidFill>
                <a:effectLst/>
                <a:uLnTx/>
                <a:uFillTx/>
                <a:latin typeface="+mn-ea"/>
                <a:cs typeface="+mn-cs"/>
                <a:sym typeface="字魂58号-创中黑-Regular" panose="00000500000000000000" pitchFamily="2" charset="-122"/>
              </a:endParaRPr>
            </a:p>
          </p:txBody>
        </p:sp>
        <p:sp>
          <p:nvSpPr>
            <p:cNvPr id="25" name="Rectangle 6"/>
            <p:cNvSpPr>
              <a:spLocks noChangeArrowheads="1"/>
            </p:cNvSpPr>
            <p:nvPr/>
          </p:nvSpPr>
          <p:spPr bwMode="auto">
            <a:xfrm>
              <a:off x="869474" y="2006830"/>
              <a:ext cx="233024" cy="387886"/>
            </a:xfrm>
            <a:prstGeom prst="rect">
              <a:avLst/>
            </a:prstGeom>
            <a:solidFill>
              <a:srgbClr val="E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000000"/>
                </a:solidFill>
                <a:effectLst/>
                <a:uLnTx/>
                <a:uFillTx/>
                <a:latin typeface="+mn-ea"/>
                <a:cs typeface="+mn-cs"/>
                <a:sym typeface="字魂58号-创中黑-Regular" panose="00000500000000000000" pitchFamily="2" charset="-122"/>
              </a:endParaRPr>
            </a:p>
          </p:txBody>
        </p:sp>
      </p:grpSp>
      <p:sp>
        <p:nvSpPr>
          <p:cNvPr id="26" name="PA-022103"/>
          <p:cNvSpPr/>
          <p:nvPr>
            <p:custDataLst>
              <p:tags r:id="rId2"/>
            </p:custDataLst>
          </p:nvPr>
        </p:nvSpPr>
        <p:spPr>
          <a:xfrm>
            <a:off x="1929765" y="2700020"/>
            <a:ext cx="8307070" cy="2858411"/>
          </a:xfrm>
          <a:prstGeom prst="rect">
            <a:avLst/>
          </a:prstGeom>
        </p:spPr>
        <p:txBody>
          <a:bodyPr wrap="square">
            <a:spAutoFit/>
          </a:bodyPr>
          <a:lstStyle/>
          <a:p>
            <a:pPr marL="285750" marR="0" lvl="0" indent="-285750" algn="just" defTabSz="914400" rtl="0" eaLnBrk="1" fontAlgn="auto" latinLnBrk="0" hangingPunct="1">
              <a:lnSpc>
                <a:spcPct val="145000"/>
              </a:lnSpc>
              <a:spcBef>
                <a:spcPts val="0"/>
              </a:spcBef>
              <a:spcAft>
                <a:spcPts val="0"/>
              </a:spcAft>
              <a:buClrTx/>
              <a:buSzTx/>
              <a:buFont typeface="Arial" pitchFamily="34" charset="0"/>
              <a:buChar char="•"/>
              <a:defRPr/>
            </a:pPr>
            <a:r>
              <a:rPr kumimoji="0" lang="zh-CN" altLang="en-US"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rPr>
              <a:t>高校是人类文明、各国文化相互融合、平等互鉴的交汇点，一直有着开放包容、海纳百川的特质。</a:t>
            </a:r>
            <a:endParaRPr kumimoji="0" lang="en-US" altLang="zh-CN"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endParaRPr>
          </a:p>
          <a:p>
            <a:pPr marL="285750" marR="0" lvl="0" indent="-285750" algn="just" defTabSz="914400" rtl="0" eaLnBrk="1" fontAlgn="auto" latinLnBrk="0" hangingPunct="1">
              <a:lnSpc>
                <a:spcPct val="145000"/>
              </a:lnSpc>
              <a:spcBef>
                <a:spcPts val="0"/>
              </a:spcBef>
              <a:spcAft>
                <a:spcPts val="0"/>
              </a:spcAft>
              <a:buClrTx/>
              <a:buSzTx/>
              <a:buFont typeface="Arial" pitchFamily="34" charset="0"/>
              <a:buChar char="•"/>
              <a:defRPr/>
            </a:pPr>
            <a:r>
              <a:rPr kumimoji="0" lang="zh-CN" altLang="en-US"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rPr>
              <a:t>要加快构建中国话语权和中国叙事体系，深入开展各种形式的人文交流活动，讲好中国故事、传播好中国声音，增强中华文化传播力影响力，展示真实、立体、全面的中国，塑造可信、可爱、可敬的中国形象。</a:t>
            </a:r>
            <a:endParaRPr kumimoji="0" lang="en-US" altLang="zh-CN"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endParaRPr>
          </a:p>
          <a:p>
            <a:pPr marL="285750" marR="0" lvl="0" indent="-285750" algn="just" defTabSz="914400" rtl="0" eaLnBrk="1" fontAlgn="auto" latinLnBrk="0" hangingPunct="1">
              <a:lnSpc>
                <a:spcPct val="145000"/>
              </a:lnSpc>
              <a:spcBef>
                <a:spcPts val="0"/>
              </a:spcBef>
              <a:spcAft>
                <a:spcPts val="0"/>
              </a:spcAft>
              <a:buClrTx/>
              <a:buSzTx/>
              <a:buFont typeface="Arial" pitchFamily="34" charset="0"/>
              <a:buChar char="•"/>
              <a:defRPr/>
            </a:pPr>
            <a:r>
              <a:rPr kumimoji="0" lang="zh-CN" altLang="en-US"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rPr>
              <a:t>要发挥学科优势，积极参与全球治理体系改革和建设，践行共商共建共享的全球治理观，推动全球治理朝着更加公正合理的方向发展。</a:t>
            </a:r>
            <a:endParaRPr kumimoji="0" lang="zh-CN" altLang="en-US"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528"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anim calcmode="lin" valueType="num">
                                      <p:cBhvr>
                                        <p:cTn id="20" dur="500" fill="hold"/>
                                        <p:tgtEl>
                                          <p:spTgt spid="21"/>
                                        </p:tgtEl>
                                        <p:attrNameLst>
                                          <p:attrName>ppt_x</p:attrName>
                                        </p:attrNameLst>
                                      </p:cBhvr>
                                      <p:tavLst>
                                        <p:tav tm="0">
                                          <p:val>
                                            <p:fltVal val="0.5"/>
                                          </p:val>
                                        </p:tav>
                                        <p:tav tm="100000">
                                          <p:val>
                                            <p:strVal val="#ppt_x"/>
                                          </p:val>
                                        </p:tav>
                                      </p:tavLst>
                                    </p:anim>
                                    <p:anim calcmode="lin" valueType="num">
                                      <p:cBhvr>
                                        <p:cTn id="21" dur="500" fill="hold"/>
                                        <p:tgtEl>
                                          <p:spTgt spid="21"/>
                                        </p:tgtEl>
                                        <p:attrNameLst>
                                          <p:attrName>ppt_y</p:attrName>
                                        </p:attrNameLst>
                                      </p:cBhvr>
                                      <p:tavLst>
                                        <p:tav tm="0">
                                          <p:val>
                                            <p:fltVal val="0.5"/>
                                          </p:val>
                                        </p:tav>
                                        <p:tav tm="100000">
                                          <p:val>
                                            <p:strVal val="#ppt_y"/>
                                          </p:val>
                                        </p:tav>
                                      </p:tavLst>
                                    </p:anim>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1" grpId="0"/>
      <p:bldP spid="2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87927" y="2130119"/>
            <a:ext cx="4607871" cy="3065336"/>
          </a:xfrm>
          <a:prstGeom prst="rect">
            <a:avLst/>
          </a:prstGeom>
        </p:spPr>
      </p:pic>
      <p:sp>
        <p:nvSpPr>
          <p:cNvPr id="4" name="文本框 3"/>
          <p:cNvSpPr txBox="1"/>
          <p:nvPr/>
        </p:nvSpPr>
        <p:spPr>
          <a:xfrm>
            <a:off x="1288473" y="5488770"/>
            <a:ext cx="6109854" cy="369332"/>
          </a:xfrm>
          <a:prstGeom prst="rect">
            <a:avLst/>
          </a:prstGeom>
          <a:noFill/>
        </p:spPr>
        <p:txBody>
          <a:bodyPr wrap="square">
            <a:spAutoFit/>
          </a:bodyPr>
          <a:lstStyle/>
          <a:p>
            <a:r>
              <a:rPr lang="zh-CN" altLang="en-US" dirty="0">
                <a:solidFill>
                  <a:srgbClr val="002060"/>
                </a:solidFill>
              </a:rPr>
              <a:t>中老铁路那通站双线特大桥</a:t>
            </a:r>
            <a:endParaRPr lang="zh-CN" altLang="en-US" dirty="0">
              <a:solidFill>
                <a:srgbClr val="002060"/>
              </a:solidFill>
            </a:endParaRPr>
          </a:p>
        </p:txBody>
      </p:sp>
      <p:sp>
        <p:nvSpPr>
          <p:cNvPr id="6" name="文本框 5"/>
          <p:cNvSpPr txBox="1"/>
          <p:nvPr/>
        </p:nvSpPr>
        <p:spPr>
          <a:xfrm>
            <a:off x="5749636" y="2000899"/>
            <a:ext cx="6109854" cy="2535951"/>
          </a:xfrm>
          <a:prstGeom prst="rect">
            <a:avLst/>
          </a:prstGeom>
          <a:noFill/>
        </p:spPr>
        <p:txBody>
          <a:bodyPr wrap="square">
            <a:spAutoFit/>
          </a:bodyPr>
          <a:lstStyle/>
          <a:p>
            <a:pPr>
              <a:lnSpc>
                <a:spcPct val="150000"/>
              </a:lnSpc>
            </a:pPr>
            <a:r>
              <a:rPr lang="zh-CN" altLang="en-US" dirty="0"/>
              <a:t>自中老铁路开建以来，</a:t>
            </a:r>
            <a:endParaRPr lang="en-US" altLang="zh-CN" dirty="0"/>
          </a:p>
          <a:p>
            <a:pPr>
              <a:lnSpc>
                <a:spcPct val="150000"/>
              </a:lnSpc>
            </a:pPr>
            <a:r>
              <a:rPr lang="zh-CN" altLang="en-US" dirty="0"/>
              <a:t>中方共为老挝人民提供</a:t>
            </a:r>
            <a:r>
              <a:rPr lang="en-US" altLang="zh-CN" b="1" dirty="0"/>
              <a:t>11</a:t>
            </a:r>
            <a:r>
              <a:rPr lang="zh-CN" altLang="en-US" b="1" dirty="0"/>
              <a:t>万人次就业机会，</a:t>
            </a:r>
            <a:endParaRPr lang="en-US" altLang="zh-CN" b="1" dirty="0"/>
          </a:p>
          <a:p>
            <a:pPr>
              <a:lnSpc>
                <a:spcPct val="150000"/>
              </a:lnSpc>
            </a:pPr>
            <a:r>
              <a:rPr lang="zh-CN" altLang="en-US" dirty="0"/>
              <a:t>购买老挝当地材料和物资超过</a:t>
            </a:r>
            <a:r>
              <a:rPr lang="en-US" altLang="zh-CN" b="1" dirty="0"/>
              <a:t>51</a:t>
            </a:r>
            <a:r>
              <a:rPr lang="zh-CN" altLang="en-US" b="1" dirty="0"/>
              <a:t>亿元人民币</a:t>
            </a:r>
            <a:r>
              <a:rPr lang="zh-CN" altLang="en-US" dirty="0"/>
              <a:t>；</a:t>
            </a:r>
            <a:endParaRPr lang="en-US" altLang="zh-CN" dirty="0"/>
          </a:p>
          <a:p>
            <a:pPr>
              <a:lnSpc>
                <a:spcPct val="150000"/>
              </a:lnSpc>
            </a:pPr>
            <a:r>
              <a:rPr lang="zh-CN" altLang="en-US" dirty="0"/>
              <a:t>为沿线村民</a:t>
            </a:r>
            <a:r>
              <a:rPr lang="zh-CN" altLang="en-US" b="1" dirty="0">
                <a:solidFill>
                  <a:srgbClr val="002060"/>
                </a:solidFill>
              </a:rPr>
              <a:t>接通水电</a:t>
            </a:r>
            <a:r>
              <a:rPr lang="zh-CN" altLang="en-US" dirty="0"/>
              <a:t>，</a:t>
            </a:r>
            <a:endParaRPr lang="en-US" altLang="zh-CN" dirty="0"/>
          </a:p>
          <a:p>
            <a:pPr>
              <a:lnSpc>
                <a:spcPct val="150000"/>
              </a:lnSpc>
            </a:pPr>
            <a:r>
              <a:rPr lang="zh-CN" altLang="en-US" dirty="0"/>
              <a:t>修建近</a:t>
            </a:r>
            <a:r>
              <a:rPr lang="en-US" altLang="zh-CN" b="1" dirty="0">
                <a:solidFill>
                  <a:srgbClr val="002060"/>
                </a:solidFill>
              </a:rPr>
              <a:t>2000</a:t>
            </a:r>
            <a:r>
              <a:rPr lang="zh-CN" altLang="en-US" b="1" dirty="0">
                <a:solidFill>
                  <a:srgbClr val="002060"/>
                </a:solidFill>
              </a:rPr>
              <a:t>公里的道路水渠</a:t>
            </a:r>
            <a:r>
              <a:rPr lang="zh-CN" altLang="en-US" dirty="0">
                <a:solidFill>
                  <a:srgbClr val="002060"/>
                </a:solidFill>
              </a:rPr>
              <a:t>，</a:t>
            </a:r>
            <a:endParaRPr lang="en-US" altLang="zh-CN" dirty="0">
              <a:solidFill>
                <a:srgbClr val="002060"/>
              </a:solidFill>
            </a:endParaRPr>
          </a:p>
          <a:p>
            <a:pPr>
              <a:lnSpc>
                <a:spcPct val="150000"/>
              </a:lnSpc>
            </a:pPr>
            <a:r>
              <a:rPr lang="zh-CN" altLang="en-US" dirty="0"/>
              <a:t>有力拉动了当地经济社会发展。</a:t>
            </a:r>
            <a:endParaRPr lang="zh-CN" altLang="en-US" dirty="0"/>
          </a:p>
        </p:txBody>
      </p:sp>
      <p:sp>
        <p:nvSpPr>
          <p:cNvPr id="8" name="文本框 7"/>
          <p:cNvSpPr txBox="1"/>
          <p:nvPr/>
        </p:nvSpPr>
        <p:spPr>
          <a:xfrm>
            <a:off x="5749636" y="4763301"/>
            <a:ext cx="6109854" cy="1289456"/>
          </a:xfrm>
          <a:prstGeom prst="rect">
            <a:avLst/>
          </a:prstGeom>
          <a:noFill/>
        </p:spPr>
        <p:txBody>
          <a:bodyPr wrap="square">
            <a:spAutoFit/>
          </a:bodyPr>
          <a:lstStyle/>
          <a:p>
            <a:pPr>
              <a:lnSpc>
                <a:spcPct val="150000"/>
              </a:lnSpc>
            </a:pPr>
            <a:r>
              <a:rPr lang="zh-CN" altLang="en-US" dirty="0"/>
              <a:t>中老铁路的顺利开通，</a:t>
            </a:r>
            <a:endParaRPr lang="en-US" altLang="zh-CN" dirty="0"/>
          </a:p>
          <a:p>
            <a:pPr>
              <a:lnSpc>
                <a:spcPct val="150000"/>
              </a:lnSpc>
            </a:pPr>
            <a:r>
              <a:rPr lang="zh-CN" altLang="en-US" dirty="0"/>
              <a:t>让中国和周边邻国结成</a:t>
            </a:r>
            <a:r>
              <a:rPr lang="zh-CN" altLang="en-US" b="1" dirty="0">
                <a:solidFill>
                  <a:srgbClr val="002060"/>
                </a:solidFill>
              </a:rPr>
              <a:t>更加紧密的命运共同体</a:t>
            </a:r>
            <a:r>
              <a:rPr lang="zh-CN" altLang="en-US" dirty="0"/>
              <a:t>，</a:t>
            </a:r>
            <a:endParaRPr lang="en-US" altLang="zh-CN" dirty="0"/>
          </a:p>
          <a:p>
            <a:pPr>
              <a:lnSpc>
                <a:spcPct val="150000"/>
              </a:lnSpc>
            </a:pPr>
            <a:r>
              <a:rPr lang="zh-CN" altLang="en-US" dirty="0"/>
              <a:t>也为全球范围内“一带一路”高质量建设</a:t>
            </a:r>
            <a:r>
              <a:rPr lang="zh-CN" altLang="en-US" b="1" dirty="0">
                <a:solidFill>
                  <a:srgbClr val="002060"/>
                </a:solidFill>
              </a:rPr>
              <a:t>提供样板</a:t>
            </a:r>
            <a:r>
              <a:rPr lang="zh-CN" altLang="en-US" dirty="0"/>
              <a:t>。</a:t>
            </a:r>
            <a:endParaRPr lang="zh-CN" altLang="en-US" dirty="0"/>
          </a:p>
        </p:txBody>
      </p:sp>
      <p:sp>
        <p:nvSpPr>
          <p:cNvPr id="10" name="文本框 9"/>
          <p:cNvSpPr txBox="1"/>
          <p:nvPr/>
        </p:nvSpPr>
        <p:spPr>
          <a:xfrm>
            <a:off x="1593272" y="923569"/>
            <a:ext cx="7973291" cy="461665"/>
          </a:xfrm>
          <a:prstGeom prst="rect">
            <a:avLst/>
          </a:prstGeom>
          <a:noFill/>
        </p:spPr>
        <p:txBody>
          <a:bodyPr wrap="square">
            <a:spAutoFit/>
          </a:bodyPr>
          <a:lstStyle/>
          <a:p>
            <a:r>
              <a:rPr lang="zh-CN" altLang="en-US" sz="2400" b="1" dirty="0">
                <a:solidFill>
                  <a:srgbClr val="002060"/>
                </a:solidFill>
              </a:rPr>
              <a:t>建设一条路，造福一方人，架起一座睦邻友好“连心桥”</a:t>
            </a:r>
            <a:endParaRPr lang="zh-CN" altLang="en-US" sz="2400" b="1" dirty="0">
              <a:solidFill>
                <a:srgbClr val="002060"/>
              </a:solidFill>
            </a:endParaRPr>
          </a:p>
        </p:txBody>
      </p:sp>
      <p:sp>
        <p:nvSpPr>
          <p:cNvPr id="12" name="文本框 11"/>
          <p:cNvSpPr txBox="1"/>
          <p:nvPr/>
        </p:nvSpPr>
        <p:spPr>
          <a:xfrm>
            <a:off x="5579917" y="1654187"/>
            <a:ext cx="6109854" cy="400110"/>
          </a:xfrm>
          <a:prstGeom prst="rect">
            <a:avLst/>
          </a:prstGeom>
          <a:noFill/>
        </p:spPr>
        <p:txBody>
          <a:bodyPr wrap="square">
            <a:spAutoFit/>
          </a:bodyPr>
          <a:lstStyle/>
          <a:p>
            <a:r>
              <a:rPr lang="zh-CN" altLang="en-US" sz="2000" b="1" dirty="0">
                <a:solidFill>
                  <a:srgbClr val="C00000"/>
                </a:solidFill>
              </a:rPr>
              <a:t>“变陆锁国为陆联国”</a:t>
            </a:r>
            <a:endParaRPr lang="zh-CN" altLang="en-US" sz="20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tretch>
            <a:fillRect/>
          </a:stretch>
        </p:blipFill>
        <p:spPr>
          <a:xfrm>
            <a:off x="822332" y="1364701"/>
            <a:ext cx="3748360" cy="23058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8" name="文本框 17"/>
          <p:cNvSpPr txBox="1"/>
          <p:nvPr/>
        </p:nvSpPr>
        <p:spPr>
          <a:xfrm>
            <a:off x="5062458" y="1069604"/>
            <a:ext cx="6457596" cy="4996561"/>
          </a:xfrm>
          <a:prstGeom prst="rect">
            <a:avLst/>
          </a:prstGeom>
          <a:noFill/>
        </p:spPr>
        <p:txBody>
          <a:bodyPr wrap="square">
            <a:spAutoFit/>
          </a:bodyPr>
          <a:lstStyle/>
          <a:p>
            <a:pPr>
              <a:lnSpc>
                <a:spcPct val="125000"/>
              </a:lnSpc>
            </a:pPr>
            <a:endParaRPr lang="en-US" altLang="zh-CN" sz="1715" dirty="0">
              <a:latin typeface="微软雅黑" pitchFamily="34" charset="-122"/>
              <a:ea typeface="微软雅黑" pitchFamily="34" charset="-122"/>
            </a:endParaRPr>
          </a:p>
          <a:p>
            <a:pPr marL="326390" indent="-326390">
              <a:lnSpc>
                <a:spcPct val="125000"/>
              </a:lnSpc>
              <a:buFont typeface="Wingdings" pitchFamily="2" charset="2"/>
              <a:buChar char="Ø"/>
            </a:pPr>
            <a:r>
              <a:rPr lang="zh-CN" altLang="en-US" sz="2400" dirty="0">
                <a:latin typeface="微软雅黑" pitchFamily="34" charset="-122"/>
                <a:ea typeface="微软雅黑" pitchFamily="34" charset="-122"/>
              </a:rPr>
              <a:t>时速</a:t>
            </a:r>
            <a:r>
              <a:rPr lang="en-US" altLang="zh-CN" sz="2400" dirty="0">
                <a:latin typeface="微软雅黑" pitchFamily="34" charset="-122"/>
                <a:ea typeface="微软雅黑" pitchFamily="34" charset="-122"/>
              </a:rPr>
              <a:t>350</a:t>
            </a:r>
            <a:r>
              <a:rPr lang="zh-CN" altLang="en-US" sz="2400" dirty="0">
                <a:latin typeface="微软雅黑" pitchFamily="34" charset="-122"/>
                <a:ea typeface="微软雅黑" pitchFamily="34" charset="-122"/>
              </a:rPr>
              <a:t>公里</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全长</a:t>
            </a:r>
            <a:r>
              <a:rPr lang="en-US" altLang="zh-CN" sz="2400" dirty="0">
                <a:latin typeface="微软雅黑" pitchFamily="34" charset="-122"/>
                <a:ea typeface="微软雅黑" pitchFamily="34" charset="-122"/>
              </a:rPr>
              <a:t>142</a:t>
            </a:r>
            <a:r>
              <a:rPr lang="zh-CN" altLang="en-US" sz="2400" dirty="0">
                <a:latin typeface="微软雅黑" pitchFamily="34" charset="-122"/>
                <a:ea typeface="微软雅黑" pitchFamily="34" charset="-122"/>
              </a:rPr>
              <a:t>公里，建成通车后两地出行时间将由从</a:t>
            </a:r>
            <a:r>
              <a:rPr lang="en-US" altLang="zh-CN" sz="2400" dirty="0">
                <a:solidFill>
                  <a:srgbClr val="FF0000"/>
                </a:solidFill>
                <a:latin typeface="微软雅黑" pitchFamily="34" charset="-122"/>
                <a:ea typeface="微软雅黑" pitchFamily="34" charset="-122"/>
              </a:rPr>
              <a:t>3</a:t>
            </a:r>
            <a:r>
              <a:rPr lang="zh-CN" altLang="en-US" sz="2400" dirty="0">
                <a:solidFill>
                  <a:srgbClr val="FF0000"/>
                </a:solidFill>
                <a:latin typeface="微软雅黑" pitchFamily="34" charset="-122"/>
                <a:ea typeface="微软雅黑" pitchFamily="34" charset="-122"/>
              </a:rPr>
              <a:t>个多小时</a:t>
            </a:r>
            <a:r>
              <a:rPr lang="zh-CN" altLang="en-US" sz="2400" dirty="0">
                <a:latin typeface="微软雅黑" pitchFamily="34" charset="-122"/>
                <a:ea typeface="微软雅黑" pitchFamily="34" charset="-122"/>
              </a:rPr>
              <a:t>缩短至</a:t>
            </a:r>
            <a:r>
              <a:rPr lang="en-US" altLang="zh-CN" sz="2400" dirty="0">
                <a:solidFill>
                  <a:srgbClr val="FF0000"/>
                </a:solidFill>
                <a:latin typeface="微软雅黑" pitchFamily="34" charset="-122"/>
                <a:ea typeface="微软雅黑" pitchFamily="34" charset="-122"/>
              </a:rPr>
              <a:t>40</a:t>
            </a:r>
            <a:r>
              <a:rPr lang="zh-CN" altLang="en-US" sz="2400" dirty="0">
                <a:solidFill>
                  <a:srgbClr val="FF0000"/>
                </a:solidFill>
                <a:latin typeface="微软雅黑" pitchFamily="34" charset="-122"/>
                <a:ea typeface="微软雅黑" pitchFamily="34" charset="-122"/>
              </a:rPr>
              <a:t>分钟</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pPr marL="326390" indent="-326390">
              <a:lnSpc>
                <a:spcPct val="125000"/>
              </a:lnSpc>
              <a:buFont typeface="Wingdings" pitchFamily="2" charset="2"/>
              <a:buChar char="Ø"/>
            </a:pPr>
            <a:endParaRPr lang="en-US" altLang="zh-CN" sz="2400" dirty="0">
              <a:latin typeface="微软雅黑" pitchFamily="34" charset="-122"/>
              <a:ea typeface="微软雅黑" pitchFamily="34" charset="-122"/>
            </a:endParaRPr>
          </a:p>
          <a:p>
            <a:pPr marL="326390" indent="-326390">
              <a:lnSpc>
                <a:spcPct val="125000"/>
              </a:lnSpc>
              <a:buFont typeface="Wingdings" pitchFamily="2" charset="2"/>
              <a:buChar char="Ø"/>
            </a:pPr>
            <a:r>
              <a:rPr lang="zh-CN" altLang="en-US" sz="2400" dirty="0">
                <a:latin typeface="微软雅黑" pitchFamily="34" charset="-122"/>
                <a:ea typeface="微软雅黑" pitchFamily="34" charset="-122"/>
              </a:rPr>
              <a:t>日本交通运输产业媒体“</a:t>
            </a:r>
            <a:r>
              <a:rPr lang="en-US" altLang="zh-CN" sz="2400" dirty="0" err="1">
                <a:latin typeface="微软雅黑" pitchFamily="34" charset="-122"/>
                <a:ea typeface="微软雅黑" pitchFamily="34" charset="-122"/>
              </a:rPr>
              <a:t>Merkmal</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称，雅万高铁显示出日本与中国在高铁技术上已经形成了</a:t>
            </a:r>
            <a:r>
              <a:rPr lang="zh-CN" altLang="en-US" sz="2400" dirty="0">
                <a:solidFill>
                  <a:srgbClr val="FF0000"/>
                </a:solidFill>
                <a:latin typeface="微软雅黑" pitchFamily="34" charset="-122"/>
                <a:ea typeface="微软雅黑" pitchFamily="34" charset="-122"/>
              </a:rPr>
              <a:t>“难以逾越的实力差距”</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pPr marL="326390" indent="-326390">
              <a:lnSpc>
                <a:spcPct val="125000"/>
              </a:lnSpc>
              <a:buFont typeface="Wingdings" pitchFamily="2" charset="2"/>
              <a:buChar char="Ø"/>
            </a:pPr>
            <a:endParaRPr lang="en-US" altLang="zh-CN" sz="2400" dirty="0">
              <a:latin typeface="微软雅黑" pitchFamily="34" charset="-122"/>
              <a:ea typeface="微软雅黑" pitchFamily="34" charset="-122"/>
            </a:endParaRPr>
          </a:p>
          <a:p>
            <a:pPr marL="326390" indent="-326390">
              <a:lnSpc>
                <a:spcPct val="125000"/>
              </a:lnSpc>
              <a:buFont typeface="Wingdings" pitchFamily="2" charset="2"/>
              <a:buChar char="Ø"/>
            </a:pPr>
            <a:r>
              <a:rPr lang="zh-CN" altLang="en-US" sz="2400" dirty="0">
                <a:latin typeface="微软雅黑" pitchFamily="34" charset="-122"/>
                <a:ea typeface="微软雅黑" pitchFamily="34" charset="-122"/>
              </a:rPr>
              <a:t>这是我国初次在国外高铁动车</a:t>
            </a:r>
            <a:r>
              <a:rPr lang="zh-CN" altLang="en-US" sz="2400" dirty="0">
                <a:solidFill>
                  <a:srgbClr val="FF0000"/>
                </a:solidFill>
                <a:latin typeface="微软雅黑" pitchFamily="34" charset="-122"/>
                <a:ea typeface="微软雅黑" pitchFamily="34" charset="-122"/>
              </a:rPr>
              <a:t>全体系、全要素、全产业链</a:t>
            </a:r>
            <a:r>
              <a:rPr lang="zh-CN" altLang="en-US" sz="2400" dirty="0">
                <a:latin typeface="微软雅黑" pitchFamily="34" charset="-122"/>
                <a:ea typeface="微软雅黑" pitchFamily="34" charset="-122"/>
              </a:rPr>
              <a:t>的建设项目，在国际上具有重要的示范性作用。</a:t>
            </a:r>
            <a:endParaRPr lang="zh-CN" altLang="en-US" sz="2400" dirty="0">
              <a:latin typeface="微软雅黑" pitchFamily="34" charset="-122"/>
              <a:ea typeface="微软雅黑" pitchFamily="34" charset="-122"/>
            </a:endParaRPr>
          </a:p>
        </p:txBody>
      </p:sp>
      <p:pic>
        <p:nvPicPr>
          <p:cNvPr id="21" name="图片 20"/>
          <p:cNvPicPr>
            <a:picLocks noChangeAspect="1"/>
          </p:cNvPicPr>
          <p:nvPr/>
        </p:nvPicPr>
        <p:blipFill>
          <a:blip r:embed="rId2"/>
          <a:stretch>
            <a:fillRect/>
          </a:stretch>
        </p:blipFill>
        <p:spPr>
          <a:xfrm>
            <a:off x="890911" y="3764968"/>
            <a:ext cx="3679781" cy="22380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3182" y="516427"/>
            <a:ext cx="4507422" cy="5844281"/>
            <a:chOff x="3853182" y="516427"/>
            <a:chExt cx="4507422" cy="5844281"/>
          </a:xfrm>
        </p:grpSpPr>
        <p:sp>
          <p:nvSpPr>
            <p:cNvPr id="3" name="椭圆 2"/>
            <p:cNvSpPr/>
            <p:nvPr/>
          </p:nvSpPr>
          <p:spPr>
            <a:xfrm>
              <a:off x="3853182" y="1853287"/>
              <a:ext cx="4507422" cy="4507421"/>
            </a:xfrm>
            <a:prstGeom prst="ellipse">
              <a:avLst/>
            </a:prstGeom>
            <a:solidFill>
              <a:srgbClr val="DE352E">
                <a:alpha val="6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 name="椭圆 3"/>
            <p:cNvSpPr/>
            <p:nvPr/>
          </p:nvSpPr>
          <p:spPr>
            <a:xfrm>
              <a:off x="4096566" y="2132015"/>
              <a:ext cx="4020654" cy="4020651"/>
            </a:xfrm>
            <a:prstGeom prst="ellipse">
              <a:avLst/>
            </a:prstGeom>
            <a:gradFill flip="none" rotWithShape="1">
              <a:gsLst>
                <a:gs pos="100000">
                  <a:srgbClr val="DE352E"/>
                </a:gs>
                <a:gs pos="25000">
                  <a:srgbClr val="DF0000"/>
                </a:gs>
              </a:gsLst>
              <a:path path="circle">
                <a:fillToRect l="100000" t="100000"/>
              </a:path>
              <a:tileRect r="-100000" b="-100000"/>
            </a:gradFill>
            <a:ln w="12700" cap="flat" cmpd="sng" algn="ctr">
              <a:noFill/>
              <a:prstDash val="solid"/>
              <a:miter lim="800000"/>
            </a:ln>
            <a:effectLst>
              <a:outerShdw blurRad="558800" dist="368300" dir="2700000" algn="tl" rotWithShape="0">
                <a:srgbClr val="DE352E">
                  <a:lumMod val="75000"/>
                  <a:alpha val="4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pic>
          <p:nvPicPr>
            <p:cNvPr id="5" name="图片 4" descr="图片包含 建筑, 黑暗, 前, 标志&#10;&#10;描述已自动生成"/>
            <p:cNvPicPr>
              <a:picLocks noChangeAspect="1"/>
            </p:cNvPicPr>
            <p:nvPr/>
          </p:nvPicPr>
          <p:blipFill rotWithShape="1">
            <a:blip r:embed="rId1" cstate="email"/>
            <a:srcRect b="21490"/>
            <a:stretch>
              <a:fillRect/>
            </a:stretch>
          </p:blipFill>
          <p:spPr>
            <a:xfrm flipH="1">
              <a:off x="4606853" y="516427"/>
              <a:ext cx="3181605" cy="4986561"/>
            </a:xfrm>
            <a:prstGeom prst="rect">
              <a:avLst/>
            </a:prstGeom>
          </p:spPr>
        </p:pic>
        <p:pic>
          <p:nvPicPr>
            <p:cNvPr id="6" name="图片 5" descr="图片包含 建筑, 黑暗, 前, 标志&#10;&#10;描述已自动生成"/>
            <p:cNvPicPr>
              <a:picLocks noChangeAspect="1"/>
            </p:cNvPicPr>
            <p:nvPr/>
          </p:nvPicPr>
          <p:blipFill>
            <a:blip r:embed="rId1" cstate="email"/>
            <a:srcRect t="25436" b="11261"/>
            <a:stretch>
              <a:fillRect/>
            </a:stretch>
          </p:blipFill>
          <p:spPr>
            <a:xfrm flipH="1">
              <a:off x="4606854" y="2132015"/>
              <a:ext cx="3181605" cy="4020652"/>
            </a:xfrm>
            <a:custGeom>
              <a:avLst/>
              <a:gdLst>
                <a:gd name="connsiteX0" fmla="*/ 1681566 w 3181605"/>
                <a:gd name="connsiteY0" fmla="*/ 0 h 4020652"/>
                <a:gd name="connsiteX1" fmla="*/ 14572 w 3181605"/>
                <a:gd name="connsiteY1" fmla="*/ 886334 h 4020652"/>
                <a:gd name="connsiteX2" fmla="*/ 0 w 3181605"/>
                <a:gd name="connsiteY2" fmla="*/ 910319 h 4020652"/>
                <a:gd name="connsiteX3" fmla="*/ 0 w 3181605"/>
                <a:gd name="connsiteY3" fmla="*/ 3110333 h 4020652"/>
                <a:gd name="connsiteX4" fmla="*/ 14572 w 3181605"/>
                <a:gd name="connsiteY4" fmla="*/ 3134318 h 4020652"/>
                <a:gd name="connsiteX5" fmla="*/ 1681566 w 3181605"/>
                <a:gd name="connsiteY5" fmla="*/ 4020652 h 4020652"/>
                <a:gd name="connsiteX6" fmla="*/ 3103082 w 3181605"/>
                <a:gd name="connsiteY6" fmla="*/ 3431841 h 4020652"/>
                <a:gd name="connsiteX7" fmla="*/ 3181605 w 3181605"/>
                <a:gd name="connsiteY7" fmla="*/ 3345444 h 4020652"/>
                <a:gd name="connsiteX8" fmla="*/ 3181605 w 3181605"/>
                <a:gd name="connsiteY8" fmla="*/ 675208 h 4020652"/>
                <a:gd name="connsiteX9" fmla="*/ 3103082 w 3181605"/>
                <a:gd name="connsiteY9" fmla="*/ 588811 h 4020652"/>
                <a:gd name="connsiteX10" fmla="*/ 1681566 w 3181605"/>
                <a:gd name="connsiteY10" fmla="*/ 0 h 402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1605" h="4020652">
                  <a:moveTo>
                    <a:pt x="1681566" y="0"/>
                  </a:moveTo>
                  <a:cubicBezTo>
                    <a:pt x="987646" y="0"/>
                    <a:pt x="375842" y="351584"/>
                    <a:pt x="14572" y="886334"/>
                  </a:cubicBezTo>
                  <a:lnTo>
                    <a:pt x="0" y="910319"/>
                  </a:lnTo>
                  <a:lnTo>
                    <a:pt x="0" y="3110333"/>
                  </a:lnTo>
                  <a:lnTo>
                    <a:pt x="14572" y="3134318"/>
                  </a:lnTo>
                  <a:cubicBezTo>
                    <a:pt x="375842" y="3669069"/>
                    <a:pt x="987646" y="4020652"/>
                    <a:pt x="1681566" y="4020652"/>
                  </a:cubicBezTo>
                  <a:cubicBezTo>
                    <a:pt x="2236703" y="4020652"/>
                    <a:pt x="2739284" y="3795639"/>
                    <a:pt x="3103082" y="3431841"/>
                  </a:cubicBezTo>
                  <a:lnTo>
                    <a:pt x="3181605" y="3345444"/>
                  </a:lnTo>
                  <a:lnTo>
                    <a:pt x="3181605" y="675208"/>
                  </a:lnTo>
                  <a:lnTo>
                    <a:pt x="3103082" y="588811"/>
                  </a:lnTo>
                  <a:cubicBezTo>
                    <a:pt x="2739284" y="225014"/>
                    <a:pt x="2236703" y="0"/>
                    <a:pt x="1681566" y="0"/>
                  </a:cubicBezTo>
                  <a:close/>
                </a:path>
              </a:pathLst>
            </a:custGeom>
          </p:spPr>
        </p:pic>
        <p:pic>
          <p:nvPicPr>
            <p:cNvPr id="7" name="图片 6" descr="图片包含 建筑, 黑暗, 前, 标志&#10;&#10;描述已自动生成"/>
            <p:cNvPicPr>
              <a:picLocks noChangeAspect="1"/>
            </p:cNvPicPr>
            <p:nvPr/>
          </p:nvPicPr>
          <p:blipFill>
            <a:blip r:embed="rId1" cstate="email"/>
            <a:srcRect t="25436" b="11261"/>
            <a:stretch>
              <a:fillRect/>
            </a:stretch>
          </p:blipFill>
          <p:spPr>
            <a:xfrm flipH="1">
              <a:off x="4606854" y="2132015"/>
              <a:ext cx="3181605" cy="4020652"/>
            </a:xfrm>
            <a:custGeom>
              <a:avLst/>
              <a:gdLst>
                <a:gd name="connsiteX0" fmla="*/ 1681566 w 3181605"/>
                <a:gd name="connsiteY0" fmla="*/ 0 h 4020652"/>
                <a:gd name="connsiteX1" fmla="*/ 14572 w 3181605"/>
                <a:gd name="connsiteY1" fmla="*/ 886334 h 4020652"/>
                <a:gd name="connsiteX2" fmla="*/ 0 w 3181605"/>
                <a:gd name="connsiteY2" fmla="*/ 910319 h 4020652"/>
                <a:gd name="connsiteX3" fmla="*/ 0 w 3181605"/>
                <a:gd name="connsiteY3" fmla="*/ 3110333 h 4020652"/>
                <a:gd name="connsiteX4" fmla="*/ 14572 w 3181605"/>
                <a:gd name="connsiteY4" fmla="*/ 3134318 h 4020652"/>
                <a:gd name="connsiteX5" fmla="*/ 1681566 w 3181605"/>
                <a:gd name="connsiteY5" fmla="*/ 4020652 h 4020652"/>
                <a:gd name="connsiteX6" fmla="*/ 3103082 w 3181605"/>
                <a:gd name="connsiteY6" fmla="*/ 3431841 h 4020652"/>
                <a:gd name="connsiteX7" fmla="*/ 3181605 w 3181605"/>
                <a:gd name="connsiteY7" fmla="*/ 3345444 h 4020652"/>
                <a:gd name="connsiteX8" fmla="*/ 3181605 w 3181605"/>
                <a:gd name="connsiteY8" fmla="*/ 675208 h 4020652"/>
                <a:gd name="connsiteX9" fmla="*/ 3103082 w 3181605"/>
                <a:gd name="connsiteY9" fmla="*/ 588811 h 4020652"/>
                <a:gd name="connsiteX10" fmla="*/ 1681566 w 3181605"/>
                <a:gd name="connsiteY10" fmla="*/ 0 h 402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1605" h="4020652">
                  <a:moveTo>
                    <a:pt x="1681566" y="0"/>
                  </a:moveTo>
                  <a:cubicBezTo>
                    <a:pt x="987646" y="0"/>
                    <a:pt x="375842" y="351584"/>
                    <a:pt x="14572" y="886334"/>
                  </a:cubicBezTo>
                  <a:lnTo>
                    <a:pt x="0" y="910319"/>
                  </a:lnTo>
                  <a:lnTo>
                    <a:pt x="0" y="3110333"/>
                  </a:lnTo>
                  <a:lnTo>
                    <a:pt x="14572" y="3134318"/>
                  </a:lnTo>
                  <a:cubicBezTo>
                    <a:pt x="375842" y="3669069"/>
                    <a:pt x="987646" y="4020652"/>
                    <a:pt x="1681566" y="4020652"/>
                  </a:cubicBezTo>
                  <a:cubicBezTo>
                    <a:pt x="2236703" y="4020652"/>
                    <a:pt x="2739284" y="3795639"/>
                    <a:pt x="3103082" y="3431841"/>
                  </a:cubicBezTo>
                  <a:lnTo>
                    <a:pt x="3181605" y="3345444"/>
                  </a:lnTo>
                  <a:lnTo>
                    <a:pt x="3181605" y="675208"/>
                  </a:lnTo>
                  <a:lnTo>
                    <a:pt x="3103082" y="588811"/>
                  </a:lnTo>
                  <a:cubicBezTo>
                    <a:pt x="2739284" y="225014"/>
                    <a:pt x="2236703" y="0"/>
                    <a:pt x="1681566" y="0"/>
                  </a:cubicBezTo>
                  <a:close/>
                </a:path>
              </a:pathLst>
            </a:custGeom>
          </p:spPr>
        </p:pic>
      </p:grpSp>
      <p:grpSp>
        <p:nvGrpSpPr>
          <p:cNvPr id="8" name="组合 7"/>
          <p:cNvGrpSpPr/>
          <p:nvPr/>
        </p:nvGrpSpPr>
        <p:grpSpPr>
          <a:xfrm>
            <a:off x="986892" y="1947496"/>
            <a:ext cx="4263123" cy="3809690"/>
            <a:chOff x="5789614" y="8039570"/>
            <a:chExt cx="4263123" cy="3809690"/>
          </a:xfrm>
          <a:scene3d>
            <a:camera prst="perspectiveContrastingLeftFacing" fov="6000000">
              <a:rot lat="0" lon="20699999" rev="0"/>
            </a:camera>
            <a:lightRig rig="threePt" dir="t">
              <a:rot lat="0" lon="0" rev="5400000"/>
            </a:lightRig>
          </a:scene3d>
        </p:grpSpPr>
        <p:grpSp>
          <p:nvGrpSpPr>
            <p:cNvPr id="9" name="组合 8"/>
            <p:cNvGrpSpPr/>
            <p:nvPr/>
          </p:nvGrpSpPr>
          <p:grpSpPr>
            <a:xfrm>
              <a:off x="5789614" y="9423414"/>
              <a:ext cx="3590234" cy="1042003"/>
              <a:chOff x="6131280" y="8039570"/>
              <a:chExt cx="3590234" cy="1042003"/>
            </a:xfrm>
          </p:grpSpPr>
          <p:sp>
            <p:nvSpPr>
              <p:cNvPr id="20" name="矩形: 圆角 19"/>
              <p:cNvSpPr/>
              <p:nvPr/>
            </p:nvSpPr>
            <p:spPr>
              <a:xfrm>
                <a:off x="6131280" y="8039570"/>
                <a:ext cx="3590234" cy="1042003"/>
              </a:xfrm>
              <a:prstGeom prst="roundRect">
                <a:avLst>
                  <a:gd name="adj" fmla="val 13731"/>
                </a:avLst>
              </a:prstGeom>
              <a:solidFill>
                <a:srgbClr val="FFFFFF"/>
              </a:solidFill>
              <a:ln w="12700" cap="flat" cmpd="sng" algn="ctr">
                <a:noFill/>
                <a:prstDash val="solid"/>
                <a:miter lim="800000"/>
              </a:ln>
              <a:effectLst>
                <a:outerShdw blurRad="254000" dist="444500" dir="2100000" sx="94000" sy="94000" algn="tl" rotWithShape="0">
                  <a:srgbClr val="DE352E">
                    <a:alpha val="40000"/>
                  </a:srgbClr>
                </a:outerShdw>
              </a:effectLst>
              <a:sp3d prstMaterial="plastic"/>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Regular" panose="020B0500000000000000" pitchFamily="34" charset="-122"/>
                  <a:ea typeface="等线" panose="02010600030101010101" pitchFamily="2" charset="-122"/>
                  <a:cs typeface="+mn-cs"/>
                </a:endParaRPr>
              </a:p>
            </p:txBody>
          </p:sp>
          <p:sp>
            <p:nvSpPr>
              <p:cNvPr id="21" name="文本框 20"/>
              <p:cNvSpPr txBox="1"/>
              <p:nvPr/>
            </p:nvSpPr>
            <p:spPr>
              <a:xfrm>
                <a:off x="7211636" y="8293767"/>
                <a:ext cx="2372751" cy="565150"/>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rPr>
                  <a:t>坚持守正创新</a:t>
                </a:r>
                <a:endPar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endParaRPr>
              </a:p>
            </p:txBody>
          </p:sp>
          <p:sp>
            <p:nvSpPr>
              <p:cNvPr id="22" name="椭圆 21"/>
              <p:cNvSpPr/>
              <p:nvPr/>
            </p:nvSpPr>
            <p:spPr>
              <a:xfrm>
                <a:off x="6298018" y="8177915"/>
                <a:ext cx="765312" cy="765312"/>
              </a:xfrm>
              <a:prstGeom prst="ellipse">
                <a:avLst/>
              </a:prstGeom>
              <a:gradFill flip="none" rotWithShape="1">
                <a:gsLst>
                  <a:gs pos="38000">
                    <a:srgbClr val="DE352E">
                      <a:lumMod val="75000"/>
                    </a:srgbClr>
                  </a:gs>
                  <a:gs pos="100000">
                    <a:srgbClr val="DE352E"/>
                  </a:gs>
                </a:gsLst>
                <a:path path="circle">
                  <a:fillToRect l="100000" t="100000"/>
                </a:path>
                <a:tileRect r="-100000" b="-10000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3" name="文本框 22"/>
              <p:cNvSpPr txBox="1"/>
              <p:nvPr/>
            </p:nvSpPr>
            <p:spPr>
              <a:xfrm>
                <a:off x="6298018" y="8243818"/>
                <a:ext cx="745324" cy="633507"/>
              </a:xfrm>
              <a:prstGeom prst="rect">
                <a:avLst/>
              </a:prstGeom>
              <a:noFill/>
            </p:spPr>
            <p:txBody>
              <a:bodyPr wrap="square">
                <a:spAutoFit/>
              </a:bodyPr>
              <a:lstStyle>
                <a:defPPr>
                  <a:defRPr lang="zh-CN"/>
                </a:defPPr>
                <a:lvl1pPr algn="ctr">
                  <a:lnSpc>
                    <a:spcPct val="120000"/>
                  </a:lnSpc>
                  <a:defRPr i="0">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latin typeface="+mj-ea"/>
                    <a:ea typeface="+mj-ea"/>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rPr>
                  <a:t>03 </a:t>
                </a:r>
                <a:endParaRPr kumimoji="0" lang="zh-CN" altLang="en-US"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endParaRPr>
              </a:p>
            </p:txBody>
          </p:sp>
        </p:grpSp>
        <p:grpSp>
          <p:nvGrpSpPr>
            <p:cNvPr id="10" name="组合 9"/>
            <p:cNvGrpSpPr/>
            <p:nvPr/>
          </p:nvGrpSpPr>
          <p:grpSpPr>
            <a:xfrm>
              <a:off x="6462503" y="10807257"/>
              <a:ext cx="3590234" cy="1042003"/>
              <a:chOff x="6131280" y="8039570"/>
              <a:chExt cx="3590234" cy="1042003"/>
            </a:xfrm>
          </p:grpSpPr>
          <p:sp>
            <p:nvSpPr>
              <p:cNvPr id="16" name="矩形: 圆角 15"/>
              <p:cNvSpPr/>
              <p:nvPr/>
            </p:nvSpPr>
            <p:spPr>
              <a:xfrm>
                <a:off x="6131280" y="8039570"/>
                <a:ext cx="3590234" cy="1042003"/>
              </a:xfrm>
              <a:prstGeom prst="roundRect">
                <a:avLst>
                  <a:gd name="adj" fmla="val 13731"/>
                </a:avLst>
              </a:prstGeom>
              <a:solidFill>
                <a:srgbClr val="FFFFFF"/>
              </a:solidFill>
              <a:ln w="12700" cap="flat" cmpd="sng" algn="ctr">
                <a:noFill/>
                <a:prstDash val="solid"/>
                <a:miter lim="800000"/>
              </a:ln>
              <a:effectLst>
                <a:outerShdw blurRad="254000" dist="444500" dir="2100000" sx="94000" sy="94000" algn="tl" rotWithShape="0">
                  <a:srgbClr val="DE352E">
                    <a:alpha val="40000"/>
                  </a:srgbClr>
                </a:outerShdw>
              </a:effectLst>
              <a:sp3d prstMaterial="plastic"/>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Regular" panose="020B0500000000000000" pitchFamily="34" charset="-122"/>
                  <a:ea typeface="等线" panose="02010600030101010101" pitchFamily="2" charset="-122"/>
                  <a:cs typeface="+mn-cs"/>
                </a:endParaRPr>
              </a:p>
            </p:txBody>
          </p:sp>
          <p:sp>
            <p:nvSpPr>
              <p:cNvPr id="17" name="文本框 16"/>
              <p:cNvSpPr txBox="1"/>
              <p:nvPr/>
            </p:nvSpPr>
            <p:spPr>
              <a:xfrm>
                <a:off x="7211636" y="8293767"/>
                <a:ext cx="2372751" cy="565150"/>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rPr>
                  <a:t>坚持系统观念</a:t>
                </a:r>
                <a:endPar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endParaRPr>
              </a:p>
            </p:txBody>
          </p:sp>
          <p:sp>
            <p:nvSpPr>
              <p:cNvPr id="18" name="椭圆 17"/>
              <p:cNvSpPr/>
              <p:nvPr/>
            </p:nvSpPr>
            <p:spPr>
              <a:xfrm>
                <a:off x="6298018" y="8177915"/>
                <a:ext cx="765312" cy="765312"/>
              </a:xfrm>
              <a:prstGeom prst="ellipse">
                <a:avLst/>
              </a:prstGeom>
              <a:gradFill flip="none" rotWithShape="1">
                <a:gsLst>
                  <a:gs pos="38000">
                    <a:srgbClr val="DE352E">
                      <a:lumMod val="75000"/>
                    </a:srgbClr>
                  </a:gs>
                  <a:gs pos="100000">
                    <a:srgbClr val="DE352E"/>
                  </a:gs>
                </a:gsLst>
                <a:path path="circle">
                  <a:fillToRect l="100000" t="100000"/>
                </a:path>
                <a:tileRect r="-100000" b="-10000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9" name="文本框 18"/>
              <p:cNvSpPr txBox="1"/>
              <p:nvPr/>
            </p:nvSpPr>
            <p:spPr>
              <a:xfrm>
                <a:off x="6298018" y="8243818"/>
                <a:ext cx="745324" cy="633507"/>
              </a:xfrm>
              <a:prstGeom prst="rect">
                <a:avLst/>
              </a:prstGeom>
              <a:noFill/>
            </p:spPr>
            <p:txBody>
              <a:bodyPr wrap="square">
                <a:spAutoFit/>
              </a:bodyPr>
              <a:lstStyle>
                <a:defPPr>
                  <a:defRPr lang="zh-CN"/>
                </a:defPPr>
                <a:lvl1pPr algn="ctr">
                  <a:lnSpc>
                    <a:spcPct val="120000"/>
                  </a:lnSpc>
                  <a:defRPr i="0">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latin typeface="+mj-ea"/>
                    <a:ea typeface="+mj-ea"/>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rPr>
                  <a:t>05 </a:t>
                </a:r>
                <a:endParaRPr kumimoji="0" lang="zh-CN" altLang="en-US"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endParaRPr>
              </a:p>
            </p:txBody>
          </p:sp>
        </p:grpSp>
        <p:grpSp>
          <p:nvGrpSpPr>
            <p:cNvPr id="11" name="组合 10"/>
            <p:cNvGrpSpPr/>
            <p:nvPr/>
          </p:nvGrpSpPr>
          <p:grpSpPr>
            <a:xfrm>
              <a:off x="6131280" y="8039570"/>
              <a:ext cx="3590234" cy="1042003"/>
              <a:chOff x="6131280" y="8039570"/>
              <a:chExt cx="3590234" cy="1042003"/>
            </a:xfrm>
          </p:grpSpPr>
          <p:sp>
            <p:nvSpPr>
              <p:cNvPr id="12" name="矩形: 圆角 11"/>
              <p:cNvSpPr/>
              <p:nvPr/>
            </p:nvSpPr>
            <p:spPr>
              <a:xfrm>
                <a:off x="6131280" y="8039570"/>
                <a:ext cx="3590234" cy="1042003"/>
              </a:xfrm>
              <a:prstGeom prst="roundRect">
                <a:avLst>
                  <a:gd name="adj" fmla="val 13731"/>
                </a:avLst>
              </a:prstGeom>
              <a:solidFill>
                <a:srgbClr val="FFFFFF"/>
              </a:solidFill>
              <a:ln w="12700" cap="flat" cmpd="sng" algn="ctr">
                <a:noFill/>
                <a:prstDash val="solid"/>
                <a:miter lim="800000"/>
              </a:ln>
              <a:effectLst>
                <a:outerShdw blurRad="254000" dist="444500" dir="2100000" sx="94000" sy="94000" algn="tl" rotWithShape="0">
                  <a:srgbClr val="DE352E">
                    <a:alpha val="40000"/>
                  </a:srgbClr>
                </a:outerShdw>
              </a:effectLst>
              <a:sp3d prstMaterial="plastic"/>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Regular" panose="020B0500000000000000" pitchFamily="34" charset="-122"/>
                  <a:ea typeface="等线" panose="02010600030101010101" pitchFamily="2" charset="-122"/>
                  <a:cs typeface="+mn-cs"/>
                </a:endParaRPr>
              </a:p>
            </p:txBody>
          </p:sp>
          <p:sp>
            <p:nvSpPr>
              <p:cNvPr id="13" name="文本框 12"/>
              <p:cNvSpPr txBox="1"/>
              <p:nvPr/>
            </p:nvSpPr>
            <p:spPr>
              <a:xfrm>
                <a:off x="7211636" y="8293767"/>
                <a:ext cx="2372751" cy="565150"/>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rPr>
                  <a:t>坚持人民至上</a:t>
                </a:r>
                <a:endPar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endParaRPr>
              </a:p>
            </p:txBody>
          </p:sp>
          <p:sp>
            <p:nvSpPr>
              <p:cNvPr id="14" name="椭圆 13"/>
              <p:cNvSpPr/>
              <p:nvPr/>
            </p:nvSpPr>
            <p:spPr>
              <a:xfrm>
                <a:off x="6298018" y="8177915"/>
                <a:ext cx="765312" cy="765312"/>
              </a:xfrm>
              <a:prstGeom prst="ellipse">
                <a:avLst/>
              </a:prstGeom>
              <a:gradFill flip="none" rotWithShape="1">
                <a:gsLst>
                  <a:gs pos="38000">
                    <a:srgbClr val="DE352E">
                      <a:lumMod val="75000"/>
                    </a:srgbClr>
                  </a:gs>
                  <a:gs pos="100000">
                    <a:srgbClr val="DE352E"/>
                  </a:gs>
                </a:gsLst>
                <a:path path="circle">
                  <a:fillToRect l="100000" t="100000"/>
                </a:path>
                <a:tileRect r="-100000" b="-10000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5" name="文本框 14"/>
              <p:cNvSpPr txBox="1"/>
              <p:nvPr/>
            </p:nvSpPr>
            <p:spPr>
              <a:xfrm>
                <a:off x="6298018" y="8243818"/>
                <a:ext cx="745324" cy="633507"/>
              </a:xfrm>
              <a:prstGeom prst="rect">
                <a:avLst/>
              </a:prstGeom>
              <a:noFill/>
            </p:spPr>
            <p:txBody>
              <a:bodyPr wrap="square">
                <a:spAutoFit/>
              </a:bodyPr>
              <a:lstStyle>
                <a:defPPr>
                  <a:defRPr lang="zh-CN"/>
                </a:defPPr>
                <a:lvl1pPr algn="ctr">
                  <a:lnSpc>
                    <a:spcPct val="120000"/>
                  </a:lnSpc>
                  <a:defRPr i="0">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latin typeface="+mj-ea"/>
                    <a:ea typeface="+mj-ea"/>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rPr>
                  <a:t>01 </a:t>
                </a:r>
                <a:endParaRPr kumimoji="0" lang="zh-CN" altLang="en-US"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endParaRPr>
              </a:p>
            </p:txBody>
          </p:sp>
        </p:grpSp>
      </p:grpSp>
      <p:grpSp>
        <p:nvGrpSpPr>
          <p:cNvPr id="24" name="组合 23"/>
          <p:cNvGrpSpPr/>
          <p:nvPr/>
        </p:nvGrpSpPr>
        <p:grpSpPr>
          <a:xfrm>
            <a:off x="6709891" y="1947496"/>
            <a:ext cx="4610796" cy="3809690"/>
            <a:chOff x="3064618" y="6264161"/>
            <a:chExt cx="4610796" cy="3809690"/>
          </a:xfrm>
          <a:scene3d>
            <a:camera prst="perspectiveContrastingLeftFacing" fov="6000000">
              <a:rot lat="0" lon="900000" rev="0"/>
            </a:camera>
            <a:lightRig rig="threePt" dir="t">
              <a:rot lat="0" lon="0" rev="5400000"/>
            </a:lightRig>
          </a:scene3d>
        </p:grpSpPr>
        <p:grpSp>
          <p:nvGrpSpPr>
            <p:cNvPr id="25" name="组合 24"/>
            <p:cNvGrpSpPr/>
            <p:nvPr/>
          </p:nvGrpSpPr>
          <p:grpSpPr>
            <a:xfrm>
              <a:off x="3064618" y="7648005"/>
              <a:ext cx="3590234" cy="1042003"/>
              <a:chOff x="3064618" y="7648005"/>
              <a:chExt cx="3590234" cy="1042003"/>
            </a:xfrm>
          </p:grpSpPr>
          <p:sp>
            <p:nvSpPr>
              <p:cNvPr id="38" name="矩形: 圆角 37"/>
              <p:cNvSpPr/>
              <p:nvPr/>
            </p:nvSpPr>
            <p:spPr>
              <a:xfrm>
                <a:off x="3064618" y="7648005"/>
                <a:ext cx="3590234" cy="1042003"/>
              </a:xfrm>
              <a:prstGeom prst="roundRect">
                <a:avLst>
                  <a:gd name="adj" fmla="val 13731"/>
                </a:avLst>
              </a:prstGeom>
              <a:solidFill>
                <a:srgbClr val="FFFFFF"/>
              </a:solidFill>
              <a:ln w="12700" cap="flat" cmpd="sng" algn="ctr">
                <a:noFill/>
                <a:prstDash val="solid"/>
                <a:miter lim="800000"/>
              </a:ln>
              <a:effectLst>
                <a:outerShdw blurRad="254000" dist="444500" dir="2100000" sx="94000" sy="94000" algn="tl" rotWithShape="0">
                  <a:srgbClr val="DE352E">
                    <a:alpha val="40000"/>
                  </a:srgbClr>
                </a:outerShdw>
              </a:effectLst>
              <a:sp3d prstMaterial="plastic"/>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Regular" panose="020B0500000000000000" pitchFamily="34" charset="-122"/>
                  <a:ea typeface="等线" panose="02010600030101010101" pitchFamily="2" charset="-122"/>
                  <a:cs typeface="+mn-cs"/>
                </a:endParaRPr>
              </a:p>
            </p:txBody>
          </p:sp>
          <p:grpSp>
            <p:nvGrpSpPr>
              <p:cNvPr id="39" name="组合 38"/>
              <p:cNvGrpSpPr/>
              <p:nvPr/>
            </p:nvGrpSpPr>
            <p:grpSpPr>
              <a:xfrm flipH="1">
                <a:off x="3231356" y="7786350"/>
                <a:ext cx="3286369" cy="765312"/>
                <a:chOff x="3926702" y="7786350"/>
                <a:chExt cx="3286369" cy="765312"/>
              </a:xfrm>
            </p:grpSpPr>
            <p:sp>
              <p:nvSpPr>
                <p:cNvPr id="40" name="文本框 39"/>
                <p:cNvSpPr txBox="1"/>
                <p:nvPr/>
              </p:nvSpPr>
              <p:spPr>
                <a:xfrm>
                  <a:off x="4840320" y="7902202"/>
                  <a:ext cx="2372751" cy="565150"/>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rPr>
                    <a:t>坚持问题导向</a:t>
                  </a:r>
                  <a:endPar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endParaRPr>
                </a:p>
              </p:txBody>
            </p:sp>
            <p:sp>
              <p:nvSpPr>
                <p:cNvPr id="41" name="椭圆 40"/>
                <p:cNvSpPr/>
                <p:nvPr/>
              </p:nvSpPr>
              <p:spPr>
                <a:xfrm>
                  <a:off x="3926702" y="7786350"/>
                  <a:ext cx="765312" cy="765312"/>
                </a:xfrm>
                <a:prstGeom prst="ellipse">
                  <a:avLst/>
                </a:prstGeom>
                <a:gradFill flip="none" rotWithShape="1">
                  <a:gsLst>
                    <a:gs pos="38000">
                      <a:srgbClr val="DE352E">
                        <a:lumMod val="75000"/>
                      </a:srgbClr>
                    </a:gs>
                    <a:gs pos="100000">
                      <a:srgbClr val="DE352E"/>
                    </a:gs>
                  </a:gsLst>
                  <a:path path="circle">
                    <a:fillToRect l="100000" t="100000"/>
                  </a:path>
                  <a:tileRect r="-100000" b="-10000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2" name="文本框 41"/>
                <p:cNvSpPr txBox="1"/>
                <p:nvPr/>
              </p:nvSpPr>
              <p:spPr>
                <a:xfrm>
                  <a:off x="3926702" y="7852253"/>
                  <a:ext cx="745324" cy="633507"/>
                </a:xfrm>
                <a:prstGeom prst="rect">
                  <a:avLst/>
                </a:prstGeom>
                <a:noFill/>
              </p:spPr>
              <p:txBody>
                <a:bodyPr wrap="square">
                  <a:spAutoFit/>
                </a:bodyPr>
                <a:lstStyle>
                  <a:defPPr>
                    <a:defRPr lang="zh-CN"/>
                  </a:defPPr>
                  <a:lvl1pPr algn="ctr">
                    <a:lnSpc>
                      <a:spcPct val="120000"/>
                    </a:lnSpc>
                    <a:defRPr i="0">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latin typeface="+mj-ea"/>
                      <a:ea typeface="+mj-ea"/>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rPr>
                    <a:t>04 </a:t>
                  </a:r>
                  <a:endParaRPr kumimoji="0" lang="zh-CN" altLang="en-US"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endParaRPr>
                </a:p>
              </p:txBody>
            </p:sp>
          </p:grpSp>
        </p:grpSp>
        <p:grpSp>
          <p:nvGrpSpPr>
            <p:cNvPr id="26" name="组合 25"/>
            <p:cNvGrpSpPr/>
            <p:nvPr/>
          </p:nvGrpSpPr>
          <p:grpSpPr>
            <a:xfrm>
              <a:off x="4085180" y="9031848"/>
              <a:ext cx="3590234" cy="1042003"/>
              <a:chOff x="4085180" y="9031848"/>
              <a:chExt cx="3590234" cy="1042003"/>
            </a:xfrm>
          </p:grpSpPr>
          <p:sp>
            <p:nvSpPr>
              <p:cNvPr id="33" name="矩形: 圆角 32"/>
              <p:cNvSpPr/>
              <p:nvPr/>
            </p:nvSpPr>
            <p:spPr>
              <a:xfrm>
                <a:off x="4085180" y="9031848"/>
                <a:ext cx="3590234" cy="1042003"/>
              </a:xfrm>
              <a:prstGeom prst="roundRect">
                <a:avLst>
                  <a:gd name="adj" fmla="val 13731"/>
                </a:avLst>
              </a:prstGeom>
              <a:solidFill>
                <a:srgbClr val="FFFFFF"/>
              </a:solidFill>
              <a:ln w="12700" cap="flat" cmpd="sng" algn="ctr">
                <a:noFill/>
                <a:prstDash val="solid"/>
                <a:miter lim="800000"/>
              </a:ln>
              <a:effectLst>
                <a:outerShdw blurRad="254000" dist="444500" dir="2100000" sx="94000" sy="94000" algn="tl" rotWithShape="0">
                  <a:srgbClr val="DE352E">
                    <a:alpha val="40000"/>
                  </a:srgbClr>
                </a:outerShdw>
              </a:effectLst>
              <a:sp3d prstMaterial="plastic"/>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Regular" panose="020B0500000000000000" pitchFamily="34" charset="-122"/>
                  <a:ea typeface="等线" panose="02010600030101010101" pitchFamily="2" charset="-122"/>
                  <a:cs typeface="+mn-cs"/>
                </a:endParaRPr>
              </a:p>
            </p:txBody>
          </p:sp>
          <p:grpSp>
            <p:nvGrpSpPr>
              <p:cNvPr id="34" name="组合 33"/>
              <p:cNvGrpSpPr/>
              <p:nvPr/>
            </p:nvGrpSpPr>
            <p:grpSpPr>
              <a:xfrm flipH="1">
                <a:off x="4251918" y="9170193"/>
                <a:ext cx="3286369" cy="765312"/>
                <a:chOff x="4251918" y="9170193"/>
                <a:chExt cx="3286369" cy="765312"/>
              </a:xfrm>
            </p:grpSpPr>
            <p:sp>
              <p:nvSpPr>
                <p:cNvPr id="35" name="文本框 34"/>
                <p:cNvSpPr txBox="1"/>
                <p:nvPr/>
              </p:nvSpPr>
              <p:spPr>
                <a:xfrm>
                  <a:off x="5165536" y="9286045"/>
                  <a:ext cx="2372751" cy="565150"/>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rPr>
                    <a:t>坚持胸怀天下</a:t>
                  </a:r>
                  <a:endPar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endParaRPr>
                </a:p>
              </p:txBody>
            </p:sp>
            <p:sp>
              <p:nvSpPr>
                <p:cNvPr id="36" name="椭圆 35"/>
                <p:cNvSpPr/>
                <p:nvPr/>
              </p:nvSpPr>
              <p:spPr>
                <a:xfrm>
                  <a:off x="4251918" y="9170193"/>
                  <a:ext cx="765312" cy="765312"/>
                </a:xfrm>
                <a:prstGeom prst="ellipse">
                  <a:avLst/>
                </a:prstGeom>
                <a:gradFill flip="none" rotWithShape="1">
                  <a:gsLst>
                    <a:gs pos="38000">
                      <a:srgbClr val="DE352E">
                        <a:lumMod val="75000"/>
                      </a:srgbClr>
                    </a:gs>
                    <a:gs pos="100000">
                      <a:srgbClr val="DE352E"/>
                    </a:gs>
                  </a:gsLst>
                  <a:path path="circle">
                    <a:fillToRect l="100000" t="100000"/>
                  </a:path>
                  <a:tileRect r="-100000" b="-10000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 name="文本框 36"/>
                <p:cNvSpPr txBox="1"/>
                <p:nvPr/>
              </p:nvSpPr>
              <p:spPr>
                <a:xfrm>
                  <a:off x="4251918" y="9236096"/>
                  <a:ext cx="745324" cy="633507"/>
                </a:xfrm>
                <a:prstGeom prst="rect">
                  <a:avLst/>
                </a:prstGeom>
                <a:noFill/>
              </p:spPr>
              <p:txBody>
                <a:bodyPr wrap="square">
                  <a:spAutoFit/>
                </a:bodyPr>
                <a:lstStyle>
                  <a:defPPr>
                    <a:defRPr lang="zh-CN"/>
                  </a:defPPr>
                  <a:lvl1pPr algn="ctr">
                    <a:lnSpc>
                      <a:spcPct val="120000"/>
                    </a:lnSpc>
                    <a:defRPr i="0">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latin typeface="+mj-ea"/>
                      <a:ea typeface="+mj-ea"/>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rPr>
                    <a:t>06 </a:t>
                  </a:r>
                  <a:endParaRPr kumimoji="0" lang="zh-CN" altLang="en-US"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endParaRPr>
                </a:p>
              </p:txBody>
            </p:sp>
          </p:grpSp>
        </p:grpSp>
        <p:grpSp>
          <p:nvGrpSpPr>
            <p:cNvPr id="27" name="组合 26"/>
            <p:cNvGrpSpPr/>
            <p:nvPr/>
          </p:nvGrpSpPr>
          <p:grpSpPr>
            <a:xfrm>
              <a:off x="3753957" y="6264161"/>
              <a:ext cx="3590234" cy="1042003"/>
              <a:chOff x="3753957" y="6264161"/>
              <a:chExt cx="3590234" cy="1042003"/>
            </a:xfrm>
          </p:grpSpPr>
          <p:sp>
            <p:nvSpPr>
              <p:cNvPr id="28" name="矩形: 圆角 27"/>
              <p:cNvSpPr/>
              <p:nvPr/>
            </p:nvSpPr>
            <p:spPr>
              <a:xfrm>
                <a:off x="3753957" y="6264161"/>
                <a:ext cx="3590234" cy="1042003"/>
              </a:xfrm>
              <a:prstGeom prst="roundRect">
                <a:avLst>
                  <a:gd name="adj" fmla="val 13731"/>
                </a:avLst>
              </a:prstGeom>
              <a:solidFill>
                <a:srgbClr val="FFFFFF"/>
              </a:solidFill>
              <a:ln w="12700" cap="flat" cmpd="sng" algn="ctr">
                <a:noFill/>
                <a:prstDash val="solid"/>
                <a:miter lim="800000"/>
              </a:ln>
              <a:effectLst>
                <a:outerShdw blurRad="254000" dist="444500" dir="2100000" sx="94000" sy="94000" algn="tl" rotWithShape="0">
                  <a:srgbClr val="DE352E">
                    <a:alpha val="40000"/>
                  </a:srgbClr>
                </a:outerShdw>
              </a:effectLst>
              <a:sp3d prstMaterial="plastic"/>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Regular" panose="020B0500000000000000" pitchFamily="34" charset="-122"/>
                  <a:ea typeface="等线" panose="02010600030101010101" pitchFamily="2" charset="-122"/>
                  <a:cs typeface="+mn-cs"/>
                </a:endParaRPr>
              </a:p>
            </p:txBody>
          </p:sp>
          <p:grpSp>
            <p:nvGrpSpPr>
              <p:cNvPr id="29" name="组合 28"/>
              <p:cNvGrpSpPr/>
              <p:nvPr/>
            </p:nvGrpSpPr>
            <p:grpSpPr>
              <a:xfrm flipH="1">
                <a:off x="3920695" y="6402506"/>
                <a:ext cx="3286369" cy="765312"/>
                <a:chOff x="3920695" y="6402506"/>
                <a:chExt cx="3286369" cy="765312"/>
              </a:xfrm>
            </p:grpSpPr>
            <p:sp>
              <p:nvSpPr>
                <p:cNvPr id="30" name="文本框 29"/>
                <p:cNvSpPr txBox="1"/>
                <p:nvPr/>
              </p:nvSpPr>
              <p:spPr>
                <a:xfrm>
                  <a:off x="4834313" y="6518358"/>
                  <a:ext cx="2372751" cy="565150"/>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rPr>
                    <a:t>坚持自信自立</a:t>
                  </a:r>
                  <a:endParaRPr kumimoji="0" lang="zh-CN" altLang="en-US" sz="2800" b="0" i="0" u="none" strike="noStrike" kern="0" cap="none" spc="0" normalizeH="0" baseline="0" noProof="0" dirty="0">
                    <a:ln>
                      <a:noFill/>
                    </a:ln>
                    <a:gradFill flip="none" rotWithShape="1">
                      <a:gsLst>
                        <a:gs pos="0">
                          <a:srgbClr val="DE352E"/>
                        </a:gs>
                        <a:gs pos="100000">
                          <a:srgbClr val="DE352E">
                            <a:lumMod val="75000"/>
                          </a:srgbClr>
                        </a:gs>
                      </a:gsLst>
                      <a:lin ang="2700000" scaled="1"/>
                      <a:tileRect/>
                    </a:gradFill>
                    <a:effectLst/>
                    <a:uLnTx/>
                    <a:uFillTx/>
                    <a:latin typeface="阿里巴巴普惠体 B" panose="00020600040101010101" charset="-122"/>
                    <a:ea typeface="阿里巴巴普惠体 B" panose="00020600040101010101" charset="-122"/>
                    <a:cs typeface="+mn-cs"/>
                  </a:endParaRPr>
                </a:p>
              </p:txBody>
            </p:sp>
            <p:sp>
              <p:nvSpPr>
                <p:cNvPr id="31" name="椭圆 30"/>
                <p:cNvSpPr/>
                <p:nvPr/>
              </p:nvSpPr>
              <p:spPr>
                <a:xfrm>
                  <a:off x="3920695" y="6402506"/>
                  <a:ext cx="765312" cy="765312"/>
                </a:xfrm>
                <a:prstGeom prst="ellipse">
                  <a:avLst/>
                </a:prstGeom>
                <a:gradFill flip="none" rotWithShape="1">
                  <a:gsLst>
                    <a:gs pos="38000">
                      <a:srgbClr val="DE352E">
                        <a:lumMod val="75000"/>
                      </a:srgbClr>
                    </a:gs>
                    <a:gs pos="100000">
                      <a:srgbClr val="DE352E"/>
                    </a:gs>
                  </a:gsLst>
                  <a:path path="circle">
                    <a:fillToRect l="100000" t="100000"/>
                  </a:path>
                  <a:tileRect r="-100000" b="-10000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2" name="文本框 31"/>
                <p:cNvSpPr txBox="1"/>
                <p:nvPr/>
              </p:nvSpPr>
              <p:spPr>
                <a:xfrm>
                  <a:off x="3920695" y="6468409"/>
                  <a:ext cx="745324" cy="633507"/>
                </a:xfrm>
                <a:prstGeom prst="rect">
                  <a:avLst/>
                </a:prstGeom>
                <a:noFill/>
              </p:spPr>
              <p:txBody>
                <a:bodyPr wrap="square">
                  <a:spAutoFit/>
                </a:bodyPr>
                <a:lstStyle>
                  <a:defPPr>
                    <a:defRPr lang="zh-CN"/>
                  </a:defPPr>
                  <a:lvl1pPr algn="ctr">
                    <a:lnSpc>
                      <a:spcPct val="120000"/>
                    </a:lnSpc>
                    <a:defRPr i="0">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latin typeface="+mj-ea"/>
                      <a:ea typeface="+mj-ea"/>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rPr>
                    <a:t>02 </a:t>
                  </a:r>
                  <a:endParaRPr kumimoji="0" lang="zh-CN" altLang="en-US" sz="3200" b="0" i="0" u="none" strike="noStrike" kern="0" cap="none" spc="0" normalizeH="0" baseline="0" noProof="0" dirty="0">
                    <a:ln>
                      <a:noFill/>
                    </a:ln>
                    <a:gradFill>
                      <a:gsLst>
                        <a:gs pos="0">
                          <a:srgbClr val="E7C375">
                            <a:lumMod val="80000"/>
                            <a:lumOff val="20000"/>
                          </a:srgbClr>
                        </a:gs>
                        <a:gs pos="100000">
                          <a:srgbClr val="E7C375">
                            <a:lumMod val="90000"/>
                          </a:srgbClr>
                        </a:gs>
                        <a:gs pos="68000">
                          <a:srgbClr val="E7C375">
                            <a:lumMod val="80000"/>
                            <a:lumOff val="20000"/>
                          </a:srgbClr>
                        </a:gs>
                        <a:gs pos="35000">
                          <a:srgbClr val="E7C375">
                            <a:lumMod val="90000"/>
                          </a:srgbClr>
                        </a:gs>
                      </a:gsLst>
                      <a:lin ang="2700000" scaled="0"/>
                    </a:gradFill>
                    <a:effectLst/>
                    <a:uLnTx/>
                    <a:uFillTx/>
                    <a:latin typeface="思源宋体 CN Heavy" panose="02020900000000000000" pitchFamily="18" charset="-122"/>
                    <a:ea typeface="思源宋体 CN Heavy" panose="02020900000000000000" pitchFamily="18" charset="-122"/>
                    <a:cs typeface="+mn-cs"/>
                  </a:endParaRPr>
                </a:p>
              </p:txBody>
            </p:sp>
          </p:grpSp>
        </p:grpSp>
      </p:grpSp>
      <p:sp>
        <p:nvSpPr>
          <p:cNvPr id="43" name="矩形: 圆角 42"/>
          <p:cNvSpPr>
            <a:spLocks noChangeAspect="1"/>
          </p:cNvSpPr>
          <p:nvPr/>
        </p:nvSpPr>
        <p:spPr>
          <a:xfrm>
            <a:off x="4172449" y="5843336"/>
            <a:ext cx="3847101" cy="698036"/>
          </a:xfrm>
          <a:prstGeom prst="roundRect">
            <a:avLst>
              <a:gd name="adj" fmla="val 50000"/>
            </a:avLst>
          </a:prstGeom>
          <a:gradFill flip="none" rotWithShape="1">
            <a:gsLst>
              <a:gs pos="100000">
                <a:srgbClr val="FF0000"/>
              </a:gs>
              <a:gs pos="49000">
                <a:srgbClr val="EB541B"/>
              </a:gs>
              <a:gs pos="0">
                <a:srgbClr val="D21305"/>
              </a:gs>
            </a:gsLst>
            <a:lin ang="0" scaled="1"/>
            <a:tileRect/>
          </a:gradFill>
          <a:ln w="34925" cap="flat" cmpd="sng" algn="ctr">
            <a:solidFill>
              <a:schemeClr val="bg1"/>
            </a:solidFill>
            <a:prstDash val="solid"/>
            <a:miter lim="800000"/>
          </a:ln>
          <a:effectLst>
            <a:outerShdw blurRad="50800" dist="50800" dir="5400000" algn="ctr" rotWithShape="0">
              <a:srgbClr val="000000">
                <a:alpha val="25000"/>
              </a:srgbClr>
            </a:outerShdw>
            <a:reflection endPos="0" dist="12700" dir="5400000" sy="-100000" algn="bl" rotWithShape="0"/>
          </a:effectLst>
        </p:spPr>
        <p:txBody>
          <a:bodyPr lIns="96076" tIns="48039" rIns="96076" bIns="48039"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srgbClr val="FFFFFF"/>
                </a:solidFill>
                <a:effectLst/>
                <a:uLnTx/>
                <a:uFillTx/>
                <a:latin typeface="阿里巴巴普惠体 B" panose="00020600040101010101" charset="-122"/>
                <a:ea typeface="阿里巴巴普惠体 B" panose="00020600040101010101" charset="-122"/>
                <a:cs typeface="+mn-cs"/>
                <a:sym typeface="字魂5号-无外润黑体" panose="00000500000000000000" pitchFamily="2" charset="-122"/>
              </a:rPr>
              <a:t>做到六个坚持</a:t>
            </a:r>
            <a:endParaRPr kumimoji="0" lang="zh-CN" altLang="en-US" sz="3200" b="0" i="0" u="none" strike="noStrike" kern="0" cap="none" spc="0" normalizeH="0" baseline="0" noProof="0" dirty="0">
              <a:ln>
                <a:noFill/>
              </a:ln>
              <a:solidFill>
                <a:srgbClr val="FFFFFF"/>
              </a:solidFill>
              <a:effectLst/>
              <a:uLnTx/>
              <a:uFillTx/>
              <a:latin typeface="阿里巴巴普惠体 B" panose="00020600040101010101" charset="-122"/>
              <a:ea typeface="阿里巴巴普惠体 B" panose="00020600040101010101" charset="-122"/>
              <a:cs typeface="+mn-cs"/>
              <a:sym typeface="字魂5号-无外润黑体" panose="00000500000000000000" pitchFamily="2" charset="-122"/>
            </a:endParaRPr>
          </a:p>
        </p:txBody>
      </p:sp>
    </p:spTree>
  </p:cSld>
  <p:clrMapOvr>
    <a:masterClrMapping/>
  </p:clrMapOvr>
  <p:transition spd="slow">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par>
                                    <p:cTn id="8" presetID="2" presetClass="entr" presetSubtype="4" fill="hold" nodeType="withEffect" p14:presetBounceEnd="38000">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14:bounceEnd="38000">
                                          <p:cBhvr additive="base">
                                            <p:cTn id="10" dur="500" fill="hold"/>
                                            <p:tgtEl>
                                              <p:spTgt spid="2"/>
                                            </p:tgtEl>
                                            <p:attrNameLst>
                                              <p:attrName>ppt_x</p:attrName>
                                            </p:attrNameLst>
                                          </p:cBhvr>
                                          <p:tavLst>
                                            <p:tav tm="0">
                                              <p:val>
                                                <p:strVal val="#ppt_x"/>
                                              </p:val>
                                            </p:tav>
                                            <p:tav tm="100000">
                                              <p:val>
                                                <p:strVal val="#ppt_x"/>
                                              </p:val>
                                            </p:tav>
                                          </p:tavLst>
                                        </p:anim>
                                        <p:anim calcmode="lin" valueType="num" p14:bounceEnd="38000">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12" presetClass="entr" presetSubtype="2" fill="hold"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left)">
                                          <p:cBhvr>
                                            <p:cTn id="15" dur="500"/>
                                            <p:tgtEl>
                                              <p:spTgt spid="8"/>
                                            </p:tgtEl>
                                          </p:cBhvr>
                                        </p:animEffect>
                                      </p:childTnLst>
                                    </p:cTn>
                                  </p:par>
                                  <p:par>
                                    <p:cTn id="16" presetID="12" presetClass="entr" presetSubtype="8" fill="hold" nodeType="withEffect">
                                      <p:stCondLst>
                                        <p:cond delay="80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ppt_x</p:attrName>
                                            </p:attrNameLst>
                                          </p:cBhvr>
                                          <p:tavLst>
                                            <p:tav tm="0">
                                              <p:val>
                                                <p:strVal val="#ppt_x-#ppt_w*1.125000"/>
                                              </p:val>
                                            </p:tav>
                                            <p:tav tm="100000">
                                              <p:val>
                                                <p:strVal val="#ppt_x"/>
                                              </p:val>
                                            </p:tav>
                                          </p:tavLst>
                                        </p:anim>
                                        <p:animEffect transition="in" filter="wipe(right)">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12" presetClass="entr" presetSubtype="2" fill="hold"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left)">
                                          <p:cBhvr>
                                            <p:cTn id="15" dur="500"/>
                                            <p:tgtEl>
                                              <p:spTgt spid="8"/>
                                            </p:tgtEl>
                                          </p:cBhvr>
                                        </p:animEffect>
                                      </p:childTnLst>
                                    </p:cTn>
                                  </p:par>
                                  <p:par>
                                    <p:cTn id="16" presetID="12" presetClass="entr" presetSubtype="8" fill="hold" nodeType="withEffect">
                                      <p:stCondLst>
                                        <p:cond delay="80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ppt_x</p:attrName>
                                            </p:attrNameLst>
                                          </p:cBhvr>
                                          <p:tavLst>
                                            <p:tav tm="0">
                                              <p:val>
                                                <p:strVal val="#ppt_x-#ppt_w*1.125000"/>
                                              </p:val>
                                            </p:tav>
                                            <p:tav tm="100000">
                                              <p:val>
                                                <p:strVal val="#ppt_x"/>
                                              </p:val>
                                            </p:tav>
                                          </p:tavLst>
                                        </p:anim>
                                        <p:animEffect transition="in" filter="wipe(right)">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精彩视频-一带一路">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879231" y="494567"/>
            <a:ext cx="9788769" cy="55061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4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9" name="矩形 1"/>
          <p:cNvSpPr>
            <a:spLocks noChangeArrowheads="1"/>
          </p:cNvSpPr>
          <p:nvPr/>
        </p:nvSpPr>
        <p:spPr bwMode="auto">
          <a:xfrm>
            <a:off x="0" y="0"/>
            <a:ext cx="2123517" cy="6858000"/>
          </a:xfrm>
          <a:prstGeom prst="rect">
            <a:avLst/>
          </a:prstGeom>
          <a:solidFill>
            <a:srgbClr val="C00000"/>
          </a:solidFill>
          <a:ln>
            <a:noFill/>
          </a:ln>
          <a:extLst>
            <a:ext uri="{91240B29-F687-4F45-9708-019B960494DF}">
              <a14:hiddenLine xmlns:a14="http://schemas.microsoft.com/office/drawing/2010/main" w="38100">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宋体" pitchFamily="2" charset="-122"/>
              <a:cs typeface="+mn-cs"/>
              <a:sym typeface="Calibri" charset="0"/>
            </a:endParaRPr>
          </a:p>
        </p:txBody>
      </p:sp>
      <p:pic>
        <p:nvPicPr>
          <p:cNvPr id="3" name="图片 2"/>
          <p:cNvPicPr>
            <a:picLocks noChangeAspect="1"/>
          </p:cNvPicPr>
          <p:nvPr/>
        </p:nvPicPr>
        <p:blipFill>
          <a:blip r:embed="rId1" cstate="print">
            <a:clrChange>
              <a:clrFrom>
                <a:srgbClr val="FEFEFE"/>
              </a:clrFrom>
              <a:clrTo>
                <a:srgbClr val="FEFEFE">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29576" y="5114925"/>
            <a:ext cx="2026945" cy="1403372"/>
          </a:xfrm>
          <a:prstGeom prst="rect">
            <a:avLst/>
          </a:prstGeom>
        </p:spPr>
      </p:pic>
      <p:sp>
        <p:nvSpPr>
          <p:cNvPr id="7192" name="直角三角形 7"/>
          <p:cNvSpPr>
            <a:spLocks noChangeArrowheads="1"/>
          </p:cNvSpPr>
          <p:nvPr/>
        </p:nvSpPr>
        <p:spPr bwMode="auto">
          <a:xfrm flipH="1" flipV="1">
            <a:off x="10751820" y="0"/>
            <a:ext cx="1401762" cy="1401763"/>
          </a:xfrm>
          <a:prstGeom prst="rtTriangle">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Arial" pitchFamily="34" charset="0"/>
              <a:ea typeface="宋体" pitchFamily="2" charset="-122"/>
              <a:cs typeface="+mn-cs"/>
              <a:sym typeface="Calibri" charset="0"/>
            </a:endParaRPr>
          </a:p>
        </p:txBody>
      </p:sp>
      <p:sp>
        <p:nvSpPr>
          <p:cNvPr id="2" name="对角圆角矩形 1"/>
          <p:cNvSpPr/>
          <p:nvPr/>
        </p:nvSpPr>
        <p:spPr>
          <a:xfrm>
            <a:off x="2621309" y="487254"/>
            <a:ext cx="999652" cy="565456"/>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rPr>
              <a:t>一</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endParaRPr>
          </a:p>
        </p:txBody>
      </p:sp>
      <p:sp>
        <p:nvSpPr>
          <p:cNvPr id="5" name="对角圆角矩形 4"/>
          <p:cNvSpPr/>
          <p:nvPr/>
        </p:nvSpPr>
        <p:spPr>
          <a:xfrm>
            <a:off x="2621309" y="1500080"/>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rPr>
              <a:t>二</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endParaRPr>
          </a:p>
        </p:txBody>
      </p:sp>
      <p:sp>
        <p:nvSpPr>
          <p:cNvPr id="7" name="对角圆角矩形 6"/>
          <p:cNvSpPr/>
          <p:nvPr/>
        </p:nvSpPr>
        <p:spPr>
          <a:xfrm>
            <a:off x="2621309" y="2528780"/>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rPr>
              <a:t>三</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endParaRPr>
          </a:p>
        </p:txBody>
      </p:sp>
      <p:sp>
        <p:nvSpPr>
          <p:cNvPr id="10" name="对角圆角矩形 9"/>
          <p:cNvSpPr/>
          <p:nvPr/>
        </p:nvSpPr>
        <p:spPr>
          <a:xfrm>
            <a:off x="2621309" y="3557480"/>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rPr>
              <a:t>四</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endParaRPr>
          </a:p>
        </p:txBody>
      </p:sp>
      <p:sp>
        <p:nvSpPr>
          <p:cNvPr id="13" name="对角圆角矩形 9"/>
          <p:cNvSpPr/>
          <p:nvPr/>
        </p:nvSpPr>
        <p:spPr>
          <a:xfrm>
            <a:off x="2621309" y="4589355"/>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rPr>
              <a:t>五</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endParaRPr>
          </a:p>
        </p:txBody>
      </p:sp>
      <p:sp>
        <p:nvSpPr>
          <p:cNvPr id="15" name="对角圆角矩形 9"/>
          <p:cNvSpPr/>
          <p:nvPr/>
        </p:nvSpPr>
        <p:spPr>
          <a:xfrm>
            <a:off x="2628085" y="5434601"/>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rPr>
              <a:t>六</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cs typeface="+mn-cs"/>
              <a:sym typeface="+mn-ea"/>
            </a:endParaRPr>
          </a:p>
        </p:txBody>
      </p:sp>
      <p:grpSp>
        <p:nvGrpSpPr>
          <p:cNvPr id="16" name="组合 15"/>
          <p:cNvGrpSpPr/>
          <p:nvPr/>
        </p:nvGrpSpPr>
        <p:grpSpPr>
          <a:xfrm>
            <a:off x="3106634" y="487254"/>
            <a:ext cx="7896997" cy="535940"/>
            <a:chOff x="7290605" y="-1198306"/>
            <a:chExt cx="8481658" cy="535940"/>
          </a:xfrm>
        </p:grpSpPr>
        <p:sp>
          <p:nvSpPr>
            <p:cNvPr id="17" name="流程图: 可选过程 16"/>
            <p:cNvSpPr/>
            <p:nvPr/>
          </p:nvSpPr>
          <p:spPr>
            <a:xfrm>
              <a:off x="7913483" y="-1198306"/>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srgbClr val="FFFFFF"/>
                </a:solidFill>
                <a:effectLst/>
                <a:highlight>
                  <a:srgbClr val="C00000"/>
                </a:highlight>
                <a:uLnTx/>
                <a:uFillTx/>
                <a:latin typeface="微软雅黑" pitchFamily="34" charset="-122"/>
                <a:ea typeface="微软雅黑" pitchFamily="34" charset="-122"/>
                <a:cs typeface="+mn-cs"/>
              </a:endParaRPr>
            </a:p>
          </p:txBody>
        </p:sp>
        <p:sp>
          <p:nvSpPr>
            <p:cNvPr id="19" name="文本框 18"/>
            <p:cNvSpPr txBox="1"/>
            <p:nvPr/>
          </p:nvSpPr>
          <p:spPr>
            <a:xfrm>
              <a:off x="7290605" y="-1154465"/>
              <a:ext cx="8110596" cy="480131"/>
            </a:xfrm>
            <a:prstGeom prst="rect">
              <a:avLst/>
            </a:prstGeom>
            <a:noFill/>
          </p:spPr>
          <p:txBody>
            <a:bodyPr wrap="square" rtlCol="0">
              <a:spAutoFit/>
            </a:bodyPr>
            <a:lstStyle/>
            <a:p>
              <a:pPr marL="0" marR="0" lvl="0" indent="0" algn="ctr" defTabSz="914400" rtl="0" eaLnBrk="0" fontAlgn="auto" latinLnBrk="0" hangingPunct="0">
                <a:lnSpc>
                  <a:spcPct val="90000"/>
                </a:lnSpc>
                <a:spcBef>
                  <a:spcPts val="0"/>
                </a:spcBef>
                <a:spcAft>
                  <a:spcPts val="0"/>
                </a:spcAft>
                <a:buClrTx/>
                <a:buSzTx/>
                <a:buFontTx/>
                <a:buNone/>
                <a:defRPr/>
              </a:pPr>
              <a:r>
                <a:rPr kumimoji="0" lang="zh-CN" altLang="en-US" sz="2800" b="1" i="0" u="none" strike="noStrike" kern="1200" cap="none" spc="-300" normalizeH="0" baseline="0" noProof="0" dirty="0">
                  <a:ln w="22225">
                    <a:noFill/>
                  </a:ln>
                  <a:blipFill>
                    <a:blip r:embed="rId2"/>
                    <a:stretch>
                      <a:fillRect/>
                    </a:stretch>
                  </a:blipFill>
                  <a:effectLst/>
                  <a:uLnTx/>
                  <a:uFillTx/>
                  <a:latin typeface="微软雅黑" pitchFamily="34" charset="-122"/>
                  <a:ea typeface="微软雅黑" pitchFamily="34" charset="-122"/>
                  <a:cs typeface="+mn-ea"/>
                  <a:sym typeface="+mn-lt"/>
                </a:rPr>
                <a:t> </a:t>
              </a:r>
              <a:r>
                <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rPr>
                <a:t>必须坚持人民至上，守好根本价值立场  </a:t>
              </a:r>
              <a:endPar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endParaRPr>
            </a:p>
          </p:txBody>
        </p:sp>
      </p:grpSp>
      <p:grpSp>
        <p:nvGrpSpPr>
          <p:cNvPr id="21" name="组合 20"/>
          <p:cNvGrpSpPr/>
          <p:nvPr/>
        </p:nvGrpSpPr>
        <p:grpSpPr>
          <a:xfrm>
            <a:off x="3648777" y="1504105"/>
            <a:ext cx="7319021" cy="535940"/>
            <a:chOff x="5977474" y="1756984"/>
            <a:chExt cx="7858780" cy="535940"/>
          </a:xfrm>
        </p:grpSpPr>
        <p:sp>
          <p:nvSpPr>
            <p:cNvPr id="22" name="流程图: 可选过程 21"/>
            <p:cNvSpPr/>
            <p:nvPr/>
          </p:nvSpPr>
          <p:spPr>
            <a:xfrm>
              <a:off x="5977474" y="1756984"/>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24" name="文本框 23"/>
            <p:cNvSpPr txBox="1"/>
            <p:nvPr/>
          </p:nvSpPr>
          <p:spPr>
            <a:xfrm>
              <a:off x="6043133" y="1798576"/>
              <a:ext cx="6778499" cy="480131"/>
            </a:xfrm>
            <a:prstGeom prst="rect">
              <a:avLst/>
            </a:prstGeom>
            <a:noFill/>
          </p:spPr>
          <p:txBody>
            <a:bodyPr wrap="square" rtlCol="0">
              <a:spAutoFit/>
            </a:bodyPr>
            <a:lstStyle/>
            <a:p>
              <a:pPr marL="0" marR="0" lvl="0" indent="0" algn="ctr" defTabSz="914400" rtl="0" eaLnBrk="0" fontAlgn="auto" latinLnBrk="0" hangingPunct="0">
                <a:lnSpc>
                  <a:spcPct val="90000"/>
                </a:lnSpc>
                <a:spcBef>
                  <a:spcPts val="0"/>
                </a:spcBef>
                <a:spcAft>
                  <a:spcPts val="0"/>
                </a:spcAft>
                <a:buClrTx/>
                <a:buSzTx/>
                <a:buFontTx/>
                <a:buNone/>
                <a:defRPr/>
              </a:pPr>
              <a:r>
                <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rPr>
                <a:t>必须坚持自信自立，彰显内在精神特质</a:t>
              </a:r>
              <a:endPar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endParaRPr>
            </a:p>
          </p:txBody>
        </p:sp>
      </p:grpSp>
      <p:grpSp>
        <p:nvGrpSpPr>
          <p:cNvPr id="26" name="组合 25"/>
          <p:cNvGrpSpPr/>
          <p:nvPr/>
        </p:nvGrpSpPr>
        <p:grpSpPr>
          <a:xfrm>
            <a:off x="3684611" y="2592313"/>
            <a:ext cx="7319019" cy="535940"/>
            <a:chOff x="5977474" y="1756984"/>
            <a:chExt cx="7858780" cy="535940"/>
          </a:xfrm>
        </p:grpSpPr>
        <p:sp>
          <p:nvSpPr>
            <p:cNvPr id="27" name="流程图: 可选过程 26"/>
            <p:cNvSpPr/>
            <p:nvPr/>
          </p:nvSpPr>
          <p:spPr>
            <a:xfrm>
              <a:off x="5977474" y="1756984"/>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29" name="文本框 28"/>
            <p:cNvSpPr txBox="1"/>
            <p:nvPr/>
          </p:nvSpPr>
          <p:spPr>
            <a:xfrm>
              <a:off x="5977474" y="1790004"/>
              <a:ext cx="6756015" cy="480131"/>
            </a:xfrm>
            <a:prstGeom prst="rect">
              <a:avLst/>
            </a:prstGeom>
            <a:noFill/>
          </p:spPr>
          <p:txBody>
            <a:bodyPr wrap="square" rtlCol="0">
              <a:spAutoFit/>
            </a:bodyPr>
            <a:lstStyle/>
            <a:p>
              <a:pPr marL="0" marR="0" lvl="0" indent="0" algn="ctr" defTabSz="914400" rtl="0" eaLnBrk="0" fontAlgn="auto" latinLnBrk="0" hangingPunct="0">
                <a:lnSpc>
                  <a:spcPct val="90000"/>
                </a:lnSpc>
                <a:spcBef>
                  <a:spcPts val="0"/>
                </a:spcBef>
                <a:spcAft>
                  <a:spcPts val="0"/>
                </a:spcAft>
                <a:buClrTx/>
                <a:buSzTx/>
                <a:buFontTx/>
                <a:buNone/>
                <a:defRPr/>
              </a:pPr>
              <a:r>
                <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rPr>
                <a:t>必须坚持守正创新，弘扬时代理论品格</a:t>
              </a:r>
              <a:endPar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endParaRPr>
            </a:p>
          </p:txBody>
        </p:sp>
      </p:grpSp>
      <p:grpSp>
        <p:nvGrpSpPr>
          <p:cNvPr id="31" name="组合 30"/>
          <p:cNvGrpSpPr/>
          <p:nvPr/>
        </p:nvGrpSpPr>
        <p:grpSpPr>
          <a:xfrm>
            <a:off x="3106634" y="3589365"/>
            <a:ext cx="7940742" cy="553490"/>
            <a:chOff x="7306997" y="-157405"/>
            <a:chExt cx="8505354" cy="553490"/>
          </a:xfrm>
        </p:grpSpPr>
        <p:sp>
          <p:nvSpPr>
            <p:cNvPr id="32" name="流程图: 可选过程 31"/>
            <p:cNvSpPr/>
            <p:nvPr/>
          </p:nvSpPr>
          <p:spPr>
            <a:xfrm>
              <a:off x="7953571" y="-157405"/>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34" name="文本框 33"/>
            <p:cNvSpPr txBox="1"/>
            <p:nvPr/>
          </p:nvSpPr>
          <p:spPr>
            <a:xfrm>
              <a:off x="7306997" y="-84046"/>
              <a:ext cx="8026426" cy="480131"/>
            </a:xfrm>
            <a:prstGeom prst="rect">
              <a:avLst/>
            </a:prstGeom>
            <a:noFill/>
          </p:spPr>
          <p:txBody>
            <a:bodyPr wrap="square" rtlCol="0">
              <a:spAutoFit/>
            </a:bodyPr>
            <a:lstStyle/>
            <a:p>
              <a:pPr marL="0" marR="0" lvl="0" indent="0" algn="ctr" defTabSz="914400" rtl="0" eaLnBrk="0" fontAlgn="auto" latinLnBrk="0" hangingPunct="0">
                <a:lnSpc>
                  <a:spcPct val="90000"/>
                </a:lnSpc>
                <a:spcBef>
                  <a:spcPts val="0"/>
                </a:spcBef>
                <a:spcAft>
                  <a:spcPts val="0"/>
                </a:spcAft>
                <a:buClrTx/>
                <a:buSzTx/>
                <a:buFontTx/>
                <a:buNone/>
                <a:defRPr/>
              </a:pPr>
              <a:r>
                <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rPr>
                <a:t>必须坚持问题导向，把握创新源头活水</a:t>
              </a:r>
              <a:endPar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endParaRPr>
            </a:p>
          </p:txBody>
        </p:sp>
      </p:grpSp>
      <p:grpSp>
        <p:nvGrpSpPr>
          <p:cNvPr id="36" name="组合 35"/>
          <p:cNvGrpSpPr/>
          <p:nvPr/>
        </p:nvGrpSpPr>
        <p:grpSpPr>
          <a:xfrm>
            <a:off x="3689985" y="4617827"/>
            <a:ext cx="7357391" cy="535940"/>
            <a:chOff x="5936273" y="1756984"/>
            <a:chExt cx="7899981" cy="535940"/>
          </a:xfrm>
        </p:grpSpPr>
        <p:sp>
          <p:nvSpPr>
            <p:cNvPr id="37" name="流程图: 可选过程 36"/>
            <p:cNvSpPr/>
            <p:nvPr/>
          </p:nvSpPr>
          <p:spPr>
            <a:xfrm>
              <a:off x="5977474" y="1756984"/>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39" name="文本框 38"/>
            <p:cNvSpPr txBox="1"/>
            <p:nvPr/>
          </p:nvSpPr>
          <p:spPr>
            <a:xfrm>
              <a:off x="5936273" y="1756984"/>
              <a:ext cx="6798059" cy="480131"/>
            </a:xfrm>
            <a:prstGeom prst="rect">
              <a:avLst/>
            </a:prstGeom>
            <a:noFill/>
          </p:spPr>
          <p:txBody>
            <a:bodyPr wrap="square" rtlCol="0">
              <a:spAutoFit/>
            </a:bodyPr>
            <a:lstStyle/>
            <a:p>
              <a:pPr marL="0" marR="0" lvl="0" indent="0" algn="ctr" defTabSz="914400" rtl="0" eaLnBrk="0" fontAlgn="auto" latinLnBrk="0" hangingPunct="0">
                <a:lnSpc>
                  <a:spcPct val="90000"/>
                </a:lnSpc>
                <a:spcBef>
                  <a:spcPts val="0"/>
                </a:spcBef>
                <a:spcAft>
                  <a:spcPts val="0"/>
                </a:spcAft>
                <a:buClrTx/>
                <a:buSzTx/>
                <a:buFontTx/>
                <a:buNone/>
                <a:defRPr/>
              </a:pPr>
              <a:r>
                <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rPr>
                <a:t>必须坚持系统观念，用好基本工作方法</a:t>
              </a:r>
              <a:endPar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sym typeface="+mn-lt"/>
              </a:endParaRPr>
            </a:p>
          </p:txBody>
        </p:sp>
      </p:grpSp>
      <p:grpSp>
        <p:nvGrpSpPr>
          <p:cNvPr id="41" name="组合 40"/>
          <p:cNvGrpSpPr/>
          <p:nvPr/>
        </p:nvGrpSpPr>
        <p:grpSpPr>
          <a:xfrm>
            <a:off x="3670640" y="5512416"/>
            <a:ext cx="7376736" cy="535940"/>
            <a:chOff x="5936273" y="1756984"/>
            <a:chExt cx="7899981" cy="535940"/>
          </a:xfrm>
        </p:grpSpPr>
        <p:sp>
          <p:nvSpPr>
            <p:cNvPr id="42" name="流程图: 可选过程 41"/>
            <p:cNvSpPr/>
            <p:nvPr/>
          </p:nvSpPr>
          <p:spPr>
            <a:xfrm>
              <a:off x="5977474" y="1756984"/>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44" name="文本框 43"/>
            <p:cNvSpPr txBox="1"/>
            <p:nvPr/>
          </p:nvSpPr>
          <p:spPr>
            <a:xfrm>
              <a:off x="5936273" y="1756984"/>
              <a:ext cx="637345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300" normalizeH="0" baseline="0" noProof="0" dirty="0">
                  <a:ln w="22225">
                    <a:noFill/>
                  </a:ln>
                  <a:blipFill>
                    <a:blip r:embed="rId2"/>
                    <a:stretch>
                      <a:fillRect/>
                    </a:stretch>
                  </a:blipFill>
                  <a:effectLst/>
                  <a:uLnTx/>
                  <a:uFillTx/>
                  <a:latin typeface="微软雅黑" pitchFamily="34" charset="-122"/>
                  <a:ea typeface="微软雅黑" pitchFamily="34" charset="-122"/>
                  <a:cs typeface="+mn-ea"/>
                </a:rPr>
                <a:t>     </a:t>
              </a:r>
              <a:r>
                <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rPr>
                <a:t>必须坚持胸怀天下，展现新的格局境界</a:t>
              </a:r>
              <a:endParaRPr kumimoji="0" lang="zh-CN" altLang="en-US" sz="2800" b="1" i="0" u="none" strike="noStrike" kern="1200" cap="none" spc="-300" normalizeH="0" baseline="0" noProof="0" dirty="0">
                <a:ln w="22225">
                  <a:noFill/>
                </a:ln>
                <a:blipFill>
                  <a:blip r:embed="rId2"/>
                  <a:stretch>
                    <a:fillRect/>
                  </a:stretch>
                </a:blipFill>
                <a:effectLst/>
                <a:uLnTx/>
                <a:uFillTx/>
                <a:latin typeface="隶书" panose="02010509060101010101" pitchFamily="49" charset="-122"/>
                <a:ea typeface="隶书" panose="02010509060101010101" pitchFamily="49" charset="-122"/>
                <a:cs typeface="+mn-ea"/>
              </a:endParaRPr>
            </a:p>
          </p:txBody>
        </p:sp>
      </p:grpSp>
    </p:spTree>
  </p:cSld>
  <p:clrMapOvr>
    <a:masterClrMapping/>
  </p:clrMapOvr>
  <p:transition spd="slow" advClick="0" advTm="2000">
    <p:cove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02258"/>
          <p:cNvSpPr/>
          <p:nvPr>
            <p:custDataLst>
              <p:tags r:id="rId1"/>
            </p:custDataLst>
          </p:nvPr>
        </p:nvSpPr>
        <p:spPr>
          <a:xfrm flipH="1">
            <a:off x="10667850" y="4219555"/>
            <a:ext cx="426720" cy="438581"/>
          </a:xfrm>
          <a:prstGeom prst="corner">
            <a:avLst>
              <a:gd name="adj1" fmla="val 30357"/>
              <a:gd name="adj2" fmla="val 2857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ea"/>
              <a:cs typeface="+mn-cs"/>
              <a:sym typeface="微软雅黑" pitchFamily="34" charset="-122"/>
            </a:endParaRPr>
          </a:p>
        </p:txBody>
      </p:sp>
      <p:grpSp>
        <p:nvGrpSpPr>
          <p:cNvPr id="22" name="组合 21"/>
          <p:cNvGrpSpPr/>
          <p:nvPr/>
        </p:nvGrpSpPr>
        <p:grpSpPr>
          <a:xfrm>
            <a:off x="1310790" y="1368045"/>
            <a:ext cx="677705" cy="346249"/>
            <a:chOff x="869474" y="1944008"/>
            <a:chExt cx="903606" cy="461665"/>
          </a:xfrm>
        </p:grpSpPr>
        <p:sp>
          <p:nvSpPr>
            <p:cNvPr id="24" name="Freeform 5"/>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E2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000000"/>
                </a:solidFill>
                <a:effectLst/>
                <a:uLnTx/>
                <a:uFillTx/>
                <a:latin typeface="+mn-ea"/>
                <a:cs typeface="+mn-cs"/>
                <a:sym typeface="字魂58号-创中黑-Regular" panose="00000500000000000000" pitchFamily="2" charset="-122"/>
              </a:endParaRPr>
            </a:p>
          </p:txBody>
        </p:sp>
        <p:sp>
          <p:nvSpPr>
            <p:cNvPr id="25" name="Rectangle 6"/>
            <p:cNvSpPr>
              <a:spLocks noChangeArrowheads="1"/>
            </p:cNvSpPr>
            <p:nvPr/>
          </p:nvSpPr>
          <p:spPr bwMode="auto">
            <a:xfrm>
              <a:off x="869474" y="2006830"/>
              <a:ext cx="233024" cy="387886"/>
            </a:xfrm>
            <a:prstGeom prst="rect">
              <a:avLst/>
            </a:prstGeom>
            <a:solidFill>
              <a:srgbClr val="E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000000"/>
                </a:solidFill>
                <a:effectLst/>
                <a:uLnTx/>
                <a:uFillTx/>
                <a:latin typeface="+mn-ea"/>
                <a:cs typeface="+mn-cs"/>
                <a:sym typeface="字魂58号-创中黑-Regular" panose="00000500000000000000" pitchFamily="2" charset="-122"/>
              </a:endParaRPr>
            </a:p>
          </p:txBody>
        </p:sp>
      </p:grpSp>
      <p:sp>
        <p:nvSpPr>
          <p:cNvPr id="26" name="PA-022103"/>
          <p:cNvSpPr/>
          <p:nvPr>
            <p:custDataLst>
              <p:tags r:id="rId2"/>
            </p:custDataLst>
          </p:nvPr>
        </p:nvSpPr>
        <p:spPr>
          <a:xfrm>
            <a:off x="2290122" y="1368045"/>
            <a:ext cx="8307070" cy="3244863"/>
          </a:xfrm>
          <a:prstGeom prst="rect">
            <a:avLst/>
          </a:prstGeom>
        </p:spPr>
        <p:txBody>
          <a:bodyPr wrap="square">
            <a:spAutoFit/>
          </a:bodyPr>
          <a:lstStyle/>
          <a:p>
            <a:pPr lvl="0" algn="just">
              <a:lnSpc>
                <a:spcPct val="145000"/>
              </a:lnSpc>
              <a:defRPr/>
            </a:pPr>
            <a:r>
              <a:rPr kumimoji="0" lang="zh-CN" altLang="en-US" sz="2000" b="0" i="0" u="none" strike="noStrike" kern="100" cap="none" spc="0" normalizeH="0" baseline="0" noProof="0" dirty="0">
                <a:ln>
                  <a:noFill/>
                </a:ln>
                <a:solidFill>
                  <a:srgbClr val="C00000"/>
                </a:solidFill>
                <a:effectLst/>
                <a:uLnTx/>
                <a:uFillTx/>
                <a:latin typeface="+mn-ea"/>
                <a:cs typeface="思源黑体 CN Medium" panose="020B0600000000000000" charset="-122"/>
                <a:sym typeface="微软雅黑" pitchFamily="34" charset="-122"/>
              </a:rPr>
              <a:t>“</a:t>
            </a:r>
            <a:r>
              <a:rPr kumimoji="0" lang="zh-CN" altLang="en-US" sz="2400" b="0" i="0" u="none" strike="noStrike" kern="100" cap="none" spc="0" normalizeH="0" baseline="0" noProof="0" dirty="0">
                <a:ln>
                  <a:noFill/>
                </a:ln>
                <a:solidFill>
                  <a:srgbClr val="C00000"/>
                </a:solidFill>
                <a:effectLst/>
                <a:uLnTx/>
                <a:uFillTx/>
                <a:latin typeface="+mn-ea"/>
                <a:cs typeface="思源黑体 CN Medium" panose="020B0600000000000000" charset="-122"/>
                <a:sym typeface="微软雅黑" pitchFamily="34" charset="-122"/>
              </a:rPr>
              <a:t>六个必须坚持</a:t>
            </a:r>
            <a:r>
              <a:rPr kumimoji="0" lang="zh-CN" altLang="en-US" sz="2400"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rPr>
              <a:t>”作为党的二十大报告的一个重大理论贡献，是一个有机统一的整体，这六个方面相互联系，内在统一于唯物辩证法、唯物史观，深刻揭示了新思想的精髓和灵魂，体现了贯穿其中</a:t>
            </a:r>
            <a:r>
              <a:rPr kumimoji="0" lang="zh-CN" altLang="en-US" sz="2400" b="0" i="0" u="none" strike="noStrike" kern="100" cap="none" spc="0" normalizeH="0" baseline="0" noProof="0" dirty="0">
                <a:ln>
                  <a:noFill/>
                </a:ln>
                <a:solidFill>
                  <a:srgbClr val="C00000"/>
                </a:solidFill>
                <a:effectLst/>
                <a:uLnTx/>
                <a:uFillTx/>
                <a:latin typeface="+mn-ea"/>
                <a:cs typeface="思源黑体 CN Medium" panose="020B0600000000000000" charset="-122"/>
                <a:sym typeface="微软雅黑" pitchFamily="34" charset="-122"/>
              </a:rPr>
              <a:t>根本的政治立场、彻底的理论品格、独有的精神气质和科学的思想方法</a:t>
            </a:r>
            <a:r>
              <a:rPr kumimoji="0" lang="zh-CN" altLang="en-US" sz="2400"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rPr>
              <a:t>，是在实践中继续开辟马克思主义中国化时代化新境界必须遵循的</a:t>
            </a:r>
            <a:r>
              <a:rPr kumimoji="0" lang="zh-CN" altLang="en-US" sz="2400" b="0" i="0" u="none" strike="noStrike" kern="100" cap="none" spc="0" normalizeH="0" baseline="0" noProof="0" dirty="0">
                <a:ln>
                  <a:noFill/>
                </a:ln>
                <a:solidFill>
                  <a:srgbClr val="C00000"/>
                </a:solidFill>
                <a:effectLst/>
                <a:uLnTx/>
                <a:uFillTx/>
                <a:latin typeface="+mn-ea"/>
                <a:cs typeface="思源黑体 CN Medium" panose="020B0600000000000000" charset="-122"/>
                <a:sym typeface="微软雅黑" pitchFamily="34" charset="-122"/>
              </a:rPr>
              <a:t>世界观和方法论</a:t>
            </a:r>
            <a:r>
              <a:rPr kumimoji="0" lang="zh-CN" altLang="en-US" sz="2400"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rPr>
              <a:t>。</a:t>
            </a:r>
            <a:endParaRPr kumimoji="0" lang="zh-CN" altLang="en-US" sz="2000" b="0" i="0" u="none" strike="noStrike" kern="100" cap="none" spc="0" normalizeH="0" baseline="0" noProof="0" dirty="0">
              <a:ln>
                <a:noFill/>
              </a:ln>
              <a:solidFill>
                <a:srgbClr val="002060"/>
              </a:solidFill>
              <a:effectLst/>
              <a:uLnTx/>
              <a:uFillTx/>
              <a:latin typeface="+mn-ea"/>
              <a:cs typeface="思源黑体 CN Medium" panose="020B0600000000000000" charset="-122"/>
              <a:sym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chemeClr val="bg1"/>
                </a:solidFill>
                <a:latin typeface="微软雅黑" pitchFamily="34" charset="-122"/>
                <a:ea typeface="微软雅黑" pitchFamily="34" charset="-122"/>
              </a:rPr>
              <a:t>谢     谢</a:t>
            </a:r>
            <a:endParaRPr lang="zh-CN" altLang="en-US" dirty="0">
              <a:solidFill>
                <a:schemeClr val="bg1"/>
              </a:solidFill>
              <a:latin typeface="微软雅黑" pitchFamily="34" charset="-122"/>
              <a:ea typeface="微软雅黑" pitchFamily="34" charset="-122"/>
            </a:endParaRPr>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9" name="矩形 1"/>
          <p:cNvSpPr>
            <a:spLocks noChangeArrowheads="1"/>
          </p:cNvSpPr>
          <p:nvPr/>
        </p:nvSpPr>
        <p:spPr bwMode="auto">
          <a:xfrm>
            <a:off x="0" y="0"/>
            <a:ext cx="2123517" cy="6858000"/>
          </a:xfrm>
          <a:prstGeom prst="rect">
            <a:avLst/>
          </a:prstGeom>
          <a:solidFill>
            <a:srgbClr val="C00000"/>
          </a:solidFill>
          <a:ln>
            <a:noFill/>
          </a:ln>
          <a:extLst>
            <a:ext uri="{91240B29-F687-4F45-9708-019B960494DF}">
              <a14:hiddenLine xmlns:a14="http://schemas.microsoft.com/office/drawing/2010/main" w="38100">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itchFamily="34" charset="0"/>
              <a:ea typeface="宋体" pitchFamily="2" charset="-122"/>
              <a:cs typeface="+mn-cs"/>
              <a:sym typeface="Calibri" charset="0"/>
            </a:endParaRPr>
          </a:p>
        </p:txBody>
      </p:sp>
      <p:pic>
        <p:nvPicPr>
          <p:cNvPr id="3" name="图片 2"/>
          <p:cNvPicPr>
            <a:picLocks noChangeAspect="1"/>
          </p:cNvPicPr>
          <p:nvPr/>
        </p:nvPicPr>
        <p:blipFill>
          <a:blip r:embed="rId1" cstate="print">
            <a:clrChange>
              <a:clrFrom>
                <a:srgbClr val="FEFEFE"/>
              </a:clrFrom>
              <a:clrTo>
                <a:srgbClr val="FEFEFE">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29576" y="5114925"/>
            <a:ext cx="2026945" cy="1403372"/>
          </a:xfrm>
          <a:prstGeom prst="rect">
            <a:avLst/>
          </a:prstGeom>
        </p:spPr>
      </p:pic>
      <p:sp>
        <p:nvSpPr>
          <p:cNvPr id="4" name="文本框 3"/>
          <p:cNvSpPr txBox="1"/>
          <p:nvPr/>
        </p:nvSpPr>
        <p:spPr>
          <a:xfrm>
            <a:off x="631825" y="1389063"/>
            <a:ext cx="1087438" cy="1938020"/>
          </a:xfrm>
          <a:prstGeom prst="rect">
            <a:avLst/>
          </a:prstGeom>
          <a:noFill/>
        </p:spPr>
        <p:txBody>
          <a:bodyPr>
            <a:spAutoFit/>
          </a:body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icrosoft YaHei UI" panose="020B0503020204020204" charset="-122"/>
                <a:ea typeface="Microsoft YaHei UI" panose="020B0503020204020204" charset="-122"/>
                <a:cs typeface="+mn-cs"/>
                <a:sym typeface="+mn-ea"/>
              </a:rPr>
              <a:t>目</a:t>
            </a:r>
            <a:endParaRPr kumimoji="0" lang="en-US" altLang="zh-CN"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icrosoft YaHei UI" panose="020B0503020204020204" charset="-122"/>
              <a:ea typeface="Microsoft YaHei UI" panose="020B0503020204020204" charset="-122"/>
              <a:cs typeface="+mn-cs"/>
              <a:sym typeface="+mn-ea"/>
            </a:endParaRPr>
          </a:p>
          <a:p>
            <a:pPr marL="0" marR="0" lvl="0" indent="0" algn="ctr" defTabSz="914400" rtl="0" eaLnBrk="0" fontAlgn="auto" latinLnBrk="0" hangingPunct="0">
              <a:lnSpc>
                <a:spcPct val="100000"/>
              </a:lnSpc>
              <a:spcBef>
                <a:spcPts val="0"/>
              </a:spcBef>
              <a:spcAft>
                <a:spcPts val="0"/>
              </a:spcAft>
              <a:buClrTx/>
              <a:buSzTx/>
              <a:buFontTx/>
              <a:buNone/>
              <a:defRPr/>
            </a:pPr>
            <a:endParaRPr kumimoji="0" lang="en-US" altLang="zh-CN"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icrosoft YaHei UI" panose="020B0503020204020204" charset="-122"/>
              <a:ea typeface="Microsoft YaHei UI" panose="020B0503020204020204" charset="-122"/>
              <a:cs typeface="+mn-cs"/>
              <a:sym typeface="+mn-ea"/>
            </a:endParaRPr>
          </a:p>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icrosoft YaHei UI" panose="020B0503020204020204" charset="-122"/>
                <a:ea typeface="Microsoft YaHei UI" panose="020B0503020204020204" charset="-122"/>
                <a:cs typeface="+mn-cs"/>
                <a:sym typeface="+mn-ea"/>
              </a:rPr>
              <a:t>录</a:t>
            </a:r>
            <a:endPar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icrosoft YaHei UI" panose="020B0503020204020204" charset="-122"/>
              <a:ea typeface="Microsoft YaHei UI" panose="020B0503020204020204" charset="-122"/>
              <a:cs typeface="+mn-cs"/>
              <a:sym typeface="+mn-ea"/>
            </a:endParaRPr>
          </a:p>
        </p:txBody>
      </p:sp>
      <p:sp>
        <p:nvSpPr>
          <p:cNvPr id="7192" name="直角三角形 7"/>
          <p:cNvSpPr>
            <a:spLocks noChangeArrowheads="1"/>
          </p:cNvSpPr>
          <p:nvPr/>
        </p:nvSpPr>
        <p:spPr bwMode="auto">
          <a:xfrm flipH="1" flipV="1">
            <a:off x="10751820" y="0"/>
            <a:ext cx="1401762" cy="1401763"/>
          </a:xfrm>
          <a:prstGeom prst="rtTriangle">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Arial" pitchFamily="34" charset="0"/>
              <a:ea typeface="宋体" pitchFamily="2" charset="-122"/>
              <a:cs typeface="+mn-cs"/>
              <a:sym typeface="Calibri" charset="0"/>
            </a:endParaRPr>
          </a:p>
        </p:txBody>
      </p:sp>
      <p:sp>
        <p:nvSpPr>
          <p:cNvPr id="2" name="对角圆角矩形 1"/>
          <p:cNvSpPr/>
          <p:nvPr/>
        </p:nvSpPr>
        <p:spPr>
          <a:xfrm>
            <a:off x="2621309" y="487254"/>
            <a:ext cx="999652" cy="565456"/>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rPr>
              <a:t>一</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endParaRPr>
          </a:p>
        </p:txBody>
      </p:sp>
      <p:sp>
        <p:nvSpPr>
          <p:cNvPr id="5" name="对角圆角矩形 4"/>
          <p:cNvSpPr/>
          <p:nvPr/>
        </p:nvSpPr>
        <p:spPr>
          <a:xfrm>
            <a:off x="2621309" y="1500080"/>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rPr>
              <a:t>二</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endParaRPr>
          </a:p>
        </p:txBody>
      </p:sp>
      <p:sp>
        <p:nvSpPr>
          <p:cNvPr id="7" name="对角圆角矩形 6"/>
          <p:cNvSpPr/>
          <p:nvPr/>
        </p:nvSpPr>
        <p:spPr>
          <a:xfrm>
            <a:off x="2621309" y="2528780"/>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rPr>
              <a:t>三</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endParaRPr>
          </a:p>
        </p:txBody>
      </p:sp>
      <p:sp>
        <p:nvSpPr>
          <p:cNvPr id="10" name="对角圆角矩形 9"/>
          <p:cNvSpPr/>
          <p:nvPr/>
        </p:nvSpPr>
        <p:spPr>
          <a:xfrm>
            <a:off x="2621309" y="3557480"/>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rPr>
              <a:t>四</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endParaRPr>
          </a:p>
        </p:txBody>
      </p:sp>
      <p:sp>
        <p:nvSpPr>
          <p:cNvPr id="13" name="对角圆角矩形 9"/>
          <p:cNvSpPr/>
          <p:nvPr/>
        </p:nvSpPr>
        <p:spPr>
          <a:xfrm>
            <a:off x="2621309" y="4589355"/>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28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sym typeface="+mn-ea"/>
              </a:rPr>
              <a:t>五</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endParaRPr>
          </a:p>
        </p:txBody>
      </p:sp>
      <p:sp>
        <p:nvSpPr>
          <p:cNvPr id="15" name="对角圆角矩形 9"/>
          <p:cNvSpPr/>
          <p:nvPr/>
        </p:nvSpPr>
        <p:spPr>
          <a:xfrm>
            <a:off x="2628085" y="5434601"/>
            <a:ext cx="999652" cy="591614"/>
          </a:xfrm>
          <a:prstGeom prst="round2DiagRect">
            <a:avLst/>
          </a:prstGeom>
          <a:gradFill>
            <a:gsLst>
              <a:gs pos="0">
                <a:srgbClr val="E30000"/>
              </a:gs>
              <a:gs pos="100000">
                <a:srgbClr val="760303"/>
              </a:gs>
            </a:gsLst>
            <a:path path="rect">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auto" latinLnBrk="0" hangingPunct="0">
              <a:lnSpc>
                <a:spcPct val="100000"/>
              </a:lnSpc>
              <a:spcBef>
                <a:spcPts val="0"/>
              </a:spcBef>
              <a:spcAft>
                <a:spcPts val="0"/>
              </a:spcAft>
              <a:buClrTx/>
              <a:buSzTx/>
              <a:buFontTx/>
              <a:buNone/>
              <a:defRPr/>
            </a:pPr>
            <a:r>
              <a:rPr lang="zh-CN" altLang="en-US" sz="28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sym typeface="+mn-ea"/>
              </a:rPr>
              <a:t>六</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sym typeface="+mn-ea"/>
            </a:endParaRPr>
          </a:p>
        </p:txBody>
      </p:sp>
      <p:grpSp>
        <p:nvGrpSpPr>
          <p:cNvPr id="16" name="组合 15"/>
          <p:cNvGrpSpPr/>
          <p:nvPr/>
        </p:nvGrpSpPr>
        <p:grpSpPr>
          <a:xfrm>
            <a:off x="3106634" y="487254"/>
            <a:ext cx="7896997" cy="535940"/>
            <a:chOff x="7290605" y="-1198306"/>
            <a:chExt cx="8481658" cy="535940"/>
          </a:xfrm>
        </p:grpSpPr>
        <p:sp>
          <p:nvSpPr>
            <p:cNvPr id="17" name="流程图: 可选过程 16"/>
            <p:cNvSpPr/>
            <p:nvPr/>
          </p:nvSpPr>
          <p:spPr>
            <a:xfrm>
              <a:off x="7913483" y="-1198306"/>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1600" b="1" dirty="0">
                <a:solidFill>
                  <a:schemeClr val="bg1"/>
                </a:solidFill>
                <a:highlight>
                  <a:srgbClr val="C00000"/>
                </a:highlight>
                <a:latin typeface="微软雅黑" pitchFamily="34" charset="-122"/>
                <a:ea typeface="微软雅黑" pitchFamily="34" charset="-122"/>
              </a:endParaRPr>
            </a:p>
          </p:txBody>
        </p:sp>
        <p:sp>
          <p:nvSpPr>
            <p:cNvPr id="19" name="文本框 18"/>
            <p:cNvSpPr txBox="1"/>
            <p:nvPr/>
          </p:nvSpPr>
          <p:spPr>
            <a:xfrm>
              <a:off x="7290605" y="-1154465"/>
              <a:ext cx="8110596" cy="480131"/>
            </a:xfrm>
            <a:prstGeom prst="rect">
              <a:avLst/>
            </a:prstGeom>
            <a:noFill/>
          </p:spPr>
          <p:txBody>
            <a:bodyPr wrap="square" rtlCol="0">
              <a:spAutoFit/>
            </a:bodyPr>
            <a:lstStyle/>
            <a:p>
              <a:pPr algn="ctr" eaLnBrk="0" hangingPunct="0">
                <a:lnSpc>
                  <a:spcPct val="90000"/>
                </a:lnSpc>
              </a:pPr>
              <a:r>
                <a:rPr lang="zh-CN" altLang="en-US" sz="2800" b="1" spc="-300" dirty="0">
                  <a:ln w="22225">
                    <a:noFill/>
                  </a:ln>
                  <a:blipFill>
                    <a:blip r:embed="rId2"/>
                    <a:stretch>
                      <a:fillRect/>
                    </a:stretch>
                  </a:blipFill>
                  <a:latin typeface="微软雅黑" pitchFamily="34" charset="-122"/>
                  <a:ea typeface="微软雅黑" pitchFamily="34" charset="-122"/>
                  <a:cs typeface="+mn-ea"/>
                  <a:sym typeface="+mn-lt"/>
                </a:rPr>
                <a:t> </a:t>
              </a:r>
              <a:r>
                <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rPr>
                <a:t>必须坚持人民至上，守好根本价值立场  </a:t>
              </a:r>
              <a:endPar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endParaRPr>
            </a:p>
          </p:txBody>
        </p:sp>
      </p:grpSp>
      <p:grpSp>
        <p:nvGrpSpPr>
          <p:cNvPr id="21" name="组合 20"/>
          <p:cNvGrpSpPr/>
          <p:nvPr/>
        </p:nvGrpSpPr>
        <p:grpSpPr>
          <a:xfrm>
            <a:off x="3648777" y="1504105"/>
            <a:ext cx="7319021" cy="535940"/>
            <a:chOff x="5977474" y="1756984"/>
            <a:chExt cx="7858780" cy="535940"/>
          </a:xfrm>
        </p:grpSpPr>
        <p:sp>
          <p:nvSpPr>
            <p:cNvPr id="22" name="流程图: 可选过程 21"/>
            <p:cNvSpPr/>
            <p:nvPr/>
          </p:nvSpPr>
          <p:spPr>
            <a:xfrm>
              <a:off x="5977474" y="1756984"/>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1600" b="1">
                <a:solidFill>
                  <a:schemeClr val="bg1"/>
                </a:solidFill>
                <a:latin typeface="微软雅黑" pitchFamily="34" charset="-122"/>
                <a:ea typeface="微软雅黑" pitchFamily="34" charset="-122"/>
              </a:endParaRPr>
            </a:p>
          </p:txBody>
        </p:sp>
        <p:sp>
          <p:nvSpPr>
            <p:cNvPr id="24" name="文本框 23"/>
            <p:cNvSpPr txBox="1"/>
            <p:nvPr/>
          </p:nvSpPr>
          <p:spPr>
            <a:xfrm>
              <a:off x="6043133" y="1798576"/>
              <a:ext cx="6778499" cy="480131"/>
            </a:xfrm>
            <a:prstGeom prst="rect">
              <a:avLst/>
            </a:prstGeom>
            <a:noFill/>
          </p:spPr>
          <p:txBody>
            <a:bodyPr wrap="square" rtlCol="0">
              <a:spAutoFit/>
            </a:bodyPr>
            <a:lstStyle/>
            <a:p>
              <a:pPr algn="ctr" eaLnBrk="0" hangingPunct="0">
                <a:lnSpc>
                  <a:spcPct val="90000"/>
                </a:lnSpc>
              </a:pPr>
              <a:r>
                <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rPr>
                <a:t>必须坚持自信自立，彰显内在精神特质</a:t>
              </a:r>
              <a:endPar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endParaRPr>
            </a:p>
          </p:txBody>
        </p:sp>
      </p:grpSp>
      <p:grpSp>
        <p:nvGrpSpPr>
          <p:cNvPr id="26" name="组合 25"/>
          <p:cNvGrpSpPr/>
          <p:nvPr/>
        </p:nvGrpSpPr>
        <p:grpSpPr>
          <a:xfrm>
            <a:off x="3684611" y="2592313"/>
            <a:ext cx="7319019" cy="535940"/>
            <a:chOff x="5977474" y="1756984"/>
            <a:chExt cx="7858780" cy="535940"/>
          </a:xfrm>
        </p:grpSpPr>
        <p:sp>
          <p:nvSpPr>
            <p:cNvPr id="27" name="流程图: 可选过程 26"/>
            <p:cNvSpPr/>
            <p:nvPr/>
          </p:nvSpPr>
          <p:spPr>
            <a:xfrm>
              <a:off x="5977474" y="1756984"/>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1600" b="1">
                <a:solidFill>
                  <a:schemeClr val="bg1"/>
                </a:solidFill>
                <a:latin typeface="微软雅黑" pitchFamily="34" charset="-122"/>
                <a:ea typeface="微软雅黑" pitchFamily="34" charset="-122"/>
              </a:endParaRPr>
            </a:p>
          </p:txBody>
        </p:sp>
        <p:sp>
          <p:nvSpPr>
            <p:cNvPr id="29" name="文本框 28"/>
            <p:cNvSpPr txBox="1"/>
            <p:nvPr/>
          </p:nvSpPr>
          <p:spPr>
            <a:xfrm>
              <a:off x="5977474" y="1790004"/>
              <a:ext cx="6756015" cy="480131"/>
            </a:xfrm>
            <a:prstGeom prst="rect">
              <a:avLst/>
            </a:prstGeom>
            <a:noFill/>
          </p:spPr>
          <p:txBody>
            <a:bodyPr wrap="square" rtlCol="0">
              <a:spAutoFit/>
            </a:bodyPr>
            <a:lstStyle/>
            <a:p>
              <a:pPr algn="ctr" eaLnBrk="0" hangingPunct="0">
                <a:lnSpc>
                  <a:spcPct val="90000"/>
                </a:lnSpc>
              </a:pPr>
              <a:r>
                <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rPr>
                <a:t>必须坚持守正创新，弘扬时代理论品格</a:t>
              </a:r>
              <a:endPar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endParaRPr>
            </a:p>
          </p:txBody>
        </p:sp>
      </p:grpSp>
      <p:grpSp>
        <p:nvGrpSpPr>
          <p:cNvPr id="31" name="组合 30"/>
          <p:cNvGrpSpPr/>
          <p:nvPr/>
        </p:nvGrpSpPr>
        <p:grpSpPr>
          <a:xfrm>
            <a:off x="3106634" y="3589365"/>
            <a:ext cx="7940742" cy="553490"/>
            <a:chOff x="7306997" y="-157405"/>
            <a:chExt cx="8505354" cy="553490"/>
          </a:xfrm>
        </p:grpSpPr>
        <p:sp>
          <p:nvSpPr>
            <p:cNvPr id="32" name="流程图: 可选过程 31"/>
            <p:cNvSpPr/>
            <p:nvPr/>
          </p:nvSpPr>
          <p:spPr>
            <a:xfrm>
              <a:off x="7953571" y="-157405"/>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1600" b="1">
                <a:solidFill>
                  <a:schemeClr val="bg1"/>
                </a:solidFill>
                <a:latin typeface="微软雅黑" pitchFamily="34" charset="-122"/>
                <a:ea typeface="微软雅黑" pitchFamily="34" charset="-122"/>
              </a:endParaRPr>
            </a:p>
          </p:txBody>
        </p:sp>
        <p:sp>
          <p:nvSpPr>
            <p:cNvPr id="34" name="文本框 33"/>
            <p:cNvSpPr txBox="1"/>
            <p:nvPr/>
          </p:nvSpPr>
          <p:spPr>
            <a:xfrm>
              <a:off x="7306997" y="-84046"/>
              <a:ext cx="8026426" cy="480131"/>
            </a:xfrm>
            <a:prstGeom prst="rect">
              <a:avLst/>
            </a:prstGeom>
            <a:noFill/>
          </p:spPr>
          <p:txBody>
            <a:bodyPr wrap="square" rtlCol="0">
              <a:spAutoFit/>
            </a:bodyPr>
            <a:lstStyle/>
            <a:p>
              <a:pPr algn="ctr" eaLnBrk="0" hangingPunct="0">
                <a:lnSpc>
                  <a:spcPct val="90000"/>
                </a:lnSpc>
              </a:pPr>
              <a:r>
                <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rPr>
                <a:t>必须坚持问题导向，把握创新源头活水</a:t>
              </a:r>
              <a:endPar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endParaRPr>
            </a:p>
          </p:txBody>
        </p:sp>
      </p:grpSp>
      <p:grpSp>
        <p:nvGrpSpPr>
          <p:cNvPr id="36" name="组合 35"/>
          <p:cNvGrpSpPr/>
          <p:nvPr/>
        </p:nvGrpSpPr>
        <p:grpSpPr>
          <a:xfrm>
            <a:off x="3689985" y="4617827"/>
            <a:ext cx="7357391" cy="535940"/>
            <a:chOff x="5936273" y="1756984"/>
            <a:chExt cx="7899981" cy="535940"/>
          </a:xfrm>
        </p:grpSpPr>
        <p:sp>
          <p:nvSpPr>
            <p:cNvPr id="37" name="流程图: 可选过程 36"/>
            <p:cNvSpPr/>
            <p:nvPr/>
          </p:nvSpPr>
          <p:spPr>
            <a:xfrm>
              <a:off x="5977474" y="1756984"/>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1600" b="1">
                <a:solidFill>
                  <a:schemeClr val="bg1"/>
                </a:solidFill>
                <a:latin typeface="微软雅黑" pitchFamily="34" charset="-122"/>
                <a:ea typeface="微软雅黑" pitchFamily="34" charset="-122"/>
              </a:endParaRPr>
            </a:p>
          </p:txBody>
        </p:sp>
        <p:sp>
          <p:nvSpPr>
            <p:cNvPr id="39" name="文本框 38"/>
            <p:cNvSpPr txBox="1"/>
            <p:nvPr/>
          </p:nvSpPr>
          <p:spPr>
            <a:xfrm>
              <a:off x="5936273" y="1756984"/>
              <a:ext cx="6798059" cy="480131"/>
            </a:xfrm>
            <a:prstGeom prst="rect">
              <a:avLst/>
            </a:prstGeom>
            <a:noFill/>
          </p:spPr>
          <p:txBody>
            <a:bodyPr wrap="square" rtlCol="0">
              <a:spAutoFit/>
            </a:bodyPr>
            <a:lstStyle/>
            <a:p>
              <a:pPr algn="ctr" eaLnBrk="0" hangingPunct="0">
                <a:lnSpc>
                  <a:spcPct val="90000"/>
                </a:lnSpc>
              </a:pPr>
              <a:r>
                <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rPr>
                <a:t>必须坚持系统观念，用好基本工作方法</a:t>
              </a:r>
              <a:endPar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sym typeface="+mn-lt"/>
              </a:endParaRPr>
            </a:p>
          </p:txBody>
        </p:sp>
      </p:grpSp>
      <p:grpSp>
        <p:nvGrpSpPr>
          <p:cNvPr id="41" name="组合 40"/>
          <p:cNvGrpSpPr/>
          <p:nvPr/>
        </p:nvGrpSpPr>
        <p:grpSpPr>
          <a:xfrm>
            <a:off x="3670640" y="5512416"/>
            <a:ext cx="7376736" cy="535940"/>
            <a:chOff x="5936273" y="1756984"/>
            <a:chExt cx="7899981" cy="535940"/>
          </a:xfrm>
        </p:grpSpPr>
        <p:sp>
          <p:nvSpPr>
            <p:cNvPr id="42" name="流程图: 可选过程 41"/>
            <p:cNvSpPr/>
            <p:nvPr/>
          </p:nvSpPr>
          <p:spPr>
            <a:xfrm>
              <a:off x="5977474" y="1756984"/>
              <a:ext cx="7858780" cy="535940"/>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sz="1600" b="1">
                <a:solidFill>
                  <a:schemeClr val="bg1"/>
                </a:solidFill>
                <a:latin typeface="微软雅黑" pitchFamily="34" charset="-122"/>
                <a:ea typeface="微软雅黑" pitchFamily="34" charset="-122"/>
              </a:endParaRPr>
            </a:p>
          </p:txBody>
        </p:sp>
        <p:sp>
          <p:nvSpPr>
            <p:cNvPr id="44" name="文本框 43"/>
            <p:cNvSpPr txBox="1"/>
            <p:nvPr/>
          </p:nvSpPr>
          <p:spPr>
            <a:xfrm>
              <a:off x="5936273" y="1756984"/>
              <a:ext cx="6373457" cy="523220"/>
            </a:xfrm>
            <a:prstGeom prst="rect">
              <a:avLst/>
            </a:prstGeom>
            <a:noFill/>
          </p:spPr>
          <p:txBody>
            <a:bodyPr wrap="square" rtlCol="0">
              <a:spAutoFit/>
            </a:bodyPr>
            <a:lstStyle/>
            <a:p>
              <a:pPr algn="ctr"/>
              <a:r>
                <a:rPr lang="zh-CN" altLang="en-US" sz="2800" b="1" spc="-300" dirty="0">
                  <a:ln w="22225">
                    <a:noFill/>
                  </a:ln>
                  <a:blipFill>
                    <a:blip r:embed="rId2"/>
                    <a:stretch>
                      <a:fillRect/>
                    </a:stretch>
                  </a:blipFill>
                  <a:latin typeface="微软雅黑" pitchFamily="34" charset="-122"/>
                  <a:ea typeface="微软雅黑" pitchFamily="34" charset="-122"/>
                  <a:cs typeface="+mn-ea"/>
                </a:rPr>
                <a:t>     </a:t>
              </a:r>
              <a:r>
                <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rPr>
                <a:t>必须坚持胸怀天下，展现新的格局境界</a:t>
              </a:r>
              <a:endParaRPr lang="zh-CN" altLang="en-US" sz="2800" b="1" spc="-300" dirty="0">
                <a:ln w="22225">
                  <a:noFill/>
                </a:ln>
                <a:blipFill>
                  <a:blip r:embed="rId2"/>
                  <a:stretch>
                    <a:fillRect/>
                  </a:stretch>
                </a:blipFill>
                <a:latin typeface="隶书" panose="02010509060101010101" pitchFamily="49" charset="-122"/>
                <a:ea typeface="隶书" panose="02010509060101010101" pitchFamily="49" charset="-122"/>
                <a:cs typeface="+mn-ea"/>
              </a:endParaRPr>
            </a:p>
          </p:txBody>
        </p:sp>
      </p:grpSp>
    </p:spTree>
  </p:cSld>
  <p:clrMapOvr>
    <a:masterClrMapping/>
  </p:clrMapOvr>
  <p:transition spd="slow" advClick="0" advTm="2000">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102226"/>
          <p:cNvGrpSpPr/>
          <p:nvPr>
            <p:custDataLst>
              <p:tags r:id="rId1"/>
            </p:custDataLst>
          </p:nvPr>
        </p:nvGrpSpPr>
        <p:grpSpPr>
          <a:xfrm>
            <a:off x="2181265" y="3834228"/>
            <a:ext cx="7884375" cy="326365"/>
            <a:chOff x="1170035" y="1491630"/>
            <a:chExt cx="6740066" cy="255096"/>
          </a:xfrm>
          <a:solidFill>
            <a:srgbClr val="C00000"/>
          </a:solidFill>
        </p:grpSpPr>
        <p:grpSp>
          <p:nvGrpSpPr>
            <p:cNvPr id="4" name="组合 3"/>
            <p:cNvGrpSpPr/>
            <p:nvPr/>
          </p:nvGrpSpPr>
          <p:grpSpPr>
            <a:xfrm>
              <a:off x="4118171" y="1491630"/>
              <a:ext cx="887762" cy="255096"/>
              <a:chOff x="3965502" y="1879809"/>
              <a:chExt cx="1193100" cy="342834"/>
            </a:xfrm>
            <a:grpFill/>
          </p:grpSpPr>
          <p:sp>
            <p:nvSpPr>
              <p:cNvPr id="5" name="PA-dark-star-shape_15445"/>
              <p:cNvSpPr>
                <a:spLocks noChangeAspect="1"/>
              </p:cNvSpPr>
              <p:nvPr>
                <p:custDataLst>
                  <p:tags r:id="rId2"/>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6" name="PA-dark-star-shape_15445"/>
              <p:cNvSpPr>
                <a:spLocks noChangeAspect="1"/>
              </p:cNvSpPr>
              <p:nvPr>
                <p:custDataLst>
                  <p:tags r:id="rId3"/>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7" name="PA-dark-star-shape_15445"/>
              <p:cNvSpPr>
                <a:spLocks noChangeAspect="1"/>
              </p:cNvSpPr>
              <p:nvPr>
                <p:custDataLst>
                  <p:tags r:id="rId4"/>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7" name="PA-dark-star-shape_15445"/>
              <p:cNvSpPr>
                <a:spLocks noChangeAspect="1"/>
              </p:cNvSpPr>
              <p:nvPr>
                <p:custDataLst>
                  <p:tags r:id="rId5"/>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sp>
            <p:nvSpPr>
              <p:cNvPr id="18" name="PA-dark-star-shape_15445"/>
              <p:cNvSpPr>
                <a:spLocks noChangeAspect="1"/>
              </p:cNvSpPr>
              <p:nvPr>
                <p:custDataLst>
                  <p:tags r:id="rId6"/>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endParaRPr lang="zh-CN" altLang="en-US"/>
              </a:p>
            </p:txBody>
          </p:sp>
        </p:grpSp>
        <p:grpSp>
          <p:nvGrpSpPr>
            <p:cNvPr id="19" name="组合 18"/>
            <p:cNvGrpSpPr/>
            <p:nvPr/>
          </p:nvGrpSpPr>
          <p:grpSpPr>
            <a:xfrm>
              <a:off x="1170035" y="1619178"/>
              <a:ext cx="6740066" cy="0"/>
              <a:chOff x="1170035" y="2082167"/>
              <a:chExt cx="6740066" cy="0"/>
            </a:xfrm>
            <a:grpFill/>
          </p:grpSpPr>
          <p:cxnSp>
            <p:nvCxnSpPr>
              <p:cNvPr id="20" name="PA-直接连接符 6"/>
              <p:cNvCxnSpPr/>
              <p:nvPr>
                <p:custDataLst>
                  <p:tags r:id="rId7"/>
                </p:custDataLst>
              </p:nvPr>
            </p:nvCxnSpPr>
            <p:spPr>
              <a:xfrm>
                <a:off x="5148064" y="2082167"/>
                <a:ext cx="2762037" cy="0"/>
              </a:xfrm>
              <a:prstGeom prst="line">
                <a:avLst/>
              </a:prstGeom>
              <a:grpFill/>
              <a:ln w="15875" cap="flat" cmpd="sng" algn="ctr">
                <a:solidFill>
                  <a:srgbClr val="E71E17"/>
                </a:solidFill>
                <a:prstDash val="solid"/>
                <a:miter lim="800000"/>
              </a:ln>
              <a:effectLst/>
            </p:spPr>
          </p:cxnSp>
          <p:cxnSp>
            <p:nvCxnSpPr>
              <p:cNvPr id="21" name="PA-直接连接符 7"/>
              <p:cNvCxnSpPr/>
              <p:nvPr>
                <p:custDataLst>
                  <p:tags r:id="rId8"/>
                </p:custDataLst>
              </p:nvPr>
            </p:nvCxnSpPr>
            <p:spPr>
              <a:xfrm>
                <a:off x="1170035" y="2082167"/>
                <a:ext cx="2825901" cy="0"/>
              </a:xfrm>
              <a:prstGeom prst="line">
                <a:avLst/>
              </a:prstGeom>
              <a:grpFill/>
              <a:ln w="15875" cap="flat" cmpd="sng" algn="ctr">
                <a:solidFill>
                  <a:srgbClr val="E71E17"/>
                </a:solidFill>
                <a:prstDash val="solid"/>
                <a:miter lim="800000"/>
              </a:ln>
              <a:effectLst/>
            </p:spPr>
          </p:cxnSp>
        </p:grpSp>
      </p:grpSp>
      <p:grpSp>
        <p:nvGrpSpPr>
          <p:cNvPr id="22" name="组合 21"/>
          <p:cNvGrpSpPr/>
          <p:nvPr/>
        </p:nvGrpSpPr>
        <p:grpSpPr>
          <a:xfrm>
            <a:off x="4722102" y="1180081"/>
            <a:ext cx="2872551" cy="734613"/>
            <a:chOff x="689186" y="2296781"/>
            <a:chExt cx="2533206" cy="583085"/>
          </a:xfrm>
        </p:grpSpPr>
        <p:sp>
          <p:nvSpPr>
            <p:cNvPr id="25" name="对角圆角矩形 24"/>
            <p:cNvSpPr/>
            <p:nvPr/>
          </p:nvSpPr>
          <p:spPr>
            <a:xfrm>
              <a:off x="935024" y="2360753"/>
              <a:ext cx="1917577" cy="519113"/>
            </a:xfrm>
            <a:prstGeom prst="round2DiagRect">
              <a:avLst>
                <a:gd name="adj1" fmla="val 50000"/>
                <a:gd name="adj2" fmla="val 0"/>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6" name="五角星 25"/>
            <p:cNvSpPr/>
            <p:nvPr/>
          </p:nvSpPr>
          <p:spPr>
            <a:xfrm rot="20868462">
              <a:off x="802226" y="2296781"/>
              <a:ext cx="458994" cy="381068"/>
            </a:xfrm>
            <a:prstGeom prst="star5">
              <a:avLst/>
            </a:prstGeom>
            <a:gradFill flip="none" rotWithShape="1">
              <a:gsLst>
                <a:gs pos="17000">
                  <a:srgbClr val="FFF200"/>
                </a:gs>
                <a:gs pos="79000">
                  <a:srgbClr val="FF7A00"/>
                </a:gs>
              </a:gsLst>
              <a:path path="circle">
                <a:fillToRect l="50000" t="50000" r="50000" b="50000"/>
              </a:path>
              <a:tileRect/>
            </a:gradFill>
            <a:ln w="12700" cap="flat" cmpd="sng" algn="ctr">
              <a:solidFill>
                <a:srgbClr val="FFFF00"/>
              </a:solidFill>
              <a:prstDash val="solid"/>
            </a:ln>
            <a:effectLst>
              <a:outerShdw blurRad="38100" sx="102000" sy="102000" algn="ctr" rotWithShape="0">
                <a:prstClr val="black"/>
              </a:outerShdw>
            </a:effectLst>
          </p:spPr>
          <p:txBody>
            <a:bodyPr rtlCol="0" anchor="ctr"/>
            <a:lstStyle/>
            <a:p>
              <a:pPr algn="ctr" defTabSz="1218565">
                <a:defRPr/>
              </a:pPr>
              <a:endParaRPr lang="zh-CN" altLang="en-US" sz="2160" kern="0">
                <a:solidFill>
                  <a:prstClr val="white"/>
                </a:solidFill>
                <a:latin typeface="+mn-ea"/>
                <a:cs typeface="+mn-ea"/>
                <a:sym typeface="思源黑体 CN Normal" panose="020B0400000000000000" pitchFamily="34" charset="-122"/>
              </a:endParaRPr>
            </a:p>
          </p:txBody>
        </p:sp>
        <p:sp>
          <p:nvSpPr>
            <p:cNvPr id="27" name="TextBox 495"/>
            <p:cNvSpPr txBox="1"/>
            <p:nvPr/>
          </p:nvSpPr>
          <p:spPr>
            <a:xfrm>
              <a:off x="689186" y="2408008"/>
              <a:ext cx="2533206" cy="409264"/>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defTabSz="1218565">
                <a:defRPr/>
              </a:pPr>
              <a:r>
                <a:rPr lang="zh-CN" altLang="en-US" sz="2760" b="0" dirty="0">
                  <a:solidFill>
                    <a:prstClr val="white"/>
                  </a:solidFill>
                  <a:latin typeface="+mn-ea"/>
                  <a:ea typeface="+mn-ea"/>
                  <a:cs typeface="+mn-ea"/>
                  <a:sym typeface="思源黑体 CN Normal" panose="020B0400000000000000" pitchFamily="34" charset="-122"/>
                </a:rPr>
                <a:t>第一部分</a:t>
              </a:r>
              <a:endParaRPr lang="zh-CN" altLang="en-US" sz="1800" b="0" dirty="0">
                <a:solidFill>
                  <a:prstClr val="white"/>
                </a:solidFill>
                <a:latin typeface="+mn-ea"/>
                <a:ea typeface="+mn-ea"/>
                <a:cs typeface="+mn-ea"/>
                <a:sym typeface="思源黑体 CN Normal" panose="020B0400000000000000" pitchFamily="34" charset="-122"/>
              </a:endParaRPr>
            </a:p>
          </p:txBody>
        </p:sp>
      </p:grpSp>
      <p:sp>
        <p:nvSpPr>
          <p:cNvPr id="10" name="矩形 9"/>
          <p:cNvSpPr/>
          <p:nvPr/>
        </p:nvSpPr>
        <p:spPr>
          <a:xfrm>
            <a:off x="-635" y="2633345"/>
            <a:ext cx="12192635" cy="922020"/>
          </a:xfrm>
          <a:prstGeom prst="rect">
            <a:avLst/>
          </a:prstGeom>
        </p:spPr>
        <p:txBody>
          <a:bodyPr wrap="square">
            <a:spAutoFit/>
          </a:bodyPr>
          <a:lstStyle/>
          <a:p>
            <a:pPr algn="ctr"/>
            <a:r>
              <a:rPr sz="5400" b="1" spc="-300" dirty="0">
                <a:ln w="22225">
                  <a:noFill/>
                </a:ln>
                <a:blipFill>
                  <a:blip r:embed="rId9"/>
                  <a:stretch>
                    <a:fillRect/>
                  </a:stretch>
                </a:blipFill>
                <a:effectLst/>
                <a:latin typeface="+mn-ea"/>
                <a:cs typeface="+mn-ea"/>
              </a:rPr>
              <a:t>必须坚持人民至上，守好根本价值立场</a:t>
            </a:r>
            <a:endParaRPr sz="5400" b="1" spc="-300" dirty="0">
              <a:ln w="22225">
                <a:noFill/>
              </a:ln>
              <a:blipFill>
                <a:blip r:embed="rId9"/>
                <a:stretch>
                  <a:fillRect/>
                </a:stretch>
              </a:blipFill>
              <a:effectLst/>
              <a:latin typeface="+mn-ea"/>
              <a:cs typeface="+mn-ea"/>
            </a:endParaRPr>
          </a:p>
        </p:txBody>
      </p:sp>
    </p:spTree>
  </p:cSld>
  <p:clrMapOvr>
    <a:masterClrMapping/>
  </p:clrMapOvr>
  <p:transition spd="slow" advClick="0" advTm="5000">
    <p:cover/>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 fill="hold"/>
                                        <p:tgtEl>
                                          <p:spTgt spid="22"/>
                                        </p:tgtEl>
                                        <p:attrNameLst>
                                          <p:attrName>ppt_w</p:attrName>
                                        </p:attrNameLst>
                                      </p:cBhvr>
                                      <p:tavLst>
                                        <p:tav tm="0">
                                          <p:val>
                                            <p:fltVal val="0"/>
                                          </p:val>
                                        </p:tav>
                                        <p:tav tm="100000">
                                          <p:val>
                                            <p:strVal val="#ppt_w"/>
                                          </p:val>
                                        </p:tav>
                                      </p:tavLst>
                                    </p:anim>
                                    <p:anim calcmode="lin" valueType="num">
                                      <p:cBhvr>
                                        <p:cTn id="8" dur="200" fill="hold"/>
                                        <p:tgtEl>
                                          <p:spTgt spid="22"/>
                                        </p:tgtEl>
                                        <p:attrNameLst>
                                          <p:attrName>ppt_h</p:attrName>
                                        </p:attrNameLst>
                                      </p:cBhvr>
                                      <p:tavLst>
                                        <p:tav tm="0">
                                          <p:val>
                                            <p:fltVal val="0"/>
                                          </p:val>
                                        </p:tav>
                                        <p:tav tm="100000">
                                          <p:val>
                                            <p:strVal val="#ppt_h"/>
                                          </p:val>
                                        </p:tav>
                                      </p:tavLst>
                                    </p:anim>
                                    <p:animEffect transition="in" filter="fade">
                                      <p:cBhvr>
                                        <p:cTn id="9" dur="200"/>
                                        <p:tgtEl>
                                          <p:spTgt spid="22"/>
                                        </p:tgtEl>
                                      </p:cBhvr>
                                    </p:animEffect>
                                  </p:childTnLst>
                                </p:cTn>
                              </p:par>
                            </p:childTnLst>
                          </p:cTn>
                        </p:par>
                        <p:par>
                          <p:cTn id="10" fill="hold">
                            <p:stCondLst>
                              <p:cond delay="500"/>
                            </p:stCondLst>
                            <p:childTnLst>
                              <p:par>
                                <p:cTn id="11" presetID="6" presetClass="emph" presetSubtype="0" fill="hold" nodeType="afterEffect">
                                  <p:stCondLst>
                                    <p:cond delay="0"/>
                                  </p:stCondLst>
                                  <p:childTnLst>
                                    <p:animScale>
                                      <p:cBhvr>
                                        <p:cTn id="12" dur="100" fill="hold"/>
                                        <p:tgtEl>
                                          <p:spTgt spid="22"/>
                                        </p:tgtEl>
                                      </p:cBhvr>
                                      <p:by x="115000" y="115000"/>
                                    </p:animScale>
                                  </p:childTnLst>
                                </p:cTn>
                              </p:par>
                              <p:par>
                                <p:cTn id="13" presetID="6" presetClass="emph" presetSubtype="0" fill="hold" nodeType="withEffect">
                                  <p:stCondLst>
                                    <p:cond delay="200"/>
                                  </p:stCondLst>
                                  <p:childTnLst>
                                    <p:animScale>
                                      <p:cBhvr>
                                        <p:cTn id="14" dur="100" fill="hold"/>
                                        <p:tgtEl>
                                          <p:spTgt spid="22"/>
                                        </p:tgtEl>
                                      </p:cBhvr>
                                      <p:by x="85000" y="85000"/>
                                    </p:animScale>
                                  </p:childTnLst>
                                </p:cTn>
                              </p:par>
                            </p:childTnLst>
                          </p:cTn>
                        </p:par>
                        <p:par>
                          <p:cTn id="15" fill="hold">
                            <p:stCondLst>
                              <p:cond delay="1000"/>
                            </p:stCondLst>
                            <p:childTnLst>
                              <p:par>
                                <p:cTn id="16" presetID="6" presetClass="emph" presetSubtype="0" fill="hold" nodeType="afterEffect">
                                  <p:stCondLst>
                                    <p:cond delay="0"/>
                                  </p:stCondLst>
                                  <p:childTnLst>
                                    <p:animScale>
                                      <p:cBhvr>
                                        <p:cTn id="17" dur="100" fill="hold"/>
                                        <p:tgtEl>
                                          <p:spTgt spid="22"/>
                                        </p:tgtEl>
                                      </p:cBhvr>
                                      <p:by x="105000" y="105000"/>
                                    </p:animScale>
                                  </p:childTnLst>
                                </p:cTn>
                              </p:par>
                              <p:par>
                                <p:cTn id="18" presetID="6" presetClass="emph" presetSubtype="0" fill="hold" nodeType="withEffect">
                                  <p:stCondLst>
                                    <p:cond delay="200"/>
                                  </p:stCondLst>
                                  <p:childTnLst>
                                    <p:animScale>
                                      <p:cBhvr>
                                        <p:cTn id="19" dur="100" fill="hold"/>
                                        <p:tgtEl>
                                          <p:spTgt spid="22"/>
                                        </p:tgtEl>
                                      </p:cBhvr>
                                      <p:by x="95000" y="95000"/>
                                    </p:animScale>
                                  </p:childTnLst>
                                </p:cTn>
                              </p:par>
                            </p:childTnLst>
                          </p:cTn>
                        </p:par>
                        <p:par>
                          <p:cTn id="20" fill="hold">
                            <p:stCondLst>
                              <p:cond delay="1500"/>
                            </p:stCondLst>
                            <p:childTnLst>
                              <p:par>
                                <p:cTn id="21" presetID="16" presetClass="entr" presetSubtype="21" fill="hold" nodeType="after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750" fill="hold"/>
                                        <p:tgtEl>
                                          <p:spTgt spid="10"/>
                                        </p:tgtEl>
                                        <p:attrNameLst>
                                          <p:attrName>ppt_w</p:attrName>
                                        </p:attrNameLst>
                                      </p:cBhvr>
                                      <p:tavLst>
                                        <p:tav tm="0">
                                          <p:val>
                                            <p:fltVal val="0"/>
                                          </p:val>
                                        </p:tav>
                                        <p:tav tm="100000">
                                          <p:val>
                                            <p:strVal val="#ppt_w"/>
                                          </p:val>
                                        </p:tav>
                                      </p:tavLst>
                                    </p:anim>
                                    <p:anim calcmode="lin" valueType="num">
                                      <p:cBhvr>
                                        <p:cTn id="27" dur="1750" fill="hold"/>
                                        <p:tgtEl>
                                          <p:spTgt spid="10"/>
                                        </p:tgtEl>
                                        <p:attrNameLst>
                                          <p:attrName>ppt_h</p:attrName>
                                        </p:attrNameLst>
                                      </p:cBhvr>
                                      <p:tavLst>
                                        <p:tav tm="0">
                                          <p:val>
                                            <p:fltVal val="0"/>
                                          </p:val>
                                        </p:tav>
                                        <p:tav tm="100000">
                                          <p:val>
                                            <p:strVal val="#ppt_h"/>
                                          </p:val>
                                        </p:tav>
                                      </p:tavLst>
                                    </p:anim>
                                    <p:animEffect transition="in" filter="fade">
                                      <p:cBhvr>
                                        <p:cTn id="28" dur="1750"/>
                                        <p:tgtEl>
                                          <p:spTgt spid="10"/>
                                        </p:tgtEl>
                                      </p:cBhvr>
                                    </p:animEffect>
                                  </p:childTnLst>
                                </p:cTn>
                              </p:par>
                              <p:par>
                                <p:cTn id="29" presetID="6" presetClass="emph" presetSubtype="0" autoRev="1" fill="hold" grpId="1" nodeType="withEffect">
                                  <p:stCondLst>
                                    <p:cond delay="2500"/>
                                  </p:stCondLst>
                                  <p:childTnLst>
                                    <p:animScale>
                                      <p:cBhvr>
                                        <p:cTn id="30" dur="175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chemeClr val="bg1"/>
                </a:solidFill>
              </a:rPr>
              <a:t>1. </a:t>
            </a:r>
            <a:r>
              <a:rPr lang="zh-CN" altLang="en-US" sz="3200" dirty="0">
                <a:solidFill>
                  <a:schemeClr val="bg1"/>
                </a:solidFill>
              </a:rPr>
              <a:t>必须坚持人民至上</a:t>
            </a:r>
            <a:endParaRPr lang="zh-CN" altLang="en-US" dirty="0"/>
          </a:p>
        </p:txBody>
      </p:sp>
      <p:grpSp>
        <p:nvGrpSpPr>
          <p:cNvPr id="4" name="组合 3"/>
          <p:cNvGrpSpPr/>
          <p:nvPr/>
        </p:nvGrpSpPr>
        <p:grpSpPr>
          <a:xfrm>
            <a:off x="88323" y="1560419"/>
            <a:ext cx="12192000" cy="1374140"/>
            <a:chOff x="88323" y="1560419"/>
            <a:chExt cx="12192000" cy="1374140"/>
          </a:xfrm>
        </p:grpSpPr>
        <p:sp>
          <p:nvSpPr>
            <p:cNvPr id="5" name="矩形 4"/>
            <p:cNvSpPr/>
            <p:nvPr/>
          </p:nvSpPr>
          <p:spPr>
            <a:xfrm>
              <a:off x="88323" y="1560419"/>
              <a:ext cx="12192000" cy="1374140"/>
            </a:xfrm>
            <a:prstGeom prst="rect">
              <a:avLst/>
            </a:prstGeom>
            <a:solidFill>
              <a:srgbClr val="E60000"/>
            </a:solidFill>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Regular" panose="00000500000000000000" pitchFamily="2" charset="-122"/>
                <a:ea typeface="字魂58号-创中黑-Regular" panose="00000500000000000000" pitchFamily="2" charset="-122"/>
                <a:sym typeface="字魂58号-创中黑-Regular" panose="00000500000000000000" pitchFamily="2" charset="-122"/>
              </a:endParaRPr>
            </a:p>
          </p:txBody>
        </p:sp>
        <p:sp>
          <p:nvSpPr>
            <p:cNvPr id="6" name="矩形 5"/>
            <p:cNvSpPr/>
            <p:nvPr/>
          </p:nvSpPr>
          <p:spPr>
            <a:xfrm>
              <a:off x="1193258" y="1849842"/>
              <a:ext cx="9805484" cy="954107"/>
            </a:xfrm>
            <a:prstGeom prst="rect">
              <a:avLst/>
            </a:prstGeom>
          </p:spPr>
          <p:txBody>
            <a:bodyPr wrap="square">
              <a:spAutoFit/>
            </a:bodyPr>
            <a:lstStyle/>
            <a:p>
              <a:pPr algn="ctr"/>
              <a:r>
                <a:rPr lang="zh-CN" altLang="en-US" sz="2800" b="1" dirty="0">
                  <a:solidFill>
                    <a:schemeClr val="bg1"/>
                  </a:solidFill>
                  <a:latin typeface="思源黑体 CN Medium" panose="020B0600000000000000" charset="-122"/>
                  <a:ea typeface="思源黑体 CN Medium" panose="020B0600000000000000" charset="-122"/>
                  <a:sym typeface="字魂58号-创中黑-Regular" panose="00000500000000000000" pitchFamily="2" charset="-122"/>
                </a:rPr>
                <a:t>人民至上是党的理想信念、初心使命、性质宗旨的集中体现，也是对党的奋斗历程和实践经验的深刻总结。</a:t>
              </a:r>
              <a:endParaRPr lang="zh-CN" altLang="en-US" sz="2800" b="1" dirty="0">
                <a:solidFill>
                  <a:schemeClr val="bg1"/>
                </a:solidFill>
                <a:latin typeface="思源黑体 CN Medium" panose="020B0600000000000000" charset="-122"/>
                <a:ea typeface="思源黑体 CN Medium" panose="020B0600000000000000" charset="-122"/>
                <a:sym typeface="字魂58号-创中黑-Regular" panose="00000500000000000000" pitchFamily="2" charset="-122"/>
              </a:endParaRPr>
            </a:p>
          </p:txBody>
        </p:sp>
      </p:grpSp>
      <p:sp>
        <p:nvSpPr>
          <p:cNvPr id="7" name="矩形 6"/>
          <p:cNvSpPr/>
          <p:nvPr/>
        </p:nvSpPr>
        <p:spPr>
          <a:xfrm>
            <a:off x="1197668" y="3568255"/>
            <a:ext cx="9973310" cy="2243050"/>
          </a:xfrm>
          <a:prstGeom prst="rect">
            <a:avLst/>
          </a:prstGeom>
        </p:spPr>
        <p:txBody>
          <a:bodyPr wrap="square">
            <a:spAutoFit/>
          </a:bodyPr>
          <a:lstStyle/>
          <a:p>
            <a:pPr fontAlgn="auto">
              <a:lnSpc>
                <a:spcPct val="150000"/>
              </a:lnSpc>
            </a:pPr>
            <a:r>
              <a:rPr lang="zh-CN" altLang="en-US" sz="2400" dirty="0">
                <a:solidFill>
                  <a:srgbClr val="002060"/>
                </a:solidFill>
                <a:latin typeface="思源黑体 CN Medium" panose="020B0600000000000000" charset="-122"/>
                <a:ea typeface="思源黑体 CN Medium" panose="020B0600000000000000" charset="-122"/>
                <a:sym typeface="字魂58号-创中黑-Regular" panose="00000500000000000000" pitchFamily="2" charset="-122"/>
              </a:rPr>
              <a:t>从历史实践看，</a:t>
            </a:r>
            <a:r>
              <a:rPr lang="zh-CN" altLang="en-US" sz="2400" dirty="0">
                <a:solidFill>
                  <a:srgbClr val="C00000"/>
                </a:solidFill>
                <a:latin typeface="思源黑体 CN Medium" panose="020B0600000000000000" charset="-122"/>
                <a:ea typeface="思源黑体 CN Medium" panose="020B0600000000000000" charset="-122"/>
                <a:sym typeface="字魂58号-创中黑-Regular" panose="00000500000000000000" pitchFamily="2" charset="-122"/>
              </a:rPr>
              <a:t>人民至上是中国共产党百年辉煌的成功密码。</a:t>
            </a:r>
            <a:endParaRPr lang="en-US" altLang="zh-CN" sz="2400" dirty="0">
              <a:solidFill>
                <a:srgbClr val="C00000"/>
              </a:solidFill>
              <a:latin typeface="思源黑体 CN Medium" panose="020B0600000000000000" charset="-122"/>
              <a:ea typeface="思源黑体 CN Medium" panose="020B0600000000000000" charset="-122"/>
              <a:sym typeface="字魂58号-创中黑-Regular" panose="00000500000000000000" pitchFamily="2" charset="-122"/>
            </a:endParaRPr>
          </a:p>
          <a:p>
            <a:pPr fontAlgn="auto">
              <a:lnSpc>
                <a:spcPct val="150000"/>
              </a:lnSpc>
            </a:pPr>
            <a:r>
              <a:rPr lang="zh-CN" altLang="en-US" sz="2400" dirty="0">
                <a:solidFill>
                  <a:srgbClr val="002060"/>
                </a:solidFill>
                <a:latin typeface="思源黑体 CN Medium" panose="020B0600000000000000" charset="-122"/>
                <a:ea typeface="思源黑体 CN Medium" panose="020B0600000000000000" charset="-122"/>
                <a:sym typeface="字魂58号-创中黑-Regular" panose="00000500000000000000" pitchFamily="2" charset="-122"/>
              </a:rPr>
              <a:t>我们党从成立之日起，就把为中国人民谋幸福、为中华民族谋复兴作为初心使命，一以贯之地体现到党的全部奋斗之中，团结带领人民共同创造了彪炳史册的历史伟业。</a:t>
            </a:r>
            <a:endParaRPr lang="zh-CN" altLang="en-US" sz="2400" dirty="0">
              <a:solidFill>
                <a:srgbClr val="002060"/>
              </a:solidFill>
              <a:latin typeface="思源黑体 CN Medium" panose="020B0600000000000000" charset="-122"/>
              <a:ea typeface="思源黑体 CN Medium" panose="020B0600000000000000" charset="-122"/>
              <a:sym typeface="字魂58号-创中黑-Regular"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NORDRI TOOLS WATERMARK" val="gd20f3ym"/>
</p:tagLst>
</file>

<file path=ppt/tags/tag11.xml><?xml version="1.0" encoding="utf-8"?>
<p:tagLst xmlns:p="http://schemas.openxmlformats.org/presentationml/2006/main">
  <p:tag name="NORDRI TOOLS WATERMARK" val="gd20f3y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PA" val="v5.2.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PA" val="v5.2.5"/>
</p:tagLst>
</file>

<file path=ppt/tags/tag21.xml><?xml version="1.0" encoding="utf-8"?>
<p:tagLst xmlns:p="http://schemas.openxmlformats.org/presentationml/2006/main">
  <p:tag name="PA" val="v5.2.5"/>
</p:tagLst>
</file>

<file path=ppt/tags/tag22.xml><?xml version="1.0" encoding="utf-8"?>
<p:tagLst xmlns:p="http://schemas.openxmlformats.org/presentationml/2006/main">
  <p:tag name="PA" val="v5.2.5"/>
</p:tagLst>
</file>

<file path=ppt/tags/tag23.xml><?xml version="1.0" encoding="utf-8"?>
<p:tagLst xmlns:p="http://schemas.openxmlformats.org/presentationml/2006/main">
  <p:tag name="PA" val="v5.2.5"/>
</p:tagLst>
</file>

<file path=ppt/tags/tag24.xml><?xml version="1.0" encoding="utf-8"?>
<p:tagLst xmlns:p="http://schemas.openxmlformats.org/presentationml/2006/main">
  <p:tag name="PA" val="v5.2.5"/>
</p:tagLst>
</file>

<file path=ppt/tags/tag25.xml><?xml version="1.0" encoding="utf-8"?>
<p:tagLst xmlns:p="http://schemas.openxmlformats.org/presentationml/2006/main">
  <p:tag name="PA" val="v5.2.5"/>
</p:tagLst>
</file>

<file path=ppt/tags/tag26.xml><?xml version="1.0" encoding="utf-8"?>
<p:tagLst xmlns:p="http://schemas.openxmlformats.org/presentationml/2006/main">
  <p:tag name="PA" val="v5.2.5"/>
</p:tagLst>
</file>

<file path=ppt/tags/tag27.xml><?xml version="1.0" encoding="utf-8"?>
<p:tagLst xmlns:p="http://schemas.openxmlformats.org/presentationml/2006/main">
  <p:tag name="PA" val="v5.2.5"/>
</p:tagLst>
</file>

<file path=ppt/tags/tag28.xml><?xml version="1.0" encoding="utf-8"?>
<p:tagLst xmlns:p="http://schemas.openxmlformats.org/presentationml/2006/main">
  <p:tag name="PA" val="v5.2.5"/>
</p:tagLst>
</file>

<file path=ppt/tags/tag29.xml><?xml version="1.0" encoding="utf-8"?>
<p:tagLst xmlns:p="http://schemas.openxmlformats.org/presentationml/2006/main">
  <p:tag name="PA" val="v5.2.5"/>
</p:tagLst>
</file>

<file path=ppt/tags/tag3.xml><?xml version="1.0" encoding="utf-8"?>
<p:tagLst xmlns:p="http://schemas.openxmlformats.org/presentationml/2006/main">
  <p:tag name="NORDRI TOOLS WATERMARK" val="gd20f3ym"/>
</p:tagLst>
</file>

<file path=ppt/tags/tag30.xml><?xml version="1.0" encoding="utf-8"?>
<p:tagLst xmlns:p="http://schemas.openxmlformats.org/presentationml/2006/main">
  <p:tag name="PA" val="v5.2.5"/>
</p:tagLst>
</file>

<file path=ppt/tags/tag31.xml><?xml version="1.0" encoding="utf-8"?>
<p:tagLst xmlns:p="http://schemas.openxmlformats.org/presentationml/2006/main">
  <p:tag name="PA" val="v5.2.5"/>
</p:tagLst>
</file>

<file path=ppt/tags/tag32.xml><?xml version="1.0" encoding="utf-8"?>
<p:tagLst xmlns:p="http://schemas.openxmlformats.org/presentationml/2006/main">
  <p:tag name="PA" val="v5.2.5"/>
</p:tagLst>
</file>

<file path=ppt/tags/tag33.xml><?xml version="1.0" encoding="utf-8"?>
<p:tagLst xmlns:p="http://schemas.openxmlformats.org/presentationml/2006/main">
  <p:tag name="PA" val="v5.2.5"/>
</p:tagLst>
</file>

<file path=ppt/tags/tag34.xml><?xml version="1.0" encoding="utf-8"?>
<p:tagLst xmlns:p="http://schemas.openxmlformats.org/presentationml/2006/main">
  <p:tag name="PA" val="v5.2.5"/>
</p:tagLst>
</file>

<file path=ppt/tags/tag35.xml><?xml version="1.0" encoding="utf-8"?>
<p:tagLst xmlns:p="http://schemas.openxmlformats.org/presentationml/2006/main">
  <p:tag name="PA" val="v5.2.5"/>
</p:tagLst>
</file>

<file path=ppt/tags/tag36.xml><?xml version="1.0" encoding="utf-8"?>
<p:tagLst xmlns:p="http://schemas.openxmlformats.org/presentationml/2006/main">
  <p:tag name="PA" val="v5.2.5"/>
</p:tagLst>
</file>

<file path=ppt/tags/tag37.xml><?xml version="1.0" encoding="utf-8"?>
<p:tagLst xmlns:p="http://schemas.openxmlformats.org/presentationml/2006/main">
  <p:tag name="PA" val="v5.2.5"/>
</p:tagLst>
</file>

<file path=ppt/tags/tag38.xml><?xml version="1.0" encoding="utf-8"?>
<p:tagLst xmlns:p="http://schemas.openxmlformats.org/presentationml/2006/main">
  <p:tag name="PA" val="v5.2.5"/>
</p:tagLst>
</file>

<file path=ppt/tags/tag39.xml><?xml version="1.0" encoding="utf-8"?>
<p:tagLst xmlns:p="http://schemas.openxmlformats.org/presentationml/2006/main">
  <p:tag name="PA" val="v5.2.5"/>
</p:tagLst>
</file>

<file path=ppt/tags/tag4.xml><?xml version="1.0" encoding="utf-8"?>
<p:tagLst xmlns:p="http://schemas.openxmlformats.org/presentationml/2006/main">
  <p:tag name="NORDRI TOOLS WATERMARK" val="gd20f3ym"/>
</p:tagLst>
</file>

<file path=ppt/tags/tag40.xml><?xml version="1.0" encoding="utf-8"?>
<p:tagLst xmlns:p="http://schemas.openxmlformats.org/presentationml/2006/main">
  <p:tag name="PA" val="v5.2.5"/>
</p:tagLst>
</file>

<file path=ppt/tags/tag41.xml><?xml version="1.0" encoding="utf-8"?>
<p:tagLst xmlns:p="http://schemas.openxmlformats.org/presentationml/2006/main">
  <p:tag name="PA" val="v5.2.5"/>
</p:tagLst>
</file>

<file path=ppt/tags/tag42.xml><?xml version="1.0" encoding="utf-8"?>
<p:tagLst xmlns:p="http://schemas.openxmlformats.org/presentationml/2006/main">
  <p:tag name="PA" val="v5.2.5"/>
</p:tagLst>
</file>

<file path=ppt/tags/tag43.xml><?xml version="1.0" encoding="utf-8"?>
<p:tagLst xmlns:p="http://schemas.openxmlformats.org/presentationml/2006/main">
  <p:tag name="PA" val="v5.2.11"/>
</p:tagLst>
</file>

<file path=ppt/tags/tag44.xml><?xml version="1.0" encoding="utf-8"?>
<p:tagLst xmlns:p="http://schemas.openxmlformats.org/presentationml/2006/main">
  <p:tag name="PA" val="v5.2.5"/>
</p:tagLst>
</file>

<file path=ppt/tags/tag45.xml><?xml version="1.0" encoding="utf-8"?>
<p:tagLst xmlns:p="http://schemas.openxmlformats.org/presentationml/2006/main">
  <p:tag name="PA" val="v5.2.5"/>
</p:tagLst>
</file>

<file path=ppt/tags/tag46.xml><?xml version="1.0" encoding="utf-8"?>
<p:tagLst xmlns:p="http://schemas.openxmlformats.org/presentationml/2006/main">
  <p:tag name="PA" val="v5.2.5"/>
</p:tagLst>
</file>

<file path=ppt/tags/tag47.xml><?xml version="1.0" encoding="utf-8"?>
<p:tagLst xmlns:p="http://schemas.openxmlformats.org/presentationml/2006/main">
  <p:tag name="PA" val="v5.2.5"/>
</p:tagLst>
</file>

<file path=ppt/tags/tag48.xml><?xml version="1.0" encoding="utf-8"?>
<p:tagLst xmlns:p="http://schemas.openxmlformats.org/presentationml/2006/main">
  <p:tag name="PA" val="v5.2.5"/>
</p:tagLst>
</file>

<file path=ppt/tags/tag49.xml><?xml version="1.0" encoding="utf-8"?>
<p:tagLst xmlns:p="http://schemas.openxmlformats.org/presentationml/2006/main">
  <p:tag name="PA" val="v5.2.5"/>
</p:tagLst>
</file>

<file path=ppt/tags/tag5.xml><?xml version="1.0" encoding="utf-8"?>
<p:tagLst xmlns:p="http://schemas.openxmlformats.org/presentationml/2006/main">
  <p:tag name="NORDRI TOOLS WATERMARK" val="gd20f3ym"/>
</p:tagLst>
</file>

<file path=ppt/tags/tag50.xml><?xml version="1.0" encoding="utf-8"?>
<p:tagLst xmlns:p="http://schemas.openxmlformats.org/presentationml/2006/main">
  <p:tag name="PA" val="v5.2.5"/>
</p:tagLst>
</file>

<file path=ppt/tags/tag51.xml><?xml version="1.0" encoding="utf-8"?>
<p:tagLst xmlns:p="http://schemas.openxmlformats.org/presentationml/2006/main">
  <p:tag name="PA" val="v5.2.5"/>
</p:tagLst>
</file>

<file path=ppt/tags/tag52.xml><?xml version="1.0" encoding="utf-8"?>
<p:tagLst xmlns:p="http://schemas.openxmlformats.org/presentationml/2006/main">
  <p:tag name="PA" val="v5.2.11"/>
</p:tagLst>
</file>

<file path=ppt/tags/tag53.xml><?xml version="1.0" encoding="utf-8"?>
<p:tagLst xmlns:p="http://schemas.openxmlformats.org/presentationml/2006/main">
  <p:tag name="PA" val="v5.2.11"/>
</p:tagLst>
</file>

<file path=ppt/tags/tag54.xml><?xml version="1.0" encoding="utf-8"?>
<p:tagLst xmlns:p="http://schemas.openxmlformats.org/presentationml/2006/main">
  <p:tag name="PA" val="v5.2.11"/>
</p:tagLst>
</file>

<file path=ppt/tags/tag55.xml><?xml version="1.0" encoding="utf-8"?>
<p:tagLst xmlns:p="http://schemas.openxmlformats.org/presentationml/2006/main">
  <p:tag name="PA" val="v5.2.11"/>
</p:tagLst>
</file>

<file path=ppt/tags/tag56.xml><?xml version="1.0" encoding="utf-8"?>
<p:tagLst xmlns:p="http://schemas.openxmlformats.org/presentationml/2006/main">
  <p:tag name="PA" val="v5.2.11"/>
</p:tagLst>
</file>

<file path=ppt/tags/tag57.xml><?xml version="1.0" encoding="utf-8"?>
<p:tagLst xmlns:p="http://schemas.openxmlformats.org/presentationml/2006/main">
  <p:tag name="PA" val="v5.2.11"/>
</p:tagLst>
</file>

<file path=ppt/tags/tag58.xml><?xml version="1.0" encoding="utf-8"?>
<p:tagLst xmlns:p="http://schemas.openxmlformats.org/presentationml/2006/main">
  <p:tag name="PA" val="v5.2.11"/>
</p:tagLst>
</file>

<file path=ppt/tags/tag59.xml><?xml version="1.0" encoding="utf-8"?>
<p:tagLst xmlns:p="http://schemas.openxmlformats.org/presentationml/2006/main">
  <p:tag name="PA" val="v5.2.11"/>
</p:tagLst>
</file>

<file path=ppt/tags/tag6.xml><?xml version="1.0" encoding="utf-8"?>
<p:tagLst xmlns:p="http://schemas.openxmlformats.org/presentationml/2006/main">
  <p:tag name="NORDRI TOOLS WATERMARK" val="gd20f3ym"/>
</p:tagLst>
</file>

<file path=ppt/tags/tag60.xml><?xml version="1.0" encoding="utf-8"?>
<p:tagLst xmlns:p="http://schemas.openxmlformats.org/presentationml/2006/main">
  <p:tag name="PA" val="v5.2.11"/>
</p:tagLst>
</file>

<file path=ppt/tags/tag61.xml><?xml version="1.0" encoding="utf-8"?>
<p:tagLst xmlns:p="http://schemas.openxmlformats.org/presentationml/2006/main">
  <p:tag name="PA" val="v5.2.11"/>
</p:tagLst>
</file>

<file path=ppt/tags/tag62.xml><?xml version="1.0" encoding="utf-8"?>
<p:tagLst xmlns:p="http://schemas.openxmlformats.org/presentationml/2006/main">
  <p:tag name="PA" val="v5.2.11"/>
</p:tagLst>
</file>

<file path=ppt/tags/tag63.xml><?xml version="1.0" encoding="utf-8"?>
<p:tagLst xmlns:p="http://schemas.openxmlformats.org/presentationml/2006/main">
  <p:tag name="PA" val="v5.2.11"/>
</p:tagLst>
</file>

<file path=ppt/tags/tag64.xml><?xml version="1.0" encoding="utf-8"?>
<p:tagLst xmlns:p="http://schemas.openxmlformats.org/presentationml/2006/main">
  <p:tag name="PA" val="v5.2.11"/>
</p:tagLst>
</file>

<file path=ppt/tags/tag65.xml><?xml version="1.0" encoding="utf-8"?>
<p:tagLst xmlns:p="http://schemas.openxmlformats.org/presentationml/2006/main">
  <p:tag name="PA" val="v5.2.11"/>
</p:tagLst>
</file>

<file path=ppt/tags/tag66.xml><?xml version="1.0" encoding="utf-8"?>
<p:tagLst xmlns:p="http://schemas.openxmlformats.org/presentationml/2006/main">
  <p:tag name="PA" val="v5.2.11"/>
</p:tagLst>
</file>

<file path=ppt/tags/tag67.xml><?xml version="1.0" encoding="utf-8"?>
<p:tagLst xmlns:p="http://schemas.openxmlformats.org/presentationml/2006/main">
  <p:tag name="PA" val="v5.2.5"/>
</p:tagLst>
</file>

<file path=ppt/tags/tag68.xml><?xml version="1.0" encoding="utf-8"?>
<p:tagLst xmlns:p="http://schemas.openxmlformats.org/presentationml/2006/main">
  <p:tag name="PA" val="v5.2.5"/>
</p:tagLst>
</file>

<file path=ppt/tags/tag69.xml><?xml version="1.0" encoding="utf-8"?>
<p:tagLst xmlns:p="http://schemas.openxmlformats.org/presentationml/2006/main">
  <p:tag name="PA" val="v5.2.5"/>
</p:tagLst>
</file>

<file path=ppt/tags/tag7.xml><?xml version="1.0" encoding="utf-8"?>
<p:tagLst xmlns:p="http://schemas.openxmlformats.org/presentationml/2006/main">
  <p:tag name="NORDRI TOOLS WATERMARK" val="gd20f3ym"/>
</p:tagLst>
</file>

<file path=ppt/tags/tag70.xml><?xml version="1.0" encoding="utf-8"?>
<p:tagLst xmlns:p="http://schemas.openxmlformats.org/presentationml/2006/main">
  <p:tag name="PA" val="v5.2.5"/>
</p:tagLst>
</file>

<file path=ppt/tags/tag71.xml><?xml version="1.0" encoding="utf-8"?>
<p:tagLst xmlns:p="http://schemas.openxmlformats.org/presentationml/2006/main">
  <p:tag name="PA" val="v5.2.5"/>
</p:tagLst>
</file>

<file path=ppt/tags/tag72.xml><?xml version="1.0" encoding="utf-8"?>
<p:tagLst xmlns:p="http://schemas.openxmlformats.org/presentationml/2006/main">
  <p:tag name="PA" val="v5.2.5"/>
</p:tagLst>
</file>

<file path=ppt/tags/tag73.xml><?xml version="1.0" encoding="utf-8"?>
<p:tagLst xmlns:p="http://schemas.openxmlformats.org/presentationml/2006/main">
  <p:tag name="PA" val="v5.2.5"/>
</p:tagLst>
</file>

<file path=ppt/tags/tag74.xml><?xml version="1.0" encoding="utf-8"?>
<p:tagLst xmlns:p="http://schemas.openxmlformats.org/presentationml/2006/main">
  <p:tag name="PA" val="v5.2.5"/>
</p:tagLst>
</file>

<file path=ppt/tags/tag75.xml><?xml version="1.0" encoding="utf-8"?>
<p:tagLst xmlns:p="http://schemas.openxmlformats.org/presentationml/2006/main">
  <p:tag name="PA" val="v5.2.5"/>
</p:tagLst>
</file>

<file path=ppt/tags/tag76.xml><?xml version="1.0" encoding="utf-8"?>
<p:tagLst xmlns:p="http://schemas.openxmlformats.org/presentationml/2006/main">
  <p:tag name="PA" val="v5.2.5"/>
</p:tagLst>
</file>

<file path=ppt/tags/tag77.xml><?xml version="1.0" encoding="utf-8"?>
<p:tagLst xmlns:p="http://schemas.openxmlformats.org/presentationml/2006/main">
  <p:tag name="PA" val="v5.2.5"/>
</p:tagLst>
</file>

<file path=ppt/tags/tag78.xml><?xml version="1.0" encoding="utf-8"?>
<p:tagLst xmlns:p="http://schemas.openxmlformats.org/presentationml/2006/main">
  <p:tag name="PA" val="v5.2.5"/>
</p:tagLst>
</file>

<file path=ppt/tags/tag79.xml><?xml version="1.0" encoding="utf-8"?>
<p:tagLst xmlns:p="http://schemas.openxmlformats.org/presentationml/2006/main">
  <p:tag name="PA" val="v5.2.5"/>
</p:tagLst>
</file>

<file path=ppt/tags/tag8.xml><?xml version="1.0" encoding="utf-8"?>
<p:tagLst xmlns:p="http://schemas.openxmlformats.org/presentationml/2006/main">
  <p:tag name="NORDRI TOOLS WATERMARK" val="gd20f3ym"/>
</p:tagLst>
</file>

<file path=ppt/tags/tag80.xml><?xml version="1.0" encoding="utf-8"?>
<p:tagLst xmlns:p="http://schemas.openxmlformats.org/presentationml/2006/main">
  <p:tag name="PA" val="v5.2.5"/>
</p:tagLst>
</file>

<file path=ppt/tags/tag81.xml><?xml version="1.0" encoding="utf-8"?>
<p:tagLst xmlns:p="http://schemas.openxmlformats.org/presentationml/2006/main">
  <p:tag name="PA" val="v5.2.5"/>
</p:tagLst>
</file>

<file path=ppt/tags/tag82.xml><?xml version="1.0" encoding="utf-8"?>
<p:tagLst xmlns:p="http://schemas.openxmlformats.org/presentationml/2006/main">
  <p:tag name="PA" val="v5.2.5"/>
</p:tagLst>
</file>

<file path=ppt/tags/tag83.xml><?xml version="1.0" encoding="utf-8"?>
<p:tagLst xmlns:p="http://schemas.openxmlformats.org/presentationml/2006/main">
  <p:tag name="PA" val="v5.2.9"/>
</p:tagLst>
</file>

<file path=ppt/tags/tag84.xml><?xml version="1.0" encoding="utf-8"?>
<p:tagLst xmlns:p="http://schemas.openxmlformats.org/presentationml/2006/main">
  <p:tag name="PA" val="v5.2.9"/>
</p:tagLst>
</file>

<file path=ppt/tags/tag85.xml><?xml version="1.0" encoding="utf-8"?>
<p:tagLst xmlns:p="http://schemas.openxmlformats.org/presentationml/2006/main">
  <p:tag name="PA" val="v5.2.9"/>
</p:tagLst>
</file>

<file path=ppt/tags/tag86.xml><?xml version="1.0" encoding="utf-8"?>
<p:tagLst xmlns:p="http://schemas.openxmlformats.org/presentationml/2006/main">
  <p:tag name="PA" val="v5.2.9"/>
</p:tagLst>
</file>

<file path=ppt/tags/tag87.xml><?xml version="1.0" encoding="utf-8"?>
<p:tagLst xmlns:p="http://schemas.openxmlformats.org/presentationml/2006/main">
  <p:tag name="PA" val="v5.2.9"/>
</p:tagLst>
</file>

<file path=ppt/tags/tag88.xml><?xml version="1.0" encoding="utf-8"?>
<p:tagLst xmlns:p="http://schemas.openxmlformats.org/presentationml/2006/main">
  <p:tag name="PA" val="v5.2.9"/>
</p:tagLst>
</file>

<file path=ppt/tags/tag89.xml><?xml version="1.0" encoding="utf-8"?>
<p:tagLst xmlns:p="http://schemas.openxmlformats.org/presentationml/2006/main">
  <p:tag name="PA" val="v5.2.9"/>
</p:tagLst>
</file>

<file path=ppt/tags/tag9.xml><?xml version="1.0" encoding="utf-8"?>
<p:tagLst xmlns:p="http://schemas.openxmlformats.org/presentationml/2006/main">
  <p:tag name="NORDRI TOOLS WATERMARK" val="gd20f3ym"/>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自定义设计方案">
  <a:themeElements>
    <a:clrScheme name="黄色">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工图网www.900ppt.com">
  <a:themeElements>
    <a:clrScheme name="LvyhTools保存的主题色-20170330-171022">
      <a:dk1>
        <a:srgbClr val="000000"/>
      </a:dk1>
      <a:lt1>
        <a:srgbClr val="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0563C1"/>
      </a:hlink>
      <a:folHlink>
        <a:srgbClr val="954F72"/>
      </a:folHlink>
    </a:clrScheme>
    <a:fontScheme name="自定义 1">
      <a:majorFont>
        <a:latin typeface="Impact"/>
        <a:ea typeface="华康俪金黑W8(P)"/>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10745</Words>
  <Application>WPS 演示</Application>
  <PresentationFormat>宽屏</PresentationFormat>
  <Paragraphs>710</Paragraphs>
  <Slides>63</Slides>
  <Notes>21</Notes>
  <HiddenSlides>0</HiddenSlides>
  <MMClips>1</MMClips>
  <ScaleCrop>false</ScaleCrop>
  <HeadingPairs>
    <vt:vector size="4" baseType="variant">
      <vt:variant>
        <vt:lpstr>主题</vt:lpstr>
      </vt:variant>
      <vt:variant>
        <vt:i4>6</vt:i4>
      </vt:variant>
      <vt:variant>
        <vt:lpstr>幻灯片标题</vt:lpstr>
      </vt:variant>
      <vt:variant>
        <vt:i4>63</vt:i4>
      </vt:variant>
    </vt:vector>
  </HeadingPairs>
  <TitlesOfParts>
    <vt:vector size="69" baseType="lpstr">
      <vt:lpstr>1_自定义设计方案</vt:lpstr>
      <vt:lpstr>4_自定义设计方案</vt:lpstr>
      <vt:lpstr>自定义设计方案</vt:lpstr>
      <vt:lpstr>3_自定义设计方案</vt:lpstr>
      <vt:lpstr>2_自定义设计方案</vt:lpstr>
      <vt:lpstr>工图网www.900ppt.com</vt:lpstr>
      <vt:lpstr>深入把握“六个必须坚持” 的内涵要义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 必须坚持人民至上</vt:lpstr>
      <vt:lpstr>PowerPoint 演示文稿</vt:lpstr>
      <vt:lpstr>1. 必须坚持人民至上</vt:lpstr>
      <vt:lpstr>1. 必须坚持人民至上</vt:lpstr>
      <vt:lpstr>1. 必须坚持人民至上</vt:lpstr>
      <vt:lpstr>1. 必须坚持人民至上</vt:lpstr>
      <vt:lpstr>1. 必须坚持人民至上</vt:lpstr>
      <vt:lpstr>PowerPoint 演示文稿</vt:lpstr>
      <vt:lpstr>1. 必须坚持人民至上 </vt:lpstr>
      <vt:lpstr>PowerPoint 演示文稿</vt:lpstr>
      <vt:lpstr>1. 必须坚持人民至上</vt:lpstr>
      <vt:lpstr>PowerPoint 演示文稿</vt:lpstr>
      <vt:lpstr>PowerPoint 演示文稿</vt:lpstr>
      <vt:lpstr>2. 必须坚持自信自立 </vt:lpstr>
      <vt:lpstr>2. 必须坚持自信自立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必须坚持自信自立 </vt:lpstr>
      <vt:lpstr>PowerPoint 演示文稿</vt:lpstr>
      <vt:lpstr>2. 必须坚持自信自立 </vt:lpstr>
      <vt:lpstr>PowerPoint 演示文稿</vt:lpstr>
      <vt:lpstr>3. 必须坚持守正创新</vt:lpstr>
      <vt:lpstr>3. 必须坚持守正创新</vt:lpstr>
      <vt:lpstr>PowerPoint 演示文稿</vt:lpstr>
      <vt:lpstr>3. 必须坚持守正创新</vt:lpstr>
      <vt:lpstr>PowerPoint 演示文稿</vt:lpstr>
      <vt:lpstr>PowerPoint 演示文稿</vt:lpstr>
      <vt:lpstr>4. 必须坚持问题导向</vt:lpstr>
      <vt:lpstr>4. 必须坚持问题导向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晓平</dc:creator>
  <cp:lastModifiedBy>tongfan</cp:lastModifiedBy>
  <cp:revision>22</cp:revision>
  <dcterms:created xsi:type="dcterms:W3CDTF">2023-03-08T00:56:00Z</dcterms:created>
  <dcterms:modified xsi:type="dcterms:W3CDTF">2023-11-07T03:06:05Z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2052-10.8.0.5648</vt:lpwstr>
  </property>
</Properties>
</file>