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92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ibo" initials="y" lastIdx="8" clrIdx="0">
    <p:extLst>
      <p:ext uri="{19B8F6BF-5375-455C-9EA6-DF929625EA0E}">
        <p15:presenceInfo xmlns:p15="http://schemas.microsoft.com/office/powerpoint/2012/main" userId="yib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7A91D-ED6C-45C9-8865-B9B3F5837949}" type="datetimeFigureOut">
              <a:rPr lang="zh-CN" altLang="en-US" smtClean="0"/>
              <a:t>2019/4/22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CBE57-4C41-4694-B4C0-5033A9B95E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78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561"/>
            <a:ext cx="9144000" cy="23880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669"/>
            <a:ext cx="9144000" cy="165605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978" indent="0" algn="ctr">
              <a:buNone/>
              <a:defRPr sz="1600"/>
            </a:lvl7pPr>
            <a:lvl8pPr marL="3201167" indent="0" algn="ctr">
              <a:buNone/>
              <a:defRPr sz="1600"/>
            </a:lvl8pPr>
            <a:lvl9pPr marL="365835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8" name="PA_矩形 13">
            <a:extLst>
              <a:ext uri="{FF2B5EF4-FFF2-40B4-BE49-F238E27FC236}">
                <a16:creationId xmlns:a16="http://schemas.microsoft.com/office/drawing/2014/main" id="{964C0D12-996A-4AB3-A2E7-BCB920EB1A7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-25636"/>
            <a:ext cx="12192000" cy="1989221"/>
          </a:xfrm>
          <a:prstGeom prst="rect">
            <a:avLst/>
          </a:prstGeom>
          <a:blipFill dpi="0" rotWithShape="1">
            <a:blip r:embed="rId3">
              <a:alphaModFix amt="2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E513C07-57C0-45FA-9054-BE0185575F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123" y="5969111"/>
            <a:ext cx="2539682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6300" y="160021"/>
            <a:ext cx="10256520" cy="85725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5630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4AB26A5C-3C1B-450C-B782-0CA0FE07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160021"/>
            <a:ext cx="10256520" cy="85725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6656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3660272-C966-4F1F-B8BE-E61E7412B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23" y="5978621"/>
            <a:ext cx="2539682" cy="88888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57C367B-81DC-4F69-997E-7718B39B6E8A}"/>
              </a:ext>
            </a:extLst>
          </p:cNvPr>
          <p:cNvSpPr/>
          <p:nvPr userDrawn="1"/>
        </p:nvSpPr>
        <p:spPr>
          <a:xfrm>
            <a:off x="265519" y="175851"/>
            <a:ext cx="414883" cy="3917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图片包含 运输, 气球&#10;&#10;已生成极高可信度的说明">
            <a:extLst>
              <a:ext uri="{FF2B5EF4-FFF2-40B4-BE49-F238E27FC236}">
                <a16:creationId xmlns:a16="http://schemas.microsoft.com/office/drawing/2014/main" id="{2E5F2B33-7D29-4820-A6D4-466C77A459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705" y="97730"/>
            <a:ext cx="1604883" cy="834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4014A3E-433A-494E-829C-3F1F388B0332}"/>
              </a:ext>
            </a:extLst>
          </p:cNvPr>
          <p:cNvSpPr/>
          <p:nvPr userDrawn="1"/>
        </p:nvSpPr>
        <p:spPr>
          <a:xfrm>
            <a:off x="156617" y="377190"/>
            <a:ext cx="414883" cy="3917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67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3BDDED7-EFA7-498C-A513-916AFAA0D1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23" y="5978621"/>
            <a:ext cx="2539682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8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6571E921-8FF6-47B7-BF1A-F812AD157FAD}"/>
              </a:ext>
            </a:extLst>
          </p:cNvPr>
          <p:cNvSpPr/>
          <p:nvPr userDrawn="1"/>
        </p:nvSpPr>
        <p:spPr>
          <a:xfrm>
            <a:off x="265519" y="175851"/>
            <a:ext cx="414883" cy="3917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76300" y="201892"/>
            <a:ext cx="10515600" cy="567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76300" y="1177291"/>
            <a:ext cx="10477500" cy="5000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48EF3BB-C36D-4D75-B153-B939FC9213DD}"/>
              </a:ext>
            </a:extLst>
          </p:cNvPr>
          <p:cNvCxnSpPr/>
          <p:nvPr userDrawn="1"/>
        </p:nvCxnSpPr>
        <p:spPr>
          <a:xfrm flipH="1">
            <a:off x="156617" y="932269"/>
            <a:ext cx="11867971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图片 8" descr="图片包含 运输, 气球&#10;&#10;已生成极高可信度的说明">
            <a:extLst>
              <a:ext uri="{FF2B5EF4-FFF2-40B4-BE49-F238E27FC236}">
                <a16:creationId xmlns:a16="http://schemas.microsoft.com/office/drawing/2014/main" id="{30A8D191-4061-429B-A56E-7AF1151836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705" y="97730"/>
            <a:ext cx="1604883" cy="83453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39879DA-1ECB-4BDA-8479-25BED750CF53}"/>
              </a:ext>
            </a:extLst>
          </p:cNvPr>
          <p:cNvSpPr/>
          <p:nvPr userDrawn="1"/>
        </p:nvSpPr>
        <p:spPr>
          <a:xfrm>
            <a:off x="156617" y="377190"/>
            <a:ext cx="414883" cy="39177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757F2B3-AF3C-409C-9F38-B54918BC70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23" y="5978621"/>
            <a:ext cx="2539682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71" r:id="rId4"/>
    <p:sldLayoutId id="2147483672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0" kern="1200" cap="none" spc="0">
          <a:ln w="0"/>
          <a:solidFill>
            <a:schemeClr val="accent1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38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572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76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978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16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55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71BA85D4-0841-4B3F-90C2-96349B39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effectLst/>
              </a:rPr>
              <a:t>（一）怎么看当下中国经济</a:t>
            </a:r>
            <a:endParaRPr lang="zh-CN" altLang="en-US" dirty="0"/>
          </a:p>
        </p:txBody>
      </p:sp>
      <p:sp>
        <p:nvSpPr>
          <p:cNvPr id="38" name="Inhaltsplatzhalter 4">
            <a:extLst>
              <a:ext uri="{FF2B5EF4-FFF2-40B4-BE49-F238E27FC236}">
                <a16:creationId xmlns:a16="http://schemas.microsoft.com/office/drawing/2014/main" id="{09F12500-CABE-474B-B38F-133A6580D3FD}"/>
              </a:ext>
            </a:extLst>
          </p:cNvPr>
          <p:cNvSpPr txBox="1"/>
          <p:nvPr/>
        </p:nvSpPr>
        <p:spPr>
          <a:xfrm>
            <a:off x="1594436" y="1621893"/>
            <a:ext cx="4111680" cy="104573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Aft>
                <a:spcPts val="1200"/>
              </a:spcAft>
              <a:buNone/>
            </a:pPr>
            <a:r>
              <a:rPr lang="zh-CN" altLang="en-US" sz="2000" dirty="0">
                <a:solidFill>
                  <a:schemeClr val="accent1"/>
                </a:solidFill>
                <a:latin typeface="+mj-lt"/>
              </a:rPr>
              <a:t>居民人均可支配收入实际增长</a:t>
            </a:r>
            <a:r>
              <a:rPr lang="en-US" altLang="zh-CN" sz="2000" dirty="0">
                <a:solidFill>
                  <a:schemeClr val="accent1"/>
                </a:solidFill>
                <a:latin typeface="+mj-lt"/>
              </a:rPr>
              <a:t>6.5%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与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6.6%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的经济增速基本持平，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人民生活持续改善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9" name="Inhaltsplatzhalter 4">
            <a:extLst>
              <a:ext uri="{FF2B5EF4-FFF2-40B4-BE49-F238E27FC236}">
                <a16:creationId xmlns:a16="http://schemas.microsoft.com/office/drawing/2014/main" id="{415B20BF-5ED8-45E6-916D-14BCF2E02761}"/>
              </a:ext>
            </a:extLst>
          </p:cNvPr>
          <p:cNvSpPr txBox="1"/>
          <p:nvPr/>
        </p:nvSpPr>
        <p:spPr>
          <a:xfrm>
            <a:off x="367387" y="1896839"/>
            <a:ext cx="1072529" cy="49584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accent1"/>
                </a:solidFill>
                <a:latin typeface="+mj-lt"/>
              </a:rPr>
              <a:t>6.5%</a:t>
            </a:r>
            <a:endParaRPr lang="en-US" sz="2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0" name="Inhaltsplatzhalter 4">
            <a:extLst>
              <a:ext uri="{FF2B5EF4-FFF2-40B4-BE49-F238E27FC236}">
                <a16:creationId xmlns:a16="http://schemas.microsoft.com/office/drawing/2014/main" id="{93651254-E7A9-47AC-81EA-1C0744A23AFA}"/>
              </a:ext>
            </a:extLst>
          </p:cNvPr>
          <p:cNvSpPr txBox="1"/>
          <p:nvPr/>
        </p:nvSpPr>
        <p:spPr>
          <a:xfrm>
            <a:off x="7685813" y="1795655"/>
            <a:ext cx="4316999" cy="6994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Aft>
                <a:spcPts val="1200"/>
              </a:spcAft>
              <a:buNone/>
            </a:pPr>
            <a:r>
              <a:rPr lang="zh-CN" altLang="en-US" sz="2000" dirty="0">
                <a:solidFill>
                  <a:schemeClr val="accent2"/>
                </a:solidFill>
                <a:latin typeface="+mj-lt"/>
              </a:rPr>
              <a:t>农村贫困人口减少</a:t>
            </a:r>
            <a:r>
              <a:rPr lang="en-US" altLang="zh-CN" sz="2000" dirty="0">
                <a:solidFill>
                  <a:schemeClr val="accent2"/>
                </a:solidFill>
                <a:latin typeface="+mj-lt"/>
              </a:rPr>
              <a:t>1386</a:t>
            </a:r>
            <a:r>
              <a:rPr lang="zh-CN" altLang="en-US" sz="2000" dirty="0">
                <a:solidFill>
                  <a:schemeClr val="accent2"/>
                </a:solidFill>
                <a:latin typeface="+mj-lt"/>
              </a:rPr>
              <a:t>万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2019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年：农村贫困人口要减少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1000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万以上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41" name="Inhaltsplatzhalter 4">
            <a:extLst>
              <a:ext uri="{FF2B5EF4-FFF2-40B4-BE49-F238E27FC236}">
                <a16:creationId xmlns:a16="http://schemas.microsoft.com/office/drawing/2014/main" id="{E3E3DADE-D23B-47B8-A619-1BD38033B1B0}"/>
              </a:ext>
            </a:extLst>
          </p:cNvPr>
          <p:cNvSpPr txBox="1"/>
          <p:nvPr/>
        </p:nvSpPr>
        <p:spPr>
          <a:xfrm>
            <a:off x="6106035" y="1930011"/>
            <a:ext cx="1353401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CN" sz="2800" b="1" dirty="0">
                <a:solidFill>
                  <a:schemeClr val="accent2"/>
                </a:solidFill>
                <a:latin typeface="+mj-lt"/>
              </a:rPr>
              <a:t>1386</a:t>
            </a:r>
            <a:r>
              <a:rPr lang="zh-CN" altLang="en-US" sz="2800" b="1" dirty="0">
                <a:solidFill>
                  <a:schemeClr val="accent2"/>
                </a:solidFill>
                <a:latin typeface="+mj-lt"/>
              </a:rPr>
              <a:t>万</a:t>
            </a:r>
            <a:endParaRPr lang="en-US" sz="28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2" name="Inhaltsplatzhalter 4">
            <a:extLst>
              <a:ext uri="{FF2B5EF4-FFF2-40B4-BE49-F238E27FC236}">
                <a16:creationId xmlns:a16="http://schemas.microsoft.com/office/drawing/2014/main" id="{F45F3B2F-7F0B-4DB6-974A-72919413EFB4}"/>
              </a:ext>
            </a:extLst>
          </p:cNvPr>
          <p:cNvSpPr txBox="1"/>
          <p:nvPr/>
        </p:nvSpPr>
        <p:spPr>
          <a:xfrm>
            <a:off x="1359070" y="4167526"/>
            <a:ext cx="4501565" cy="57554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Aft>
                <a:spcPts val="1200"/>
              </a:spcAft>
              <a:buNone/>
            </a:pPr>
            <a:r>
              <a:rPr lang="zh-CN" altLang="en-US" sz="2000" dirty="0">
                <a:solidFill>
                  <a:schemeClr val="accent3"/>
                </a:solidFill>
                <a:latin typeface="+mj-lt"/>
              </a:rPr>
              <a:t>调查失业率稳定在</a:t>
            </a:r>
            <a:r>
              <a:rPr lang="en-US" altLang="zh-CN" sz="2000" dirty="0">
                <a:solidFill>
                  <a:schemeClr val="accent3"/>
                </a:solidFill>
                <a:latin typeface="+mj-lt"/>
              </a:rPr>
              <a:t>5%</a:t>
            </a:r>
            <a:r>
              <a:rPr lang="zh-CN" altLang="en-US" sz="2000" dirty="0">
                <a:solidFill>
                  <a:schemeClr val="accent3"/>
                </a:solidFill>
                <a:latin typeface="+mj-lt"/>
              </a:rPr>
              <a:t>左右的较低水平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endParaRPr lang="en-US" sz="11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3" name="Inhaltsplatzhalter 4">
            <a:extLst>
              <a:ext uri="{FF2B5EF4-FFF2-40B4-BE49-F238E27FC236}">
                <a16:creationId xmlns:a16="http://schemas.microsoft.com/office/drawing/2014/main" id="{0D0E1AF4-0D6B-47AD-9A59-DDC1445E5862}"/>
              </a:ext>
            </a:extLst>
          </p:cNvPr>
          <p:cNvSpPr txBox="1"/>
          <p:nvPr/>
        </p:nvSpPr>
        <p:spPr>
          <a:xfrm>
            <a:off x="132022" y="4230460"/>
            <a:ext cx="1072529" cy="49584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accent3"/>
                </a:solidFill>
                <a:latin typeface="+mj-lt"/>
              </a:rPr>
              <a:t>5%</a:t>
            </a:r>
            <a:endParaRPr lang="en-US" sz="2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44" name="Inhaltsplatzhalter 4">
            <a:extLst>
              <a:ext uri="{FF2B5EF4-FFF2-40B4-BE49-F238E27FC236}">
                <a16:creationId xmlns:a16="http://schemas.microsoft.com/office/drawing/2014/main" id="{6393E28F-16F7-4DC1-BAFB-CB3CA45E16C8}"/>
              </a:ext>
            </a:extLst>
          </p:cNvPr>
          <p:cNvSpPr txBox="1"/>
          <p:nvPr/>
        </p:nvSpPr>
        <p:spPr>
          <a:xfrm>
            <a:off x="1572939" y="3044226"/>
            <a:ext cx="4501565" cy="35420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Aft>
                <a:spcPts val="1200"/>
              </a:spcAft>
              <a:buNone/>
            </a:pPr>
            <a:r>
              <a:rPr lang="zh-CN" altLang="en-US" sz="2000" dirty="0">
                <a:solidFill>
                  <a:schemeClr val="accent4"/>
                </a:solidFill>
                <a:latin typeface="+mj-lt"/>
              </a:rPr>
              <a:t>居民消费价格上涨</a:t>
            </a:r>
            <a:r>
              <a:rPr lang="en-US" altLang="zh-CN" sz="2000" dirty="0">
                <a:solidFill>
                  <a:schemeClr val="accent4"/>
                </a:solidFill>
                <a:latin typeface="+mj-lt"/>
              </a:rPr>
              <a:t>2.1%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5" name="Inhaltsplatzhalter 4">
            <a:extLst>
              <a:ext uri="{FF2B5EF4-FFF2-40B4-BE49-F238E27FC236}">
                <a16:creationId xmlns:a16="http://schemas.microsoft.com/office/drawing/2014/main" id="{18EC4F74-2CA9-40EA-9CBB-E5C9595838BE}"/>
              </a:ext>
            </a:extLst>
          </p:cNvPr>
          <p:cNvSpPr txBox="1"/>
          <p:nvPr/>
        </p:nvSpPr>
        <p:spPr>
          <a:xfrm>
            <a:off x="345891" y="2973575"/>
            <a:ext cx="1072529" cy="49584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accent4"/>
                </a:solidFill>
                <a:latin typeface="+mj-lt"/>
              </a:rPr>
              <a:t>2.1%</a:t>
            </a:r>
            <a:endParaRPr lang="en-US" sz="280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48" name="Inhaltsplatzhalter 4">
            <a:extLst>
              <a:ext uri="{FF2B5EF4-FFF2-40B4-BE49-F238E27FC236}">
                <a16:creationId xmlns:a16="http://schemas.microsoft.com/office/drawing/2014/main" id="{6B5D8A68-B94C-46C7-96F1-A8C9C0D2B3E5}"/>
              </a:ext>
            </a:extLst>
          </p:cNvPr>
          <p:cNvSpPr txBox="1"/>
          <p:nvPr/>
        </p:nvSpPr>
        <p:spPr>
          <a:xfrm>
            <a:off x="7718580" y="2892233"/>
            <a:ext cx="4316999" cy="35420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Aft>
                <a:spcPts val="1200"/>
              </a:spcAft>
              <a:buNone/>
            </a:pPr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实际使用外资</a:t>
            </a:r>
            <a:r>
              <a:rPr lang="en-US" altLang="zh-CN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1383</a:t>
            </a:r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亿美元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9" name="Inhaltsplatzhalter 4">
            <a:extLst>
              <a:ext uri="{FF2B5EF4-FFF2-40B4-BE49-F238E27FC236}">
                <a16:creationId xmlns:a16="http://schemas.microsoft.com/office/drawing/2014/main" id="{15875A92-D2C2-40C8-94E0-969A5650A05A}"/>
              </a:ext>
            </a:extLst>
          </p:cNvPr>
          <p:cNvSpPr txBox="1"/>
          <p:nvPr/>
        </p:nvSpPr>
        <p:spPr>
          <a:xfrm>
            <a:off x="6138802" y="3077699"/>
            <a:ext cx="1320633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1383</a:t>
            </a: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亿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0" name="Inhaltsplatzhalter 4">
            <a:extLst>
              <a:ext uri="{FF2B5EF4-FFF2-40B4-BE49-F238E27FC236}">
                <a16:creationId xmlns:a16="http://schemas.microsoft.com/office/drawing/2014/main" id="{30258F41-C198-4C45-A986-D48F06E7EAA8}"/>
              </a:ext>
            </a:extLst>
          </p:cNvPr>
          <p:cNvSpPr txBox="1"/>
          <p:nvPr/>
        </p:nvSpPr>
        <p:spPr>
          <a:xfrm>
            <a:off x="7718580" y="4024261"/>
            <a:ext cx="4316999" cy="35420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Aft>
                <a:spcPts val="1200"/>
              </a:spcAft>
              <a:buNone/>
            </a:pP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外汇储备保持在</a:t>
            </a:r>
            <a:r>
              <a:rPr lang="en-US" altLang="zh-CN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3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万亿美元以上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1" name="Inhaltsplatzhalter 4">
            <a:extLst>
              <a:ext uri="{FF2B5EF4-FFF2-40B4-BE49-F238E27FC236}">
                <a16:creationId xmlns:a16="http://schemas.microsoft.com/office/drawing/2014/main" id="{6C54AE8F-EC28-4C07-9904-5DE22CFCD6AA}"/>
              </a:ext>
            </a:extLst>
          </p:cNvPr>
          <p:cNvSpPr txBox="1"/>
          <p:nvPr/>
        </p:nvSpPr>
        <p:spPr>
          <a:xfrm>
            <a:off x="6138803" y="3953553"/>
            <a:ext cx="1072528" cy="49584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spcAft>
                <a:spcPts val="1200"/>
              </a:spcAft>
              <a:buNone/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3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万亿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2" name="Inhaltsplatzhalter 4">
            <a:extLst>
              <a:ext uri="{FF2B5EF4-FFF2-40B4-BE49-F238E27FC236}">
                <a16:creationId xmlns:a16="http://schemas.microsoft.com/office/drawing/2014/main" id="{DB932208-7127-4A49-80D6-C5EAA454514D}"/>
              </a:ext>
            </a:extLst>
          </p:cNvPr>
          <p:cNvSpPr txBox="1"/>
          <p:nvPr/>
        </p:nvSpPr>
        <p:spPr>
          <a:xfrm>
            <a:off x="7718580" y="4975269"/>
            <a:ext cx="4316999" cy="35420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Aft>
                <a:spcPts val="1200"/>
              </a:spcAft>
              <a:buNone/>
            </a:pPr>
            <a:r>
              <a:rPr lang="en-US" altLang="zh-CN" sz="2000" dirty="0">
                <a:solidFill>
                  <a:schemeClr val="tx2"/>
                </a:solidFill>
                <a:latin typeface="+mj-lt"/>
              </a:rPr>
              <a:t>2018</a:t>
            </a:r>
            <a:r>
              <a:rPr lang="zh-CN" altLang="en-US" sz="2000" dirty="0">
                <a:solidFill>
                  <a:schemeClr val="tx2"/>
                </a:solidFill>
                <a:latin typeface="+mj-lt"/>
              </a:rPr>
              <a:t>年</a:t>
            </a:r>
            <a:r>
              <a:rPr lang="en-US" altLang="zh-CN" sz="2000" dirty="0">
                <a:solidFill>
                  <a:schemeClr val="tx2"/>
                </a:solidFill>
                <a:latin typeface="+mj-lt"/>
              </a:rPr>
              <a:t>GDP</a:t>
            </a:r>
            <a:r>
              <a:rPr lang="zh-CN" altLang="en-US" sz="2000" dirty="0">
                <a:solidFill>
                  <a:schemeClr val="tx2"/>
                </a:solidFill>
                <a:latin typeface="+mj-lt"/>
              </a:rPr>
              <a:t>规模达</a:t>
            </a:r>
            <a:r>
              <a:rPr lang="en-US" altLang="zh-CN" sz="2000" dirty="0">
                <a:solidFill>
                  <a:schemeClr val="tx2"/>
                </a:solidFill>
                <a:latin typeface="+mj-lt"/>
              </a:rPr>
              <a:t>90</a:t>
            </a:r>
            <a:r>
              <a:rPr lang="zh-CN" altLang="en-US" sz="2000" dirty="0">
                <a:solidFill>
                  <a:schemeClr val="tx2"/>
                </a:solidFill>
                <a:latin typeface="+mj-lt"/>
              </a:rPr>
              <a:t>万亿元</a:t>
            </a:r>
            <a:endParaRPr lang="en-US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3" name="Inhaltsplatzhalter 4">
            <a:extLst>
              <a:ext uri="{FF2B5EF4-FFF2-40B4-BE49-F238E27FC236}">
                <a16:creationId xmlns:a16="http://schemas.microsoft.com/office/drawing/2014/main" id="{07E46545-BE40-4F34-97D9-A704B89E489F}"/>
              </a:ext>
            </a:extLst>
          </p:cNvPr>
          <p:cNvSpPr txBox="1"/>
          <p:nvPr/>
        </p:nvSpPr>
        <p:spPr>
          <a:xfrm>
            <a:off x="6138802" y="4935453"/>
            <a:ext cx="1247653" cy="49584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spcAft>
                <a:spcPts val="120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+mj-lt"/>
              </a:rPr>
              <a:t>90</a:t>
            </a:r>
            <a:r>
              <a:rPr lang="zh-CN" altLang="en-US" sz="2800" b="1" dirty="0">
                <a:solidFill>
                  <a:schemeClr val="tx2"/>
                </a:solidFill>
                <a:latin typeface="+mj-lt"/>
              </a:rPr>
              <a:t>万亿</a:t>
            </a:r>
            <a:endParaRPr lang="en-US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DE85606-7538-4686-8BD9-8E39EFE5BA2E}"/>
              </a:ext>
            </a:extLst>
          </p:cNvPr>
          <p:cNvSpPr/>
          <p:nvPr/>
        </p:nvSpPr>
        <p:spPr>
          <a:xfrm>
            <a:off x="1204551" y="4546223"/>
            <a:ext cx="4501565" cy="1099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2019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年：城镇新增就业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1100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万人以上，城镇调查失业率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5.5%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左右，城镇登记失业率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4.5%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以内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82DDE0B-EF33-4926-9929-B7FD427F5615}"/>
              </a:ext>
            </a:extLst>
          </p:cNvPr>
          <p:cNvSpPr/>
          <p:nvPr/>
        </p:nvSpPr>
        <p:spPr>
          <a:xfrm>
            <a:off x="1445772" y="3350553"/>
            <a:ext cx="2954655" cy="407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始终保持在比较低的水平上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273374D-3B28-4EE6-A158-E55E98714ABB}"/>
              </a:ext>
            </a:extLst>
          </p:cNvPr>
          <p:cNvSpPr/>
          <p:nvPr/>
        </p:nvSpPr>
        <p:spPr>
          <a:xfrm>
            <a:off x="7627600" y="3244661"/>
            <a:ext cx="2335614" cy="407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稳居发展中国家首位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BF6546A-A31E-4135-BB95-D698589DE627}"/>
              </a:ext>
            </a:extLst>
          </p:cNvPr>
          <p:cNvSpPr/>
          <p:nvPr/>
        </p:nvSpPr>
        <p:spPr>
          <a:xfrm>
            <a:off x="7627600" y="5313172"/>
            <a:ext cx="4316999" cy="75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相当于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13.6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万亿美元，占全球的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16.1%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；</a:t>
            </a:r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中国对全球经济增长的贡献率在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30%</a:t>
            </a:r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以上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7CC864-2047-4A5E-AA11-149B6ED63C15}"/>
              </a:ext>
            </a:extLst>
          </p:cNvPr>
          <p:cNvSpPr txBox="1"/>
          <p:nvPr/>
        </p:nvSpPr>
        <p:spPr>
          <a:xfrm>
            <a:off x="4891149" y="991573"/>
            <a:ext cx="2495306" cy="441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00" b="1" dirty="0">
                <a:solidFill>
                  <a:schemeClr val="tx2"/>
                </a:solidFill>
                <a:latin typeface="+mj-ea"/>
                <a:ea typeface="+mj-ea"/>
              </a:rPr>
              <a:t>2018</a:t>
            </a:r>
            <a:r>
              <a:rPr lang="zh-CN" altLang="en-US" sz="2000" b="1" dirty="0">
                <a:solidFill>
                  <a:schemeClr val="tx2"/>
                </a:solidFill>
                <a:latin typeface="+mj-ea"/>
                <a:ea typeface="+mj-ea"/>
              </a:rPr>
              <a:t>年部分数据</a:t>
            </a:r>
          </a:p>
        </p:txBody>
      </p:sp>
    </p:spTree>
    <p:extLst>
      <p:ext uri="{BB962C8B-B14F-4D97-AF65-F5344CB8AC3E}">
        <p14:creationId xmlns:p14="http://schemas.microsoft.com/office/powerpoint/2010/main" val="243615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accel="14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accel="14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accel="14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accel="14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4" accel="14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4" accel="14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accel="14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灰蓝系列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2D46"/>
      </a:accent1>
      <a:accent2>
        <a:srgbClr val="1F4E79"/>
      </a:accent2>
      <a:accent3>
        <a:srgbClr val="32609B"/>
      </a:accent3>
      <a:accent4>
        <a:srgbClr val="5B9BD5"/>
      </a:accent4>
      <a:accent5>
        <a:srgbClr val="A6A6A6"/>
      </a:accent5>
      <a:accent6>
        <a:srgbClr val="D8D8D8"/>
      </a:accent6>
      <a:hlink>
        <a:srgbClr val="0563C1"/>
      </a:hlink>
      <a:folHlink>
        <a:srgbClr val="954F72"/>
      </a:folHlink>
    </a:clrScheme>
    <a:fontScheme name="汉仪">
      <a:majorFont>
        <a:latin typeface="Arial Black"/>
        <a:ea typeface="汉仪大黑简"/>
        <a:cs typeface=""/>
      </a:majorFont>
      <a:minorFont>
        <a:latin typeface="Arial"/>
        <a:ea typeface="汉仪大宋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4754</TotalTime>
  <Words>136</Words>
  <Application>Microsoft Office PowerPoint</Application>
  <PresentationFormat>宽屏</PresentationFormat>
  <Paragraphs>21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等线</vt:lpstr>
      <vt:lpstr>汉仪大黑简</vt:lpstr>
      <vt:lpstr>汉仪大宋简</vt:lpstr>
      <vt:lpstr>宋体</vt:lpstr>
      <vt:lpstr>Arial</vt:lpstr>
      <vt:lpstr>Arial</vt:lpstr>
      <vt:lpstr>Arial Black</vt:lpstr>
      <vt:lpstr>Calibri</vt:lpstr>
      <vt:lpstr>Calibri Light</vt:lpstr>
      <vt:lpstr>Wingdings</vt:lpstr>
      <vt:lpstr>Office 主题</vt:lpstr>
      <vt:lpstr>（一）怎么看当下中国经济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zz</dc:creator>
  <cp:lastModifiedBy>zz</cp:lastModifiedBy>
  <cp:revision>98</cp:revision>
  <dcterms:created xsi:type="dcterms:W3CDTF">2019-04-19T01:38:22Z</dcterms:created>
  <dcterms:modified xsi:type="dcterms:W3CDTF">2019-04-22T09:06:47Z</dcterms:modified>
</cp:coreProperties>
</file>