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6" r:id="rId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ibo" initials="y" lastIdx="8" clrIdx="0">
    <p:extLst>
      <p:ext uri="{19B8F6BF-5375-455C-9EA6-DF929625EA0E}">
        <p15:presenceInfo xmlns:p15="http://schemas.microsoft.com/office/powerpoint/2012/main" userId="yib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7A91D-ED6C-45C9-8865-B9B3F5837949}" type="datetimeFigureOut">
              <a:rPr lang="zh-CN" altLang="en-US" smtClean="0"/>
              <a:t>2019/4/22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CBE57-4C41-4694-B4C0-5033A9B95EBB}" type="slidenum">
              <a:rPr lang="zh-CN" altLang="en-US" smtClean="0"/>
              <a:t>‹#›</a:t>
            </a:fld>
            <a:endParaRPr lang="zh-CN" altLang="en-US"/>
          </a:p>
        </p:txBody>
      </p:sp>
    </p:spTree>
    <p:extLst>
      <p:ext uri="{BB962C8B-B14F-4D97-AF65-F5344CB8AC3E}">
        <p14:creationId xmlns:p14="http://schemas.microsoft.com/office/powerpoint/2010/main" val="68578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561"/>
            <a:ext cx="9144000" cy="2388017"/>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669"/>
            <a:ext cx="9144000" cy="165605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978" indent="0" algn="ctr">
              <a:buNone/>
              <a:defRPr sz="1600"/>
            </a:lvl7pPr>
            <a:lvl8pPr marL="3201167" indent="0" algn="ctr">
              <a:buNone/>
              <a:defRPr sz="1600"/>
            </a:lvl8pPr>
            <a:lvl9pPr marL="3658355" indent="0" algn="ctr">
              <a:buNone/>
              <a:defRPr sz="1600"/>
            </a:lvl9pPr>
          </a:lstStyle>
          <a:p>
            <a:r>
              <a:rPr lang="zh-CN" altLang="en-US"/>
              <a:t>单击此处编辑母版副标题样式</a:t>
            </a:r>
          </a:p>
        </p:txBody>
      </p:sp>
      <p:sp>
        <p:nvSpPr>
          <p:cNvPr id="8" name="PA_矩形 13">
            <a:extLst>
              <a:ext uri="{FF2B5EF4-FFF2-40B4-BE49-F238E27FC236}">
                <a16:creationId xmlns:a16="http://schemas.microsoft.com/office/drawing/2014/main" id="{964C0D12-996A-4AB3-A2E7-BCB920EB1A76}"/>
              </a:ext>
            </a:extLst>
          </p:cNvPr>
          <p:cNvSpPr/>
          <p:nvPr userDrawn="1">
            <p:custDataLst>
              <p:tags r:id="rId1"/>
            </p:custDataLst>
          </p:nvPr>
        </p:nvSpPr>
        <p:spPr>
          <a:xfrm>
            <a:off x="0" y="-25636"/>
            <a:ext cx="12192000" cy="1989221"/>
          </a:xfrm>
          <a:prstGeom prst="rect">
            <a:avLst/>
          </a:prstGeom>
          <a:blipFill dpi="0" rotWithShape="1">
            <a:blip r:embed="rId3">
              <a:alphaModFix amt="2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zh-CN" altLang="en-US">
              <a:solidFill>
                <a:prstClr val="white"/>
              </a:solidFill>
              <a:latin typeface="Calibri"/>
              <a:ea typeface="宋体" panose="02010600030101010101" pitchFamily="2" charset="-122"/>
            </a:endParaRPr>
          </a:p>
        </p:txBody>
      </p:sp>
      <p:pic>
        <p:nvPicPr>
          <p:cNvPr id="10" name="图片 9">
            <a:extLst>
              <a:ext uri="{FF2B5EF4-FFF2-40B4-BE49-F238E27FC236}">
                <a16:creationId xmlns:a16="http://schemas.microsoft.com/office/drawing/2014/main" id="{4E513C07-57C0-45FA-9054-BE0185575F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43123" y="5969111"/>
            <a:ext cx="2539682" cy="888889"/>
          </a:xfrm>
          <a:prstGeom prst="rect">
            <a:avLst/>
          </a:prstGeom>
        </p:spPr>
      </p:pic>
    </p:spTree>
    <p:extLst>
      <p:ext uri="{BB962C8B-B14F-4D97-AF65-F5344CB8AC3E}">
        <p14:creationId xmlns:p14="http://schemas.microsoft.com/office/powerpoint/2010/main" val="30505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8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6300" y="160021"/>
            <a:ext cx="10256520" cy="857250"/>
          </a:xfrm>
        </p:spPr>
        <p:txBody>
          <a:bodyPr/>
          <a:lstStyle/>
          <a:p>
            <a:r>
              <a:rPr lang="zh-CN" altLang="en-US" dirty="0"/>
              <a:t>单击此处编辑母版标题样式</a:t>
            </a:r>
          </a:p>
        </p:txBody>
      </p:sp>
      <p:sp>
        <p:nvSpPr>
          <p:cNvPr id="3" name="内容占位符 2"/>
          <p:cNvSpPr>
            <a:spLocks noGrp="1"/>
          </p:cNvSpPr>
          <p:nvPr>
            <p:ph idx="1"/>
          </p:nvPr>
        </p:nvSpPr>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5630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4AB26A5C-3C1B-450C-B782-0CA0FE0701A2}"/>
              </a:ext>
            </a:extLst>
          </p:cNvPr>
          <p:cNvSpPr>
            <a:spLocks noGrp="1"/>
          </p:cNvSpPr>
          <p:nvPr>
            <p:ph type="title"/>
          </p:nvPr>
        </p:nvSpPr>
        <p:spPr>
          <a:xfrm>
            <a:off x="876300" y="160021"/>
            <a:ext cx="10256520" cy="857250"/>
          </a:xfrm>
        </p:spPr>
        <p:txBody>
          <a:bodyPr/>
          <a:lstStyle/>
          <a:p>
            <a:r>
              <a:rPr lang="zh-CN" altLang="en-US" dirty="0"/>
              <a:t>单击此处编辑母版标题样式</a:t>
            </a:r>
          </a:p>
        </p:txBody>
      </p:sp>
    </p:spTree>
    <p:extLst>
      <p:ext uri="{BB962C8B-B14F-4D97-AF65-F5344CB8AC3E}">
        <p14:creationId xmlns:p14="http://schemas.microsoft.com/office/powerpoint/2010/main" val="276656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irst Slide">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93660272-C966-4F1F-B8BE-E61E7412B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8923" y="5978621"/>
            <a:ext cx="2539682" cy="888889"/>
          </a:xfrm>
          <a:prstGeom prst="rect">
            <a:avLst/>
          </a:prstGeom>
        </p:spPr>
      </p:pic>
      <p:sp>
        <p:nvSpPr>
          <p:cNvPr id="7" name="矩形 6">
            <a:extLst>
              <a:ext uri="{FF2B5EF4-FFF2-40B4-BE49-F238E27FC236}">
                <a16:creationId xmlns:a16="http://schemas.microsoft.com/office/drawing/2014/main" id="{457C367B-81DC-4F69-997E-7718B39B6E8A}"/>
              </a:ext>
            </a:extLst>
          </p:cNvPr>
          <p:cNvSpPr/>
          <p:nvPr userDrawn="1"/>
        </p:nvSpPr>
        <p:spPr>
          <a:xfrm>
            <a:off x="265519" y="175851"/>
            <a:ext cx="414883" cy="39177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pic>
        <p:nvPicPr>
          <p:cNvPr id="11" name="图片 10" descr="图片包含 运输, 气球&#10;&#10;已生成极高可信度的说明">
            <a:extLst>
              <a:ext uri="{FF2B5EF4-FFF2-40B4-BE49-F238E27FC236}">
                <a16:creationId xmlns:a16="http://schemas.microsoft.com/office/drawing/2014/main" id="{2E5F2B33-7D29-4820-A6D4-466C77A459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9705" y="97730"/>
            <a:ext cx="1604883" cy="834539"/>
          </a:xfrm>
          <a:prstGeom prst="rect">
            <a:avLst/>
          </a:prstGeom>
        </p:spPr>
      </p:pic>
      <p:sp>
        <p:nvSpPr>
          <p:cNvPr id="12" name="矩形 11">
            <a:extLst>
              <a:ext uri="{FF2B5EF4-FFF2-40B4-BE49-F238E27FC236}">
                <a16:creationId xmlns:a16="http://schemas.microsoft.com/office/drawing/2014/main" id="{F4014A3E-433A-494E-829C-3F1F388B0332}"/>
              </a:ext>
            </a:extLst>
          </p:cNvPr>
          <p:cNvSpPr/>
          <p:nvPr userDrawn="1"/>
        </p:nvSpPr>
        <p:spPr>
          <a:xfrm>
            <a:off x="156617" y="377190"/>
            <a:ext cx="414883" cy="3917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0674769"/>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First Slide">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3BDDED7-EFA7-498C-A513-916AFAA0D1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8923" y="5978621"/>
            <a:ext cx="2539682" cy="888889"/>
          </a:xfrm>
          <a:prstGeom prst="rect">
            <a:avLst/>
          </a:prstGeom>
        </p:spPr>
      </p:pic>
    </p:spTree>
    <p:extLst>
      <p:ext uri="{BB962C8B-B14F-4D97-AF65-F5344CB8AC3E}">
        <p14:creationId xmlns:p14="http://schemas.microsoft.com/office/powerpoint/2010/main" val="992481871"/>
      </p:ext>
    </p:extLst>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t="-1000" b="-1000"/>
          </a:stretch>
        </a:blipFill>
        <a:effectLst/>
      </p:bgPr>
    </p:bg>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6571E921-8FF6-47B7-BF1A-F812AD157FAD}"/>
              </a:ext>
            </a:extLst>
          </p:cNvPr>
          <p:cNvSpPr/>
          <p:nvPr userDrawn="1"/>
        </p:nvSpPr>
        <p:spPr>
          <a:xfrm>
            <a:off x="265519" y="175851"/>
            <a:ext cx="414883" cy="39177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2" name="标题占位符 1"/>
          <p:cNvSpPr>
            <a:spLocks noGrp="1"/>
          </p:cNvSpPr>
          <p:nvPr>
            <p:ph type="title"/>
          </p:nvPr>
        </p:nvSpPr>
        <p:spPr>
          <a:xfrm>
            <a:off x="876300" y="201892"/>
            <a:ext cx="10515600" cy="56708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76300" y="1177291"/>
            <a:ext cx="10477500" cy="500075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cxnSp>
        <p:nvCxnSpPr>
          <p:cNvPr id="7" name="直接连接符 6">
            <a:extLst>
              <a:ext uri="{FF2B5EF4-FFF2-40B4-BE49-F238E27FC236}">
                <a16:creationId xmlns:a16="http://schemas.microsoft.com/office/drawing/2014/main" id="{948EF3BB-C36D-4D75-B153-B939FC9213DD}"/>
              </a:ext>
            </a:extLst>
          </p:cNvPr>
          <p:cNvCxnSpPr/>
          <p:nvPr userDrawn="1"/>
        </p:nvCxnSpPr>
        <p:spPr>
          <a:xfrm flipH="1">
            <a:off x="156617" y="932269"/>
            <a:ext cx="11867971" cy="0"/>
          </a:xfrm>
          <a:prstGeom prst="line">
            <a:avLst/>
          </a:prstGeom>
          <a:ln/>
        </p:spPr>
        <p:style>
          <a:lnRef idx="2">
            <a:schemeClr val="accent2"/>
          </a:lnRef>
          <a:fillRef idx="0">
            <a:schemeClr val="accent2"/>
          </a:fillRef>
          <a:effectRef idx="1">
            <a:schemeClr val="accent2"/>
          </a:effectRef>
          <a:fontRef idx="minor">
            <a:schemeClr val="tx1"/>
          </a:fontRef>
        </p:style>
      </p:cxnSp>
      <p:pic>
        <p:nvPicPr>
          <p:cNvPr id="9" name="图片 8" descr="图片包含 运输, 气球&#10;&#10;已生成极高可信度的说明">
            <a:extLst>
              <a:ext uri="{FF2B5EF4-FFF2-40B4-BE49-F238E27FC236}">
                <a16:creationId xmlns:a16="http://schemas.microsoft.com/office/drawing/2014/main" id="{30A8D191-4061-429B-A56E-7AF11518369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419705" y="97730"/>
            <a:ext cx="1604883" cy="834539"/>
          </a:xfrm>
          <a:prstGeom prst="rect">
            <a:avLst/>
          </a:prstGeom>
        </p:spPr>
      </p:pic>
      <p:sp>
        <p:nvSpPr>
          <p:cNvPr id="10" name="矩形 9">
            <a:extLst>
              <a:ext uri="{FF2B5EF4-FFF2-40B4-BE49-F238E27FC236}">
                <a16:creationId xmlns:a16="http://schemas.microsoft.com/office/drawing/2014/main" id="{539879DA-1ECB-4BDA-8479-25BED750CF53}"/>
              </a:ext>
            </a:extLst>
          </p:cNvPr>
          <p:cNvSpPr/>
          <p:nvPr userDrawn="1"/>
        </p:nvSpPr>
        <p:spPr>
          <a:xfrm>
            <a:off x="156617" y="377190"/>
            <a:ext cx="414883" cy="39177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3757F2B3-AF3C-409C-9F38-B54918BC70F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438923" y="5978621"/>
            <a:ext cx="2539682" cy="888889"/>
          </a:xfrm>
          <a:prstGeom prst="rect">
            <a:avLst/>
          </a:prstGeom>
        </p:spPr>
      </p:pic>
    </p:spTree>
    <p:extLst>
      <p:ext uri="{BB962C8B-B14F-4D97-AF65-F5344CB8AC3E}">
        <p14:creationId xmlns:p14="http://schemas.microsoft.com/office/powerpoint/2010/main" val="205997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71" r:id="rId4"/>
    <p:sldLayoutId id="2147483672" r:id="rId5"/>
  </p:sldLayoutIdLst>
  <p:txStyles>
    <p:titleStyle>
      <a:lvl1pPr algn="l" defTabSz="914377" rtl="0" eaLnBrk="1" latinLnBrk="0" hangingPunct="1">
        <a:lnSpc>
          <a:spcPct val="90000"/>
        </a:lnSpc>
        <a:spcBef>
          <a:spcPct val="0"/>
        </a:spcBef>
        <a:buNone/>
        <a:defRPr sz="3200" b="0" kern="1200" cap="none" spc="0">
          <a:ln w="0"/>
          <a:solidFill>
            <a:schemeClr val="accent1"/>
          </a:solidFill>
          <a:effectLst>
            <a:outerShdw blurRad="38100" dist="25400" dir="5400000" algn="ctr" rotWithShape="0">
              <a:srgbClr val="6E747A">
                <a:alpha val="43000"/>
              </a:srgbClr>
            </a:outerShdw>
          </a:effectLst>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38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572"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76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9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978" algn="l" defTabSz="914377" rtl="0" eaLnBrk="1" latinLnBrk="0" hangingPunct="1">
        <a:defRPr sz="1800" kern="1200">
          <a:solidFill>
            <a:schemeClr val="tx1"/>
          </a:solidFill>
          <a:latin typeface="+mn-lt"/>
          <a:ea typeface="+mn-ea"/>
          <a:cs typeface="+mn-cs"/>
        </a:defRPr>
      </a:lvl7pPr>
      <a:lvl8pPr marL="3201167" algn="l" defTabSz="914377" rtl="0" eaLnBrk="1" latinLnBrk="0" hangingPunct="1">
        <a:defRPr sz="1800" kern="1200">
          <a:solidFill>
            <a:schemeClr val="tx1"/>
          </a:solidFill>
          <a:latin typeface="+mn-lt"/>
          <a:ea typeface="+mn-ea"/>
          <a:cs typeface="+mn-cs"/>
        </a:defRPr>
      </a:lvl8pPr>
      <a:lvl9pPr marL="3658355"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C3A7B-DB4D-45E6-A1BF-F4A2587DB343}"/>
              </a:ext>
            </a:extLst>
          </p:cNvPr>
          <p:cNvSpPr>
            <a:spLocks noGrp="1"/>
          </p:cNvSpPr>
          <p:nvPr>
            <p:ph type="title"/>
          </p:nvPr>
        </p:nvSpPr>
        <p:spPr/>
        <p:txBody>
          <a:bodyPr/>
          <a:lstStyle/>
          <a:p>
            <a:pPr>
              <a:lnSpc>
                <a:spcPct val="125000"/>
              </a:lnSpc>
            </a:pPr>
            <a:r>
              <a:rPr lang="zh-CN" altLang="en-US" dirty="0">
                <a:effectLst/>
              </a:rPr>
              <a:t>集众智、汇众力</a:t>
            </a:r>
            <a:endParaRPr lang="zh-CN" altLang="en-US" dirty="0"/>
          </a:p>
        </p:txBody>
      </p:sp>
      <p:sp>
        <p:nvSpPr>
          <p:cNvPr id="4" name="矩形 3">
            <a:extLst>
              <a:ext uri="{FF2B5EF4-FFF2-40B4-BE49-F238E27FC236}">
                <a16:creationId xmlns:a16="http://schemas.microsoft.com/office/drawing/2014/main" id="{A5FC7D2C-BAD0-413C-B50D-AAABA7411C1F}"/>
              </a:ext>
            </a:extLst>
          </p:cNvPr>
          <p:cNvSpPr/>
          <p:nvPr/>
        </p:nvSpPr>
        <p:spPr>
          <a:xfrm>
            <a:off x="635904" y="1034846"/>
            <a:ext cx="11193519" cy="1212255"/>
          </a:xfrm>
          <a:prstGeom prst="rect">
            <a:avLst/>
          </a:prstGeom>
        </p:spPr>
        <p:txBody>
          <a:bodyPr wrap="square">
            <a:spAutoFit/>
          </a:bodyPr>
          <a:lstStyle/>
          <a:p>
            <a:pPr>
              <a:lnSpc>
                <a:spcPct val="125000"/>
              </a:lnSpc>
            </a:pPr>
            <a:r>
              <a:rPr lang="zh-CN" altLang="en-US" sz="2000" dirty="0">
                <a:solidFill>
                  <a:schemeClr val="accent2">
                    <a:lumMod val="75000"/>
                  </a:schemeClr>
                </a:solidFill>
                <a:latin typeface="+mn-ea"/>
              </a:rPr>
              <a:t>在</a:t>
            </a:r>
            <a:r>
              <a:rPr lang="en-US" altLang="zh-CN" sz="2000" dirty="0">
                <a:solidFill>
                  <a:schemeClr val="accent2">
                    <a:lumMod val="75000"/>
                  </a:schemeClr>
                </a:solidFill>
                <a:latin typeface="+mn-ea"/>
              </a:rPr>
              <a:t>《</a:t>
            </a:r>
            <a:r>
              <a:rPr lang="zh-CN" altLang="en-US" sz="2000" dirty="0">
                <a:solidFill>
                  <a:schemeClr val="accent2">
                    <a:lumMod val="75000"/>
                  </a:schemeClr>
                </a:solidFill>
                <a:latin typeface="+mn-ea"/>
              </a:rPr>
              <a:t>报告</a:t>
            </a:r>
            <a:r>
              <a:rPr lang="en-US" altLang="zh-CN" sz="2000" dirty="0">
                <a:solidFill>
                  <a:schemeClr val="accent2">
                    <a:lumMod val="75000"/>
                  </a:schemeClr>
                </a:solidFill>
                <a:latin typeface="+mn-ea"/>
              </a:rPr>
              <a:t>》</a:t>
            </a:r>
            <a:r>
              <a:rPr lang="zh-CN" altLang="en-US" sz="2000" dirty="0">
                <a:solidFill>
                  <a:schemeClr val="accent2">
                    <a:lumMod val="75000"/>
                  </a:schemeClr>
                </a:solidFill>
                <a:latin typeface="+mn-ea"/>
              </a:rPr>
              <a:t>起草过程中，李克强总理多次深入基层调查研究，多次主持召开座谈会。国务院其他领导同志也通过各种方式深入基层听取社会各方面的意见。起草组也通过多种渠道听取各方面的意见和建议。</a:t>
            </a:r>
          </a:p>
        </p:txBody>
      </p:sp>
      <p:sp>
        <p:nvSpPr>
          <p:cNvPr id="29" name="Freeform 6">
            <a:extLst>
              <a:ext uri="{FF2B5EF4-FFF2-40B4-BE49-F238E27FC236}">
                <a16:creationId xmlns:a16="http://schemas.microsoft.com/office/drawing/2014/main" id="{B8826CAC-7BDA-4B09-B9F6-EFCC97634750}"/>
              </a:ext>
            </a:extLst>
          </p:cNvPr>
          <p:cNvSpPr/>
          <p:nvPr/>
        </p:nvSpPr>
        <p:spPr bwMode="auto">
          <a:xfrm rot="2700000">
            <a:off x="2482978" y="2613406"/>
            <a:ext cx="2533173" cy="2541513"/>
          </a:xfrm>
          <a:custGeom>
            <a:avLst/>
            <a:gdLst>
              <a:gd name="T0" fmla="*/ 1039 w 5610"/>
              <a:gd name="T1" fmla="*/ 4570 h 5609"/>
              <a:gd name="T2" fmla="*/ 4802 w 5610"/>
              <a:gd name="T3" fmla="*/ 4570 h 5609"/>
              <a:gd name="T4" fmla="*/ 5579 w 5610"/>
              <a:gd name="T5" fmla="*/ 2575 h 5609"/>
              <a:gd name="T6" fmla="*/ 5579 w 5610"/>
              <a:gd name="T7" fmla="*/ 30 h 5609"/>
              <a:gd name="T8" fmla="*/ 3035 w 5610"/>
              <a:gd name="T9" fmla="*/ 30 h 5609"/>
              <a:gd name="T10" fmla="*/ 1039 w 5610"/>
              <a:gd name="T11" fmla="*/ 807 h 5609"/>
              <a:gd name="T12" fmla="*/ 1039 w 5610"/>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10" h="5609">
                <a:moveTo>
                  <a:pt x="1039" y="4570"/>
                </a:moveTo>
                <a:cubicBezTo>
                  <a:pt x="2078" y="5609"/>
                  <a:pt x="3763" y="5609"/>
                  <a:pt x="4802" y="4570"/>
                </a:cubicBezTo>
                <a:cubicBezTo>
                  <a:pt x="5351" y="4022"/>
                  <a:pt x="5610" y="3293"/>
                  <a:pt x="5579" y="2575"/>
                </a:cubicBezTo>
                <a:lnTo>
                  <a:pt x="5579" y="30"/>
                </a:lnTo>
                <a:lnTo>
                  <a:pt x="3035" y="30"/>
                </a:lnTo>
                <a:cubicBezTo>
                  <a:pt x="2316" y="0"/>
                  <a:pt x="1588" y="258"/>
                  <a:pt x="1039" y="807"/>
                </a:cubicBezTo>
                <a:cubicBezTo>
                  <a:pt x="0" y="1846"/>
                  <a:pt x="0" y="3531"/>
                  <a:pt x="1039"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09" tIns="54855" rIns="109709" bIns="54855" numCol="1" anchor="t" anchorCtr="0" compatLnSpc="1"/>
          <a:lstStyle/>
          <a:p>
            <a:pPr defTabSz="1219170">
              <a:lnSpc>
                <a:spcPct val="125000"/>
              </a:lnSpc>
            </a:pPr>
            <a:endParaRPr lang="zh-CN" altLang="en-US" sz="900">
              <a:solidFill>
                <a:prstClr val="white"/>
              </a:solidFill>
              <a:latin typeface="汉仪大宋简" panose="02010600000101010101" pitchFamily="2" charset="-122"/>
              <a:ea typeface="汉仪大宋简" panose="02010600000101010101" pitchFamily="2" charset="-122"/>
            </a:endParaRPr>
          </a:p>
        </p:txBody>
      </p:sp>
      <p:sp>
        <p:nvSpPr>
          <p:cNvPr id="30" name="Freeform 7">
            <a:extLst>
              <a:ext uri="{FF2B5EF4-FFF2-40B4-BE49-F238E27FC236}">
                <a16:creationId xmlns:a16="http://schemas.microsoft.com/office/drawing/2014/main" id="{FA1696EA-3A1A-456E-8A46-9B2DF7C74FA8}"/>
              </a:ext>
            </a:extLst>
          </p:cNvPr>
          <p:cNvSpPr/>
          <p:nvPr/>
        </p:nvSpPr>
        <p:spPr bwMode="auto">
          <a:xfrm rot="2700000">
            <a:off x="4576872" y="4365309"/>
            <a:ext cx="2049991" cy="2056739"/>
          </a:xfrm>
          <a:custGeom>
            <a:avLst/>
            <a:gdLst>
              <a:gd name="T0" fmla="*/ 4570 w 5609"/>
              <a:gd name="T1" fmla="*/ 4570 h 5609"/>
              <a:gd name="T2" fmla="*/ 807 w 5609"/>
              <a:gd name="T3" fmla="*/ 4570 h 5609"/>
              <a:gd name="T4" fmla="*/ 30 w 5609"/>
              <a:gd name="T5" fmla="*/ 2575 h 5609"/>
              <a:gd name="T6" fmla="*/ 30 w 5609"/>
              <a:gd name="T7" fmla="*/ 30 h 5609"/>
              <a:gd name="T8" fmla="*/ 2574 w 5609"/>
              <a:gd name="T9" fmla="*/ 30 h 5609"/>
              <a:gd name="T10" fmla="*/ 4570 w 5609"/>
              <a:gd name="T11" fmla="*/ 807 h 5609"/>
              <a:gd name="T12" fmla="*/ 4570 w 5609"/>
              <a:gd name="T13" fmla="*/ 4570 h 5609"/>
            </a:gdLst>
            <a:ahLst/>
            <a:cxnLst>
              <a:cxn ang="0">
                <a:pos x="T0" y="T1"/>
              </a:cxn>
              <a:cxn ang="0">
                <a:pos x="T2" y="T3"/>
              </a:cxn>
              <a:cxn ang="0">
                <a:pos x="T4" y="T5"/>
              </a:cxn>
              <a:cxn ang="0">
                <a:pos x="T6" y="T7"/>
              </a:cxn>
              <a:cxn ang="0">
                <a:pos x="T8" y="T9"/>
              </a:cxn>
              <a:cxn ang="0">
                <a:pos x="T10" y="T11"/>
              </a:cxn>
              <a:cxn ang="0">
                <a:pos x="T12" y="T13"/>
              </a:cxn>
            </a:cxnLst>
            <a:rect l="0" t="0" r="r" b="b"/>
            <a:pathLst>
              <a:path w="5609" h="5609">
                <a:moveTo>
                  <a:pt x="4570" y="4570"/>
                </a:moveTo>
                <a:cubicBezTo>
                  <a:pt x="3531" y="5609"/>
                  <a:pt x="1846" y="5609"/>
                  <a:pt x="807" y="4570"/>
                </a:cubicBezTo>
                <a:cubicBezTo>
                  <a:pt x="258" y="4022"/>
                  <a:pt x="0" y="3293"/>
                  <a:pt x="30" y="2575"/>
                </a:cubicBezTo>
                <a:lnTo>
                  <a:pt x="30" y="30"/>
                </a:lnTo>
                <a:lnTo>
                  <a:pt x="2574" y="30"/>
                </a:lnTo>
                <a:cubicBezTo>
                  <a:pt x="3293" y="0"/>
                  <a:pt x="4022" y="258"/>
                  <a:pt x="4570" y="807"/>
                </a:cubicBezTo>
                <a:cubicBezTo>
                  <a:pt x="5609" y="1846"/>
                  <a:pt x="5609" y="3531"/>
                  <a:pt x="4570" y="4570"/>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09" tIns="54855" rIns="109709" bIns="54855" numCol="1" anchor="t" anchorCtr="0" compatLnSpc="1"/>
          <a:lstStyle/>
          <a:p>
            <a:pPr defTabSz="1219170">
              <a:lnSpc>
                <a:spcPct val="125000"/>
              </a:lnSpc>
            </a:pPr>
            <a:endParaRPr lang="zh-CN" altLang="en-US" sz="900">
              <a:solidFill>
                <a:prstClr val="white"/>
              </a:solidFill>
              <a:latin typeface="汉仪大宋简" panose="02010600000101010101" pitchFamily="2" charset="-122"/>
              <a:ea typeface="汉仪大宋简" panose="02010600000101010101" pitchFamily="2" charset="-122"/>
            </a:endParaRPr>
          </a:p>
        </p:txBody>
      </p:sp>
      <p:sp>
        <p:nvSpPr>
          <p:cNvPr id="31" name="Freeform 5">
            <a:extLst>
              <a:ext uri="{FF2B5EF4-FFF2-40B4-BE49-F238E27FC236}">
                <a16:creationId xmlns:a16="http://schemas.microsoft.com/office/drawing/2014/main" id="{82713223-CB68-4B08-AFD3-50FEF19AC798}"/>
              </a:ext>
            </a:extLst>
          </p:cNvPr>
          <p:cNvSpPr/>
          <p:nvPr/>
        </p:nvSpPr>
        <p:spPr bwMode="auto">
          <a:xfrm rot="2700000">
            <a:off x="4931210" y="2290558"/>
            <a:ext cx="1341316" cy="1345639"/>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709" tIns="54855" rIns="109709" bIns="54855" numCol="1" anchor="t" anchorCtr="0" compatLnSpc="1"/>
          <a:lstStyle/>
          <a:p>
            <a:pPr defTabSz="1219170">
              <a:lnSpc>
                <a:spcPct val="125000"/>
              </a:lnSpc>
            </a:pPr>
            <a:endParaRPr lang="zh-CN" altLang="en-US" sz="900">
              <a:solidFill>
                <a:prstClr val="white"/>
              </a:solidFill>
              <a:latin typeface="汉仪大宋简" panose="02010600000101010101" pitchFamily="2" charset="-122"/>
              <a:ea typeface="汉仪大宋简" panose="02010600000101010101" pitchFamily="2" charset="-122"/>
            </a:endParaRPr>
          </a:p>
        </p:txBody>
      </p:sp>
      <p:sp>
        <p:nvSpPr>
          <p:cNvPr id="32" name="矩形 31">
            <a:extLst>
              <a:ext uri="{FF2B5EF4-FFF2-40B4-BE49-F238E27FC236}">
                <a16:creationId xmlns:a16="http://schemas.microsoft.com/office/drawing/2014/main" id="{BB3BDF8D-0FC5-4EDA-83EC-CC518199AFBC}"/>
              </a:ext>
            </a:extLst>
          </p:cNvPr>
          <p:cNvSpPr/>
          <p:nvPr/>
        </p:nvSpPr>
        <p:spPr>
          <a:xfrm>
            <a:off x="7671190" y="3514830"/>
            <a:ext cx="4158235" cy="923330"/>
          </a:xfrm>
          <a:prstGeom prst="rect">
            <a:avLst/>
          </a:prstGeom>
        </p:spPr>
        <p:txBody>
          <a:bodyPr wrap="square">
            <a:spAutoFit/>
          </a:bodyPr>
          <a:lstStyle/>
          <a:p>
            <a:pPr marL="285750" indent="-285750" algn="just" defTabSz="1219170">
              <a:buFont typeface="Wingdings" panose="05000000000000000000" pitchFamily="2" charset="2"/>
              <a:buChar char="l"/>
            </a:pPr>
            <a:r>
              <a:rPr lang="zh-CN" altLang="en-US" dirty="0">
                <a:solidFill>
                  <a:prstClr val="black"/>
                </a:solidFill>
                <a:latin typeface="汉仪中黑简" panose="02010600000101010101" pitchFamily="2" charset="-122"/>
                <a:ea typeface="汉仪中黑简" panose="02010600000101010101" pitchFamily="2" charset="-122"/>
              </a:rPr>
              <a:t>很多部门、单位、企业和有关机构，包括一些新闻媒体，也都转来很多他们了解到的各界意见和建议。</a:t>
            </a:r>
          </a:p>
        </p:txBody>
      </p:sp>
      <p:sp>
        <p:nvSpPr>
          <p:cNvPr id="33" name="矩形 32">
            <a:extLst>
              <a:ext uri="{FF2B5EF4-FFF2-40B4-BE49-F238E27FC236}">
                <a16:creationId xmlns:a16="http://schemas.microsoft.com/office/drawing/2014/main" id="{66846CAD-7D0D-451E-B19E-698C7E36F8A7}"/>
              </a:ext>
            </a:extLst>
          </p:cNvPr>
          <p:cNvSpPr/>
          <p:nvPr/>
        </p:nvSpPr>
        <p:spPr>
          <a:xfrm>
            <a:off x="6126019" y="1982989"/>
            <a:ext cx="5703404" cy="923330"/>
          </a:xfrm>
          <a:prstGeom prst="rect">
            <a:avLst/>
          </a:prstGeom>
        </p:spPr>
        <p:txBody>
          <a:bodyPr wrap="square">
            <a:spAutoFit/>
          </a:bodyPr>
          <a:lstStyle/>
          <a:p>
            <a:pPr marL="285750" indent="-285750" algn="just" defTabSz="1219170">
              <a:buFont typeface="Wingdings" panose="05000000000000000000" pitchFamily="2" charset="2"/>
              <a:buChar char="l"/>
            </a:pPr>
            <a:r>
              <a:rPr lang="en-US" altLang="zh-CN" dirty="0">
                <a:solidFill>
                  <a:prstClr val="black"/>
                </a:solidFill>
                <a:latin typeface="汉仪中黑简" panose="02010600000101010101" pitchFamily="2" charset="-122"/>
                <a:ea typeface="汉仪中黑简" panose="02010600000101010101" pitchFamily="2" charset="-122"/>
              </a:rPr>
              <a:t>《</a:t>
            </a:r>
            <a:r>
              <a:rPr lang="zh-CN" altLang="en-US" dirty="0">
                <a:solidFill>
                  <a:prstClr val="black"/>
                </a:solidFill>
                <a:latin typeface="汉仪中黑简" panose="02010600000101010101" pitchFamily="2" charset="-122"/>
                <a:ea typeface="汉仪中黑简" panose="02010600000101010101" pitchFamily="2" charset="-122"/>
              </a:rPr>
              <a:t>报告</a:t>
            </a:r>
            <a:r>
              <a:rPr lang="en-US" altLang="zh-CN" dirty="0">
                <a:solidFill>
                  <a:prstClr val="black"/>
                </a:solidFill>
                <a:latin typeface="汉仪中黑简" panose="02010600000101010101" pitchFamily="2" charset="-122"/>
                <a:ea typeface="汉仪中黑简" panose="02010600000101010101" pitchFamily="2" charset="-122"/>
              </a:rPr>
              <a:t>》</a:t>
            </a:r>
            <a:r>
              <a:rPr lang="zh-CN" altLang="en-US" dirty="0">
                <a:solidFill>
                  <a:prstClr val="black"/>
                </a:solidFill>
                <a:latin typeface="汉仪中黑简" panose="02010600000101010101" pitchFamily="2" charset="-122"/>
                <a:ea typeface="汉仪中黑简" panose="02010600000101010101" pitchFamily="2" charset="-122"/>
              </a:rPr>
              <a:t>形成之后，印发到各省区市、中央党政军群部门、部分重点国有企业征求意见，大体上发出去</a:t>
            </a:r>
            <a:r>
              <a:rPr lang="en-US" altLang="zh-CN" dirty="0">
                <a:solidFill>
                  <a:prstClr val="black"/>
                </a:solidFill>
                <a:latin typeface="汉仪中黑简" panose="02010600000101010101" pitchFamily="2" charset="-122"/>
                <a:ea typeface="汉仪中黑简" panose="02010600000101010101" pitchFamily="2" charset="-122"/>
              </a:rPr>
              <a:t>4000</a:t>
            </a:r>
            <a:r>
              <a:rPr lang="zh-CN" altLang="en-US" dirty="0">
                <a:solidFill>
                  <a:prstClr val="black"/>
                </a:solidFill>
                <a:latin typeface="汉仪中黑简" panose="02010600000101010101" pitchFamily="2" charset="-122"/>
                <a:ea typeface="汉仪中黑简" panose="02010600000101010101" pitchFamily="2" charset="-122"/>
              </a:rPr>
              <a:t>多份，起草组从中整理梳理出</a:t>
            </a:r>
            <a:r>
              <a:rPr lang="en-US" altLang="zh-CN" dirty="0">
                <a:solidFill>
                  <a:prstClr val="black"/>
                </a:solidFill>
                <a:latin typeface="汉仪中黑简" panose="02010600000101010101" pitchFamily="2" charset="-122"/>
                <a:ea typeface="汉仪中黑简" panose="02010600000101010101" pitchFamily="2" charset="-122"/>
              </a:rPr>
              <a:t>1200</a:t>
            </a:r>
            <a:r>
              <a:rPr lang="zh-CN" altLang="en-US" dirty="0">
                <a:solidFill>
                  <a:prstClr val="black"/>
                </a:solidFill>
                <a:latin typeface="汉仪中黑简" panose="02010600000101010101" pitchFamily="2" charset="-122"/>
                <a:ea typeface="汉仪中黑简" panose="02010600000101010101" pitchFamily="2" charset="-122"/>
              </a:rPr>
              <a:t>多条意见。</a:t>
            </a:r>
          </a:p>
        </p:txBody>
      </p:sp>
      <p:sp>
        <p:nvSpPr>
          <p:cNvPr id="34" name="矩形 33">
            <a:extLst>
              <a:ext uri="{FF2B5EF4-FFF2-40B4-BE49-F238E27FC236}">
                <a16:creationId xmlns:a16="http://schemas.microsoft.com/office/drawing/2014/main" id="{617B60A2-4BA5-4674-8731-CDF2EA9A856D}"/>
              </a:ext>
            </a:extLst>
          </p:cNvPr>
          <p:cNvSpPr/>
          <p:nvPr/>
        </p:nvSpPr>
        <p:spPr>
          <a:xfrm>
            <a:off x="6725039" y="4865341"/>
            <a:ext cx="5104385" cy="1200329"/>
          </a:xfrm>
          <a:prstGeom prst="rect">
            <a:avLst/>
          </a:prstGeom>
        </p:spPr>
        <p:txBody>
          <a:bodyPr wrap="square">
            <a:spAutoFit/>
          </a:bodyPr>
          <a:lstStyle/>
          <a:p>
            <a:pPr marL="285750" indent="-285750" algn="just" defTabSz="1219170">
              <a:buFont typeface="Wingdings" panose="05000000000000000000" pitchFamily="2" charset="2"/>
              <a:buChar char="l"/>
            </a:pPr>
            <a:r>
              <a:rPr lang="zh-CN" altLang="en-US" dirty="0">
                <a:solidFill>
                  <a:prstClr val="black"/>
                </a:solidFill>
                <a:latin typeface="汉仪中黑简" panose="02010600000101010101" pitchFamily="2" charset="-122"/>
                <a:ea typeface="汉仪中黑简" panose="02010600000101010101" pitchFamily="2" charset="-122"/>
              </a:rPr>
              <a:t>起草组在起草之前，多次召开座谈会，多次到基层调研，直接听取意见。开展了外国专家建言座谈会，来自多个国家的</a:t>
            </a:r>
            <a:r>
              <a:rPr lang="en-US" altLang="zh-CN" dirty="0">
                <a:solidFill>
                  <a:prstClr val="black"/>
                </a:solidFill>
                <a:latin typeface="汉仪中黑简" panose="02010600000101010101" pitchFamily="2" charset="-122"/>
                <a:ea typeface="汉仪中黑简" panose="02010600000101010101" pitchFamily="2" charset="-122"/>
              </a:rPr>
              <a:t>11</a:t>
            </a:r>
            <a:r>
              <a:rPr lang="zh-CN" altLang="en-US" dirty="0">
                <a:solidFill>
                  <a:prstClr val="black"/>
                </a:solidFill>
                <a:latin typeface="汉仪中黑简" panose="02010600000101010101" pitchFamily="2" charset="-122"/>
                <a:ea typeface="汉仪中黑简" panose="02010600000101010101" pitchFamily="2" charset="-122"/>
              </a:rPr>
              <a:t>名知名国际专家参加会议，提出很多好的意见和建议。</a:t>
            </a:r>
          </a:p>
        </p:txBody>
      </p:sp>
      <p:sp>
        <p:nvSpPr>
          <p:cNvPr id="35" name="矩形 34">
            <a:extLst>
              <a:ext uri="{FF2B5EF4-FFF2-40B4-BE49-F238E27FC236}">
                <a16:creationId xmlns:a16="http://schemas.microsoft.com/office/drawing/2014/main" id="{FCCDEB0E-8B83-4BE6-B6A9-6F7F51A21722}"/>
              </a:ext>
            </a:extLst>
          </p:cNvPr>
          <p:cNvSpPr/>
          <p:nvPr/>
        </p:nvSpPr>
        <p:spPr>
          <a:xfrm>
            <a:off x="301130" y="5098515"/>
            <a:ext cx="4087923" cy="1477328"/>
          </a:xfrm>
          <a:prstGeom prst="rect">
            <a:avLst/>
          </a:prstGeom>
        </p:spPr>
        <p:txBody>
          <a:bodyPr wrap="square">
            <a:spAutoFit/>
          </a:bodyPr>
          <a:lstStyle/>
          <a:p>
            <a:pPr marL="285750" indent="-285750" algn="just" defTabSz="1219170">
              <a:buFont typeface="Wingdings" panose="05000000000000000000" pitchFamily="2" charset="2"/>
              <a:buChar char="l"/>
            </a:pPr>
            <a:r>
              <a:rPr lang="zh-CN" altLang="en-US" dirty="0">
                <a:solidFill>
                  <a:prstClr val="black"/>
                </a:solidFill>
                <a:latin typeface="汉仪中黑简" panose="02010600000101010101" pitchFamily="2" charset="-122"/>
                <a:ea typeface="汉仪中黑简" panose="02010600000101010101" pitchFamily="2" charset="-122"/>
              </a:rPr>
              <a:t>中国政府网又联合</a:t>
            </a:r>
            <a:r>
              <a:rPr lang="en-US" altLang="zh-CN" dirty="0">
                <a:solidFill>
                  <a:prstClr val="black"/>
                </a:solidFill>
                <a:latin typeface="汉仪中黑简" panose="02010600000101010101" pitchFamily="2" charset="-122"/>
                <a:ea typeface="汉仪中黑简" panose="02010600000101010101" pitchFamily="2" charset="-122"/>
              </a:rPr>
              <a:t>20</a:t>
            </a:r>
            <a:r>
              <a:rPr lang="zh-CN" altLang="en-US" dirty="0">
                <a:solidFill>
                  <a:prstClr val="black"/>
                </a:solidFill>
                <a:latin typeface="汉仪中黑简" panose="02010600000101010101" pitchFamily="2" charset="-122"/>
                <a:ea typeface="汉仪中黑简" panose="02010600000101010101" pitchFamily="2" charset="-122"/>
              </a:rPr>
              <a:t>家网络媒体平台，第五次开展“我向总理说句话”网民建言征集活动，共收到了</a:t>
            </a:r>
            <a:r>
              <a:rPr lang="en-US" altLang="zh-CN" dirty="0">
                <a:solidFill>
                  <a:prstClr val="black"/>
                </a:solidFill>
                <a:latin typeface="汉仪中黑简" panose="02010600000101010101" pitchFamily="2" charset="-122"/>
                <a:ea typeface="汉仪中黑简" panose="02010600000101010101" pitchFamily="2" charset="-122"/>
              </a:rPr>
              <a:t>33</a:t>
            </a:r>
            <a:r>
              <a:rPr lang="zh-CN" altLang="en-US" dirty="0">
                <a:solidFill>
                  <a:prstClr val="black"/>
                </a:solidFill>
                <a:latin typeface="汉仪中黑简" panose="02010600000101010101" pitchFamily="2" charset="-122"/>
                <a:ea typeface="汉仪中黑简" panose="02010600000101010101" pitchFamily="2" charset="-122"/>
              </a:rPr>
              <a:t>万多条建言。经过逐条梳理，精选出有代表性的</a:t>
            </a:r>
            <a:r>
              <a:rPr lang="en-US" altLang="zh-CN" dirty="0">
                <a:solidFill>
                  <a:prstClr val="black"/>
                </a:solidFill>
                <a:latin typeface="汉仪中黑简" panose="02010600000101010101" pitchFamily="2" charset="-122"/>
                <a:ea typeface="汉仪中黑简" panose="02010600000101010101" pitchFamily="2" charset="-122"/>
              </a:rPr>
              <a:t>700</a:t>
            </a:r>
            <a:r>
              <a:rPr lang="zh-CN" altLang="en-US" dirty="0">
                <a:solidFill>
                  <a:prstClr val="black"/>
                </a:solidFill>
                <a:latin typeface="汉仪中黑简" panose="02010600000101010101" pitchFamily="2" charset="-122"/>
                <a:ea typeface="汉仪中黑简" panose="02010600000101010101" pitchFamily="2" charset="-122"/>
              </a:rPr>
              <a:t>多条建言。</a:t>
            </a:r>
            <a:endParaRPr lang="en-US" altLang="zh-CN" dirty="0">
              <a:solidFill>
                <a:prstClr val="black"/>
              </a:solidFill>
              <a:latin typeface="汉仪中黑简" panose="02010600000101010101" pitchFamily="2" charset="-122"/>
              <a:ea typeface="汉仪中黑简" panose="02010600000101010101" pitchFamily="2" charset="-122"/>
            </a:endParaRPr>
          </a:p>
        </p:txBody>
      </p:sp>
      <p:sp>
        <p:nvSpPr>
          <p:cNvPr id="43" name="矩形 3">
            <a:extLst>
              <a:ext uri="{FF2B5EF4-FFF2-40B4-BE49-F238E27FC236}">
                <a16:creationId xmlns:a16="http://schemas.microsoft.com/office/drawing/2014/main" id="{81CD37F9-2AFE-4ADE-9503-22AA1D09CBEA}"/>
              </a:ext>
            </a:extLst>
          </p:cNvPr>
          <p:cNvSpPr>
            <a:spLocks noChangeArrowheads="1"/>
          </p:cNvSpPr>
          <p:nvPr/>
        </p:nvSpPr>
        <p:spPr bwMode="auto">
          <a:xfrm>
            <a:off x="4921482" y="2429265"/>
            <a:ext cx="1387149" cy="954107"/>
          </a:xfrm>
          <a:prstGeom prst="rect">
            <a:avLst/>
          </a:prstGeom>
        </p:spPr>
        <p:txBody>
          <a:bodyPr wrap="square">
            <a:spAutoFit/>
          </a:bodyPr>
          <a:lstStyle/>
          <a:p>
            <a:pPr algn="ctr" defTabSz="1219170">
              <a:lnSpc>
                <a:spcPct val="125000"/>
              </a:lnSpc>
            </a:pPr>
            <a:r>
              <a:rPr lang="en-US" altLang="zh-CN" sz="1600"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rPr>
              <a:t>1</a:t>
            </a:r>
          </a:p>
          <a:p>
            <a:pPr algn="ctr" defTabSz="1219170"/>
            <a:r>
              <a:rPr lang="zh-CN" altLang="en-US"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rPr>
              <a:t>各地区、各部门的意见</a:t>
            </a:r>
          </a:p>
        </p:txBody>
      </p:sp>
      <p:sp>
        <p:nvSpPr>
          <p:cNvPr id="45" name="矩形 3">
            <a:extLst>
              <a:ext uri="{FF2B5EF4-FFF2-40B4-BE49-F238E27FC236}">
                <a16:creationId xmlns:a16="http://schemas.microsoft.com/office/drawing/2014/main" id="{E1CA1596-3CF5-4661-86DF-9E445FDD12BC}"/>
              </a:ext>
            </a:extLst>
          </p:cNvPr>
          <p:cNvSpPr>
            <a:spLocks noChangeArrowheads="1"/>
          </p:cNvSpPr>
          <p:nvPr/>
        </p:nvSpPr>
        <p:spPr bwMode="auto">
          <a:xfrm>
            <a:off x="4893636" y="4537032"/>
            <a:ext cx="1468280" cy="992579"/>
          </a:xfrm>
          <a:prstGeom prst="rect">
            <a:avLst/>
          </a:prstGeom>
        </p:spPr>
        <p:txBody>
          <a:bodyPr wrap="square">
            <a:spAutoFit/>
          </a:bodyPr>
          <a:lstStyle/>
          <a:p>
            <a:pPr algn="ctr" defTabSz="1219170">
              <a:lnSpc>
                <a:spcPct val="125000"/>
              </a:lnSpc>
            </a:pPr>
            <a:r>
              <a:rPr lang="en-US" altLang="zh-CN"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rPr>
              <a:t>4</a:t>
            </a:r>
          </a:p>
          <a:p>
            <a:pPr algn="ctr" defTabSz="1219170"/>
            <a:r>
              <a:rPr lang="zh-CN" altLang="en-US"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rPr>
              <a:t>起草组直接听取意见</a:t>
            </a:r>
            <a:endParaRPr lang="zh-CN" altLang="en-US"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endParaRPr>
          </a:p>
        </p:txBody>
      </p:sp>
      <p:sp>
        <p:nvSpPr>
          <p:cNvPr id="46" name="矩形 3">
            <a:extLst>
              <a:ext uri="{FF2B5EF4-FFF2-40B4-BE49-F238E27FC236}">
                <a16:creationId xmlns:a16="http://schemas.microsoft.com/office/drawing/2014/main" id="{7CFCD093-C179-4A30-A001-D4917CB4308D}"/>
              </a:ext>
            </a:extLst>
          </p:cNvPr>
          <p:cNvSpPr>
            <a:spLocks noChangeArrowheads="1"/>
          </p:cNvSpPr>
          <p:nvPr/>
        </p:nvSpPr>
        <p:spPr bwMode="auto">
          <a:xfrm>
            <a:off x="2809010" y="3302465"/>
            <a:ext cx="1991635" cy="1269578"/>
          </a:xfrm>
          <a:prstGeom prst="rect">
            <a:avLst/>
          </a:prstGeom>
        </p:spPr>
        <p:txBody>
          <a:bodyPr wrap="square">
            <a:spAutoFit/>
          </a:bodyPr>
          <a:lstStyle/>
          <a:p>
            <a:pPr algn="ctr" defTabSz="1219170">
              <a:lnSpc>
                <a:spcPct val="125000"/>
              </a:lnSpc>
            </a:pPr>
            <a:r>
              <a:rPr lang="en-US" altLang="zh-CN"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rPr>
              <a:t>2</a:t>
            </a:r>
          </a:p>
          <a:p>
            <a:pPr algn="ctr" defTabSz="1219170"/>
            <a:r>
              <a:rPr lang="zh-CN" altLang="en-US"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sym typeface="Impact" panose="020B0806030902050204" pitchFamily="34" charset="0"/>
              </a:rPr>
              <a:t>社会各界特别是广大网民的意见和建议</a:t>
            </a:r>
          </a:p>
        </p:txBody>
      </p:sp>
      <p:sp>
        <p:nvSpPr>
          <p:cNvPr id="47" name="Freeform 5">
            <a:extLst>
              <a:ext uri="{FF2B5EF4-FFF2-40B4-BE49-F238E27FC236}">
                <a16:creationId xmlns:a16="http://schemas.microsoft.com/office/drawing/2014/main" id="{F527AB9A-30C7-492B-B8C7-B2D31E1B2231}"/>
              </a:ext>
            </a:extLst>
          </p:cNvPr>
          <p:cNvSpPr/>
          <p:nvPr/>
        </p:nvSpPr>
        <p:spPr bwMode="auto">
          <a:xfrm rot="2700000" flipH="1">
            <a:off x="6008762" y="3069132"/>
            <a:ext cx="1624823" cy="1630060"/>
          </a:xfrm>
          <a:custGeom>
            <a:avLst/>
            <a:gdLst>
              <a:gd name="T0" fmla="*/ 795 w 4296"/>
              <a:gd name="T1" fmla="*/ 796 h 4297"/>
              <a:gd name="T2" fmla="*/ 3678 w 4296"/>
              <a:gd name="T3" fmla="*/ 796 h 4297"/>
              <a:gd name="T4" fmla="*/ 4273 w 4296"/>
              <a:gd name="T5" fmla="*/ 2324 h 4297"/>
              <a:gd name="T6" fmla="*/ 4273 w 4296"/>
              <a:gd name="T7" fmla="*/ 4273 h 4297"/>
              <a:gd name="T8" fmla="*/ 2324 w 4296"/>
              <a:gd name="T9" fmla="*/ 4273 h 4297"/>
              <a:gd name="T10" fmla="*/ 795 w 4296"/>
              <a:gd name="T11" fmla="*/ 3678 h 4297"/>
              <a:gd name="T12" fmla="*/ 795 w 4296"/>
              <a:gd name="T13" fmla="*/ 796 h 4297"/>
            </a:gdLst>
            <a:ahLst/>
            <a:cxnLst>
              <a:cxn ang="0">
                <a:pos x="T0" y="T1"/>
              </a:cxn>
              <a:cxn ang="0">
                <a:pos x="T2" y="T3"/>
              </a:cxn>
              <a:cxn ang="0">
                <a:pos x="T4" y="T5"/>
              </a:cxn>
              <a:cxn ang="0">
                <a:pos x="T6" y="T7"/>
              </a:cxn>
              <a:cxn ang="0">
                <a:pos x="T8" y="T9"/>
              </a:cxn>
              <a:cxn ang="0">
                <a:pos x="T10" y="T11"/>
              </a:cxn>
              <a:cxn ang="0">
                <a:pos x="T12" y="T13"/>
              </a:cxn>
            </a:cxnLst>
            <a:rect l="0" t="0" r="r" b="b"/>
            <a:pathLst>
              <a:path w="4296" h="4297">
                <a:moveTo>
                  <a:pt x="795" y="796"/>
                </a:moveTo>
                <a:cubicBezTo>
                  <a:pt x="1591" y="0"/>
                  <a:pt x="2882" y="0"/>
                  <a:pt x="3678" y="796"/>
                </a:cubicBezTo>
                <a:cubicBezTo>
                  <a:pt x="4098" y="1216"/>
                  <a:pt x="4296" y="1774"/>
                  <a:pt x="4273" y="2324"/>
                </a:cubicBezTo>
                <a:lnTo>
                  <a:pt x="4273" y="4273"/>
                </a:lnTo>
                <a:lnTo>
                  <a:pt x="2324" y="4273"/>
                </a:lnTo>
                <a:cubicBezTo>
                  <a:pt x="1774" y="4297"/>
                  <a:pt x="1216" y="4098"/>
                  <a:pt x="795" y="3678"/>
                </a:cubicBezTo>
                <a:cubicBezTo>
                  <a:pt x="0" y="2882"/>
                  <a:pt x="0" y="1592"/>
                  <a:pt x="795" y="796"/>
                </a:cubicBezTo>
                <a:close/>
              </a:path>
            </a:pathLst>
          </a:custGeom>
          <a:solidFill>
            <a:schemeClr val="accent2"/>
          </a:solidFill>
          <a:ln>
            <a:noFill/>
          </a:ln>
          <a:effectLst>
            <a:outerShdw blurRad="203200" dist="152400" dir="2700000" algn="tl" rotWithShape="0">
              <a:prstClr val="black">
                <a:alpha val="60000"/>
              </a:prstClr>
            </a:outerShdw>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709" tIns="54855" rIns="109709" bIns="54855" numCol="1" anchor="t" anchorCtr="0" compatLnSpc="1"/>
          <a:lstStyle/>
          <a:p>
            <a:pPr defTabSz="1219170">
              <a:lnSpc>
                <a:spcPct val="125000"/>
              </a:lnSpc>
            </a:pPr>
            <a:endParaRPr lang="zh-CN" altLang="en-US" sz="900">
              <a:solidFill>
                <a:prstClr val="white"/>
              </a:solidFill>
              <a:latin typeface="汉仪大宋简" panose="02010600000101010101" pitchFamily="2" charset="-122"/>
              <a:ea typeface="汉仪大宋简" panose="02010600000101010101" pitchFamily="2" charset="-122"/>
            </a:endParaRPr>
          </a:p>
        </p:txBody>
      </p:sp>
      <p:sp>
        <p:nvSpPr>
          <p:cNvPr id="3" name="矩形 2">
            <a:extLst>
              <a:ext uri="{FF2B5EF4-FFF2-40B4-BE49-F238E27FC236}">
                <a16:creationId xmlns:a16="http://schemas.microsoft.com/office/drawing/2014/main" id="{144999E5-78CA-49BC-BCCE-3EB729AB37D9}"/>
              </a:ext>
            </a:extLst>
          </p:cNvPr>
          <p:cNvSpPr/>
          <p:nvPr/>
        </p:nvSpPr>
        <p:spPr>
          <a:xfrm>
            <a:off x="5791234" y="3300080"/>
            <a:ext cx="1867609" cy="992579"/>
          </a:xfrm>
          <a:prstGeom prst="rect">
            <a:avLst/>
          </a:prstGeom>
        </p:spPr>
        <p:txBody>
          <a:bodyPr wrap="square">
            <a:spAutoFit/>
          </a:bodyPr>
          <a:lstStyle/>
          <a:p>
            <a:pPr algn="ctr" defTabSz="1219170">
              <a:lnSpc>
                <a:spcPct val="125000"/>
              </a:lnSpc>
            </a:pPr>
            <a:r>
              <a:rPr lang="en-US" altLang="zh-CN"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rPr>
              <a:t>3</a:t>
            </a:r>
          </a:p>
          <a:p>
            <a:pPr algn="ctr" defTabSz="1219170"/>
            <a:r>
              <a:rPr lang="zh-CN" altLang="en-US" b="1" kern="100" dirty="0">
                <a:solidFill>
                  <a:prstClr val="white"/>
                </a:solidFill>
                <a:latin typeface="汉仪大宋简" panose="02010600000101010101" pitchFamily="2" charset="-122"/>
                <a:ea typeface="汉仪大宋简" panose="02010600000101010101" pitchFamily="2" charset="-122"/>
                <a:cs typeface="Times New Roman" panose="02020603050405020304" pitchFamily="18" charset="0"/>
              </a:rPr>
              <a:t>有关方面转来的意见和建议</a:t>
            </a:r>
          </a:p>
        </p:txBody>
      </p:sp>
    </p:spTree>
    <p:extLst>
      <p:ext uri="{BB962C8B-B14F-4D97-AF65-F5344CB8AC3E}">
        <p14:creationId xmlns:p14="http://schemas.microsoft.com/office/powerpoint/2010/main" val="69162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31"/>
                                        </p:tgtEl>
                                        <p:attrNameLst>
                                          <p:attrName>style.visibility</p:attrName>
                                        </p:attrNameLst>
                                      </p:cBhvr>
                                      <p:to>
                                        <p:strVal val="visible"/>
                                      </p:to>
                                    </p:set>
                                    <p:anim calcmode="lin" valueType="num">
                                      <p:cBhvr>
                                        <p:cTn id="22" dur="500" fill="hold"/>
                                        <p:tgtEl>
                                          <p:spTgt spid="31"/>
                                        </p:tgtEl>
                                        <p:attrNameLst>
                                          <p:attrName>ppt_w</p:attrName>
                                        </p:attrNameLst>
                                      </p:cBhvr>
                                      <p:tavLst>
                                        <p:tav tm="0">
                                          <p:val>
                                            <p:fltVal val="0"/>
                                          </p:val>
                                        </p:tav>
                                        <p:tav tm="100000">
                                          <p:val>
                                            <p:strVal val="#ppt_w"/>
                                          </p:val>
                                        </p:tav>
                                      </p:tavLst>
                                    </p:anim>
                                    <p:anim calcmode="lin" valueType="num">
                                      <p:cBhvr>
                                        <p:cTn id="23" dur="500" fill="hold"/>
                                        <p:tgtEl>
                                          <p:spTgt spid="31"/>
                                        </p:tgtEl>
                                        <p:attrNameLst>
                                          <p:attrName>ppt_h</p:attrName>
                                        </p:attrNameLst>
                                      </p:cBhvr>
                                      <p:tavLst>
                                        <p:tav tm="0">
                                          <p:val>
                                            <p:fltVal val="0"/>
                                          </p:val>
                                        </p:tav>
                                        <p:tav tm="100000">
                                          <p:val>
                                            <p:strVal val="#ppt_h"/>
                                          </p:val>
                                        </p:tav>
                                      </p:tavLst>
                                    </p:anim>
                                    <p:animEffect transition="in" filter="fade">
                                      <p:cBhvr>
                                        <p:cTn id="24" dur="500"/>
                                        <p:tgtEl>
                                          <p:spTgt spid="3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grpId="0" nodeType="withEffect">
                                  <p:stCondLst>
                                    <p:cond delay="0"/>
                                  </p:stCondLst>
                                  <p:iterate type="lt">
                                    <p:tmPct val="10000"/>
                                  </p:iterate>
                                  <p:childTnLst>
                                    <p:set>
                                      <p:cBhvr>
                                        <p:cTn id="31" dur="1" fill="hold">
                                          <p:stCondLst>
                                            <p:cond delay="0"/>
                                          </p:stCondLst>
                                        </p:cTn>
                                        <p:tgtEl>
                                          <p:spTgt spid="35"/>
                                        </p:tgtEl>
                                        <p:attrNameLst>
                                          <p:attrName>style.visibility</p:attrName>
                                        </p:attrNameLst>
                                      </p:cBhvr>
                                      <p:to>
                                        <p:strVal val="visible"/>
                                      </p:to>
                                    </p:set>
                                    <p:anim calcmode="lin" valueType="num">
                                      <p:cBhvr>
                                        <p:cTn id="32" dur="100" fill="hold"/>
                                        <p:tgtEl>
                                          <p:spTgt spid="35"/>
                                        </p:tgtEl>
                                        <p:attrNameLst>
                                          <p:attrName>ppt_w</p:attrName>
                                        </p:attrNameLst>
                                      </p:cBhvr>
                                      <p:tavLst>
                                        <p:tav tm="0">
                                          <p:val>
                                            <p:fltVal val="0"/>
                                          </p:val>
                                        </p:tav>
                                        <p:tav tm="100000">
                                          <p:val>
                                            <p:strVal val="#ppt_w"/>
                                          </p:val>
                                        </p:tav>
                                      </p:tavLst>
                                    </p:anim>
                                    <p:anim calcmode="lin" valueType="num">
                                      <p:cBhvr>
                                        <p:cTn id="33" dur="100" fill="hold"/>
                                        <p:tgtEl>
                                          <p:spTgt spid="35"/>
                                        </p:tgtEl>
                                        <p:attrNameLst>
                                          <p:attrName>ppt_h</p:attrName>
                                        </p:attrNameLst>
                                      </p:cBhvr>
                                      <p:tavLst>
                                        <p:tav tm="0">
                                          <p:val>
                                            <p:fltVal val="0"/>
                                          </p:val>
                                        </p:tav>
                                        <p:tav tm="100000">
                                          <p:val>
                                            <p:strVal val="#ppt_h"/>
                                          </p:val>
                                        </p:tav>
                                      </p:tavLst>
                                    </p:anim>
                                    <p:animEffect transition="in" filter="fade">
                                      <p:cBhvr>
                                        <p:cTn id="34" dur="100"/>
                                        <p:tgtEl>
                                          <p:spTgt spid="3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34"/>
                                        </p:tgtEl>
                                        <p:attrNameLst>
                                          <p:attrName>style.visibility</p:attrName>
                                        </p:attrNameLst>
                                      </p:cBhvr>
                                      <p:to>
                                        <p:strVal val="visible"/>
                                      </p:to>
                                    </p:set>
                                    <p:anim calcmode="lin" valueType="num">
                                      <p:cBhvr>
                                        <p:cTn id="42" dur="100" fill="hold"/>
                                        <p:tgtEl>
                                          <p:spTgt spid="34"/>
                                        </p:tgtEl>
                                        <p:attrNameLst>
                                          <p:attrName>ppt_w</p:attrName>
                                        </p:attrNameLst>
                                      </p:cBhvr>
                                      <p:tavLst>
                                        <p:tav tm="0">
                                          <p:val>
                                            <p:fltVal val="0"/>
                                          </p:val>
                                        </p:tav>
                                        <p:tav tm="100000">
                                          <p:val>
                                            <p:strVal val="#ppt_w"/>
                                          </p:val>
                                        </p:tav>
                                      </p:tavLst>
                                    </p:anim>
                                    <p:anim calcmode="lin" valueType="num">
                                      <p:cBhvr>
                                        <p:cTn id="43" dur="100" fill="hold"/>
                                        <p:tgtEl>
                                          <p:spTgt spid="34"/>
                                        </p:tgtEl>
                                        <p:attrNameLst>
                                          <p:attrName>ppt_h</p:attrName>
                                        </p:attrNameLst>
                                      </p:cBhvr>
                                      <p:tavLst>
                                        <p:tav tm="0">
                                          <p:val>
                                            <p:fltVal val="0"/>
                                          </p:val>
                                        </p:tav>
                                        <p:tav tm="100000">
                                          <p:val>
                                            <p:strVal val="#ppt_h"/>
                                          </p:val>
                                        </p:tav>
                                      </p:tavLst>
                                    </p:anim>
                                    <p:animEffect transition="in" filter="fade">
                                      <p:cBhvr>
                                        <p:cTn id="44" dur="100"/>
                                        <p:tgtEl>
                                          <p:spTgt spid="34"/>
                                        </p:tgtEl>
                                      </p:cBhvr>
                                    </p:animEffect>
                                  </p:childTnLst>
                                </p:cTn>
                              </p:par>
                              <p:par>
                                <p:cTn id="45" presetID="53" presetClass="entr" presetSubtype="16" fill="hold" grpId="0" nodeType="withEffect">
                                  <p:stCondLst>
                                    <p:cond delay="0"/>
                                  </p:stCondLst>
                                  <p:iterate type="lt">
                                    <p:tmPct val="10000"/>
                                  </p:iterate>
                                  <p:childTnLst>
                                    <p:set>
                                      <p:cBhvr>
                                        <p:cTn id="46" dur="1" fill="hold">
                                          <p:stCondLst>
                                            <p:cond delay="0"/>
                                          </p:stCondLst>
                                        </p:cTn>
                                        <p:tgtEl>
                                          <p:spTgt spid="32"/>
                                        </p:tgtEl>
                                        <p:attrNameLst>
                                          <p:attrName>style.visibility</p:attrName>
                                        </p:attrNameLst>
                                      </p:cBhvr>
                                      <p:to>
                                        <p:strVal val="visible"/>
                                      </p:to>
                                    </p:set>
                                    <p:anim calcmode="lin" valueType="num">
                                      <p:cBhvr>
                                        <p:cTn id="47" dur="100" fill="hold"/>
                                        <p:tgtEl>
                                          <p:spTgt spid="32"/>
                                        </p:tgtEl>
                                        <p:attrNameLst>
                                          <p:attrName>ppt_w</p:attrName>
                                        </p:attrNameLst>
                                      </p:cBhvr>
                                      <p:tavLst>
                                        <p:tav tm="0">
                                          <p:val>
                                            <p:fltVal val="0"/>
                                          </p:val>
                                        </p:tav>
                                        <p:tav tm="100000">
                                          <p:val>
                                            <p:strVal val="#ppt_w"/>
                                          </p:val>
                                        </p:tav>
                                      </p:tavLst>
                                    </p:anim>
                                    <p:anim calcmode="lin" valueType="num">
                                      <p:cBhvr>
                                        <p:cTn id="48" dur="100" fill="hold"/>
                                        <p:tgtEl>
                                          <p:spTgt spid="32"/>
                                        </p:tgtEl>
                                        <p:attrNameLst>
                                          <p:attrName>ppt_h</p:attrName>
                                        </p:attrNameLst>
                                      </p:cBhvr>
                                      <p:tavLst>
                                        <p:tav tm="0">
                                          <p:val>
                                            <p:fltVal val="0"/>
                                          </p:val>
                                        </p:tav>
                                        <p:tav tm="100000">
                                          <p:val>
                                            <p:strVal val="#ppt_h"/>
                                          </p:val>
                                        </p:tav>
                                      </p:tavLst>
                                    </p:anim>
                                    <p:animEffect transition="in" filter="fade">
                                      <p:cBhvr>
                                        <p:cTn id="49" dur="100"/>
                                        <p:tgtEl>
                                          <p:spTgt spid="3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par>
                                <p:cTn id="55" presetID="53" presetClass="entr" presetSubtype="16" fill="hold" grpId="0" nodeType="withEffect">
                                  <p:stCondLst>
                                    <p:cond delay="0"/>
                                  </p:stCondLst>
                                  <p:iterate type="lt">
                                    <p:tmPct val="10000"/>
                                  </p:iterate>
                                  <p:childTnLst>
                                    <p:set>
                                      <p:cBhvr>
                                        <p:cTn id="56" dur="1" fill="hold">
                                          <p:stCondLst>
                                            <p:cond delay="0"/>
                                          </p:stCondLst>
                                        </p:cTn>
                                        <p:tgtEl>
                                          <p:spTgt spid="33"/>
                                        </p:tgtEl>
                                        <p:attrNameLst>
                                          <p:attrName>style.visibility</p:attrName>
                                        </p:attrNameLst>
                                      </p:cBhvr>
                                      <p:to>
                                        <p:strVal val="visible"/>
                                      </p:to>
                                    </p:set>
                                    <p:anim calcmode="lin" valueType="num">
                                      <p:cBhvr>
                                        <p:cTn id="57" dur="100" fill="hold"/>
                                        <p:tgtEl>
                                          <p:spTgt spid="33"/>
                                        </p:tgtEl>
                                        <p:attrNameLst>
                                          <p:attrName>ppt_w</p:attrName>
                                        </p:attrNameLst>
                                      </p:cBhvr>
                                      <p:tavLst>
                                        <p:tav tm="0">
                                          <p:val>
                                            <p:fltVal val="0"/>
                                          </p:val>
                                        </p:tav>
                                        <p:tav tm="100000">
                                          <p:val>
                                            <p:strVal val="#ppt_w"/>
                                          </p:val>
                                        </p:tav>
                                      </p:tavLst>
                                    </p:anim>
                                    <p:anim calcmode="lin" valueType="num">
                                      <p:cBhvr>
                                        <p:cTn id="58" dur="100" fill="hold"/>
                                        <p:tgtEl>
                                          <p:spTgt spid="33"/>
                                        </p:tgtEl>
                                        <p:attrNameLst>
                                          <p:attrName>ppt_h</p:attrName>
                                        </p:attrNameLst>
                                      </p:cBhvr>
                                      <p:tavLst>
                                        <p:tav tm="0">
                                          <p:val>
                                            <p:fltVal val="0"/>
                                          </p:val>
                                        </p:tav>
                                        <p:tav tm="100000">
                                          <p:val>
                                            <p:strVal val="#ppt_h"/>
                                          </p:val>
                                        </p:tav>
                                      </p:tavLst>
                                    </p:anim>
                                    <p:animEffect transition="in" filter="fade">
                                      <p:cBhvr>
                                        <p:cTn id="59" dur="1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0" grpId="0" bldLvl="0" animBg="1"/>
      <p:bldP spid="31" grpId="0" bldLvl="0" animBg="1"/>
      <p:bldP spid="32" grpId="0"/>
      <p:bldP spid="33" grpId="0"/>
      <p:bldP spid="34" grpId="0"/>
      <p:bldP spid="35" grpId="0"/>
      <p:bldP spid="43" grpId="0"/>
      <p:bldP spid="45" grpId="0"/>
      <p:bldP spid="46" grpId="0"/>
      <p:bldP spid="4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灰蓝系列">
      <a:dk1>
        <a:sysClr val="windowText" lastClr="000000"/>
      </a:dk1>
      <a:lt1>
        <a:sysClr val="window" lastClr="FFFFFF"/>
      </a:lt1>
      <a:dk2>
        <a:srgbClr val="44546A"/>
      </a:dk2>
      <a:lt2>
        <a:srgbClr val="E7E6E6"/>
      </a:lt2>
      <a:accent1>
        <a:srgbClr val="122D46"/>
      </a:accent1>
      <a:accent2>
        <a:srgbClr val="1F4E79"/>
      </a:accent2>
      <a:accent3>
        <a:srgbClr val="32609B"/>
      </a:accent3>
      <a:accent4>
        <a:srgbClr val="5B9BD5"/>
      </a:accent4>
      <a:accent5>
        <a:srgbClr val="A6A6A6"/>
      </a:accent5>
      <a:accent6>
        <a:srgbClr val="D8D8D8"/>
      </a:accent6>
      <a:hlink>
        <a:srgbClr val="0563C1"/>
      </a:hlink>
      <a:folHlink>
        <a:srgbClr val="954F72"/>
      </a:folHlink>
    </a:clrScheme>
    <a:fontScheme name="汉仪">
      <a:majorFont>
        <a:latin typeface="Arial Black"/>
        <a:ea typeface="汉仪大黑简"/>
        <a:cs typeface=""/>
      </a:majorFont>
      <a:minorFont>
        <a:latin typeface="Arial"/>
        <a:ea typeface="汉仪大宋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4754</TotalTime>
  <Words>253</Words>
  <Application>Microsoft Office PowerPoint</Application>
  <PresentationFormat>宽屏</PresentationFormat>
  <Paragraphs>14</Paragraphs>
  <Slides>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vt:i4>
      </vt:variant>
    </vt:vector>
  </HeadingPairs>
  <TitlesOfParts>
    <vt:vector size="13" baseType="lpstr">
      <vt:lpstr>等线</vt:lpstr>
      <vt:lpstr>汉仪大黑简</vt:lpstr>
      <vt:lpstr>汉仪大宋简</vt:lpstr>
      <vt:lpstr>汉仪中黑简</vt:lpstr>
      <vt:lpstr>宋体</vt:lpstr>
      <vt:lpstr>Arial</vt:lpstr>
      <vt:lpstr>Arial Black</vt:lpstr>
      <vt:lpstr>Calibri</vt:lpstr>
      <vt:lpstr>Impact</vt:lpstr>
      <vt:lpstr>Times New Roman</vt:lpstr>
      <vt:lpstr>Wingdings</vt:lpstr>
      <vt:lpstr>Office 主题</vt:lpstr>
      <vt:lpstr>集众智、汇众力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zz</dc:creator>
  <cp:lastModifiedBy>zz</cp:lastModifiedBy>
  <cp:revision>92</cp:revision>
  <dcterms:created xsi:type="dcterms:W3CDTF">2019-04-19T01:38:22Z</dcterms:created>
  <dcterms:modified xsi:type="dcterms:W3CDTF">2019-04-22T09:06:19Z</dcterms:modified>
</cp:coreProperties>
</file>