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050" r:id="rId2"/>
  </p:sldIdLst>
  <p:sldSz cx="9334500" cy="5248275"/>
  <p:notesSz cx="6858000" cy="9144000"/>
  <p:embeddedFontLst>
    <p:embeddedFont>
      <p:font typeface="字体圈欣意冠黑体" panose="00000500000000000000" pitchFamily="2" charset="-122"/>
      <p:regular r:id="rId5"/>
    </p:embeddedFont>
    <p:embeddedFont>
      <p:font typeface="TsangerFeiBai W04" panose="02020400000000000000" pitchFamily="18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9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99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49933" algn="l" defTabSz="69997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20" algn="l" defTabSz="69997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906" algn="l" defTabSz="69997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893" algn="l" defTabSz="69997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5" clrIdx="1"/>
  <p:cmAuthor id="3" name="^_^*me*^_^" initials="me" lastIdx="12" clrIdx="2"/>
  <p:cmAuthor id="4" name="dreamsummit" initials="dream" lastIdx="4" clrIdx="3">
    <p:extLst>
      <p:ext uri="{19B8F6BF-5375-455C-9EA6-DF929625EA0E}">
        <p15:presenceInfo xmlns:p15="http://schemas.microsoft.com/office/powerpoint/2012/main" userId="dreamsumm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5A58"/>
    <a:srgbClr val="FC0000"/>
    <a:srgbClr val="FFC8C8"/>
    <a:srgbClr val="AF2922"/>
    <a:srgbClr val="A00000"/>
    <a:srgbClr val="026F45"/>
    <a:srgbClr val="FF6464"/>
    <a:srgbClr val="B84236"/>
    <a:srgbClr val="AE2221"/>
    <a:srgbClr val="210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2023/5/24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0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2023/5/24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99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rtl="0" eaLnBrk="0" fontAlgn="base" hangingPunct="0">
      <a:spcBef>
        <a:spcPct val="0"/>
      </a:spcBef>
      <a:spcAft>
        <a:spcPct val="0"/>
      </a:spcAft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rtl="0" eaLnBrk="0" fontAlgn="base" hangingPunct="0">
      <a:spcBef>
        <a:spcPct val="0"/>
      </a:spcBef>
      <a:spcAft>
        <a:spcPct val="0"/>
      </a:spcAft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rtl="0" eaLnBrk="0" fontAlgn="base" hangingPunct="0">
      <a:spcBef>
        <a:spcPct val="0"/>
      </a:spcBef>
      <a:spcAft>
        <a:spcPct val="0"/>
      </a:spcAft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rtl="0" eaLnBrk="0" fontAlgn="base" hangingPunct="0">
      <a:spcBef>
        <a:spcPct val="0"/>
      </a:spcBef>
      <a:spcAft>
        <a:spcPct val="0"/>
      </a:spcAft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34500" cy="52482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圆角矩形 12"/>
          <p:cNvSpPr/>
          <p:nvPr userDrawn="1"/>
        </p:nvSpPr>
        <p:spPr>
          <a:xfrm>
            <a:off x="710686" y="787933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7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0268" cy="52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9810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0846" y="245072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790700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833246" cy="771524"/>
          </a:xfrm>
          <a:prstGeom prst="rect">
            <a:avLst/>
          </a:prstGeom>
        </p:spPr>
      </p:pic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>
                <a:extLst>
                  <a:ext uri="{FF2B5EF4-FFF2-40B4-BE49-F238E27FC236}">
                    <a16:creationId xmlns="" xmlns:a16="http://schemas.microsoft.com/office/drawing/2014/main" id="{0B42105E-8F64-4BF2-B882-22576B6D331C}"/>
                  </a:ext>
                </a:extLst>
              </p:cNvPr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ïṣliḑe">
                <a:extLst>
                  <a:ext uri="{FF2B5EF4-FFF2-40B4-BE49-F238E27FC236}">
                    <a16:creationId xmlns="" xmlns:a16="http://schemas.microsoft.com/office/drawing/2014/main" id="{17B2CC58-B196-4D6A-A1AF-1F537EF51A18}"/>
                  </a:ext>
                </a:extLst>
              </p:cNvPr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>
                <a:extLst>
                  <a:ext uri="{FF2B5EF4-FFF2-40B4-BE49-F238E27FC236}">
                    <a16:creationId xmlns="" xmlns:a16="http://schemas.microsoft.com/office/drawing/2014/main" id="{4C14EEA5-B0EB-4660-A6BA-E096603A647F}"/>
                  </a:ext>
                </a:extLst>
              </p:cNvPr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îs1ïḍé">
                <a:extLst>
                  <a:ext uri="{FF2B5EF4-FFF2-40B4-BE49-F238E27FC236}">
                    <a16:creationId xmlns="" xmlns:a16="http://schemas.microsoft.com/office/drawing/2014/main" id="{4C14EEA5-B0EB-4660-A6BA-E096603A647F}"/>
                  </a:ext>
                </a:extLst>
              </p:cNvPr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30245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3" grpId="0" animBg="1"/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" y="-1"/>
            <a:ext cx="933026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49925" y="72462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36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30846" y="787933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383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4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59" r:id="rId4"/>
    <p:sldLayoutId id="2147483679" r:id="rId5"/>
    <p:sldLayoutId id="2147483681" r:id="rId6"/>
    <p:sldLayoutId id="2147483680" r:id="rId7"/>
  </p:sldLayoutIdLs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61"/>
          <p:cNvSpPr txBox="1">
            <a:spLocks noChangeArrowheads="1"/>
          </p:cNvSpPr>
          <p:nvPr/>
        </p:nvSpPr>
        <p:spPr bwMode="auto">
          <a:xfrm>
            <a:off x="123825" y="107094"/>
            <a:ext cx="9144000" cy="3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anchor="ctr" anchorCtr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ln w="3175">
                  <a:noFill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字体圈欣意冠黑体" panose="00000500000000000000" pitchFamily="2" charset="-122"/>
                <a:ea typeface="字体圈欣意冠黑体" panose="00000500000000000000" pitchFamily="2" charset="-122"/>
              </a:rPr>
              <a:t>（一）十五个部分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40519" y="795665"/>
            <a:ext cx="8653463" cy="3656944"/>
            <a:chOff x="340519" y="795665"/>
            <a:chExt cx="8653463" cy="3656944"/>
          </a:xfrm>
        </p:grpSpPr>
        <p:grpSp>
          <p:nvGrpSpPr>
            <p:cNvPr id="5" name="组合 4"/>
            <p:cNvGrpSpPr/>
            <p:nvPr/>
          </p:nvGrpSpPr>
          <p:grpSpPr>
            <a:xfrm>
              <a:off x="1744917" y="795665"/>
              <a:ext cx="5844667" cy="400110"/>
              <a:chOff x="994283" y="1374410"/>
              <a:chExt cx="5844667" cy="400110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994283" y="1374410"/>
                <a:ext cx="844042" cy="400110"/>
              </a:xfrm>
              <a:prstGeom prst="hexagon">
                <a:avLst>
                  <a:gd name="adj" fmla="val 41664"/>
                  <a:gd name="vf" fmla="val 115470"/>
                </a:avLst>
              </a:prstGeom>
              <a:solidFill>
                <a:srgbClr val="DE5A58"/>
              </a:solidFill>
              <a:ln w="15875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tx1">
                          <a:lumMod val="75000"/>
                          <a:lumOff val="25000"/>
                          <a:alpha val="40000"/>
                        </a:schemeClr>
                      </a:outerShdw>
                    </a:effectLst>
                    <a:latin typeface="TsangerFeiBai W04" panose="02020400000000000000" pitchFamily="18" charset="0"/>
                    <a:ea typeface="TsangerFeiBai W04" panose="02020400000000000000" pitchFamily="18" charset="0"/>
                  </a:rPr>
                  <a:t>5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TsangerFeiBai W04" panose="02020400000000000000" pitchFamily="18" charset="0"/>
                  <a:ea typeface="TsangerFeiBai W04" panose="02020400000000000000" pitchFamily="18" charset="0"/>
                </a:endParaRPr>
              </a:p>
            </p:txBody>
          </p:sp>
          <p:sp>
            <p:nvSpPr>
              <p:cNvPr id="17" name="文本框 61"/>
              <p:cNvSpPr txBox="1">
                <a:spLocks noChangeArrowheads="1"/>
              </p:cNvSpPr>
              <p:nvPr/>
            </p:nvSpPr>
            <p:spPr bwMode="auto">
              <a:xfrm>
                <a:off x="1838325" y="1385887"/>
                <a:ext cx="5000625" cy="377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 anchorCtr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1600" dirty="0"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实施科教兴国战略，强化现代化建设人才支撑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40519" y="1328110"/>
              <a:ext cx="8653463" cy="3124499"/>
              <a:chOff x="340519" y="1328110"/>
              <a:chExt cx="8653463" cy="3124499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40519" y="1328110"/>
                <a:ext cx="8653463" cy="3124499"/>
                <a:chOff x="369093" y="829216"/>
                <a:chExt cx="8653463" cy="3124499"/>
              </a:xfrm>
            </p:grpSpPr>
            <p:sp>
              <p:nvSpPr>
                <p:cNvPr id="23" name="Rectangle 6"/>
                <p:cNvSpPr/>
                <p:nvPr/>
              </p:nvSpPr>
              <p:spPr>
                <a:xfrm>
                  <a:off x="369093" y="829427"/>
                  <a:ext cx="8653463" cy="3124077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40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latin typeface="思源宋体 CN" panose="02020400000000000000" pitchFamily="18" charset="-122"/>
                    <a:ea typeface="思源宋体 CN" panose="02020400000000000000" pitchFamily="18" charset="-122"/>
                    <a:sym typeface="思源宋体 CN" panose="02020400000000000000" pitchFamily="18" charset="-122"/>
                  </a:endParaRP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474684" y="829216"/>
                  <a:ext cx="8442280" cy="3124499"/>
                  <a:chOff x="457201" y="829216"/>
                  <a:chExt cx="8442280" cy="3124499"/>
                </a:xfrm>
              </p:grpSpPr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39135" y="1530654"/>
                    <a:ext cx="3060346" cy="1721445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5674997" y="829217"/>
                    <a:ext cx="0" cy="3124318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Rectangle 7"/>
                  <p:cNvSpPr/>
                  <p:nvPr/>
                </p:nvSpPr>
                <p:spPr>
                  <a:xfrm>
                    <a:off x="457201" y="829216"/>
                    <a:ext cx="404858" cy="3124499"/>
                  </a:xfrm>
                  <a:prstGeom prst="rect">
                    <a:avLst/>
                  </a:prstGeom>
                  <a:solidFill>
                    <a:srgbClr val="DE5A58"/>
                  </a:solidFill>
                  <a:ln w="9525">
                    <a:noFill/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200"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思源宋体 CN" panose="02020400000000000000" pitchFamily="18" charset="-122"/>
                    </a:endParaRPr>
                  </a:p>
                </p:txBody>
              </p:sp>
            </p:grpSp>
          </p:grpSp>
          <p:grpSp>
            <p:nvGrpSpPr>
              <p:cNvPr id="34" name="组合 33"/>
              <p:cNvGrpSpPr/>
              <p:nvPr/>
            </p:nvGrpSpPr>
            <p:grpSpPr>
              <a:xfrm>
                <a:off x="1015103" y="1608405"/>
                <a:ext cx="4484667" cy="2563908"/>
                <a:chOff x="1015103" y="1608316"/>
                <a:chExt cx="4484667" cy="2563908"/>
              </a:xfrm>
            </p:grpSpPr>
            <p:sp>
              <p:nvSpPr>
                <p:cNvPr id="32" name="文本框 61"/>
                <p:cNvSpPr txBox="1">
                  <a:spLocks noChangeArrowheads="1"/>
                </p:cNvSpPr>
                <p:nvPr/>
              </p:nvSpPr>
              <p:spPr bwMode="auto">
                <a:xfrm>
                  <a:off x="1015103" y="1608316"/>
                  <a:ext cx="4484667" cy="8758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5000"/>
                    </a:lnSpc>
                  </a:pPr>
                  <a:r>
                    <a:rPr lang="zh-CN" altLang="en-US" sz="1400" dirty="0">
                      <a:solidFill>
                        <a:srgbClr val="A00000"/>
                      </a:solidFill>
                      <a:latin typeface="思源宋体 CN" panose="02020700000000000000" pitchFamily="18" charset="-122"/>
                      <a:ea typeface="思源宋体 CN" panose="02020700000000000000" pitchFamily="18" charset="-122"/>
                    </a:rPr>
                    <a:t>以往科技问题放在经济中讲，教育问题放在民生中讲，这次则是把科教兴国和人才支撑单列出来，体现了党和国家对教育、科技、人才问题的高度重视。</a:t>
                  </a:r>
                </a:p>
              </p:txBody>
            </p:sp>
            <p:sp>
              <p:nvSpPr>
                <p:cNvPr id="33" name="文本框 32"/>
                <p:cNvSpPr txBox="1">
                  <a:spLocks noChangeArrowheads="1"/>
                </p:cNvSpPr>
                <p:nvPr/>
              </p:nvSpPr>
              <p:spPr bwMode="auto">
                <a:xfrm>
                  <a:off x="1015103" y="2484133"/>
                  <a:ext cx="4484667" cy="1688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lnSpc>
                      <a:spcPct val="125000"/>
                    </a:lnSpc>
                  </a:pPr>
                  <a:r>
                    <a:rPr lang="zh-CN" altLang="en-US" sz="1400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党的二十大报告指出，教育、科技、人才是全面建设社会主义现代化国家的基础性、战略性支撑。必须坚持科技是第一生产力、人才是第一资源、创新是第一动力</a:t>
                  </a:r>
                  <a:r>
                    <a:rPr lang="en-US" altLang="zh-CN" sz="1400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……</a:t>
                  </a:r>
                  <a:r>
                    <a:rPr lang="zh-CN" altLang="en-US" sz="1400" dirty="0"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rPr>
                    <a:t>我们要坚持教育优先发展、科技自立自强、人才引领驱动，加快建设教育强国、科技强国、人才强国，坚持为党育人、为国育才。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6418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22530</TotalTime>
  <Words>138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字体圈欣意冠黑体</vt:lpstr>
      <vt:lpstr>思源宋体 CN</vt:lpstr>
      <vt:lpstr>思源黑体 CN Regular</vt:lpstr>
      <vt:lpstr>Arial</vt:lpstr>
      <vt:lpstr>宋体</vt:lpstr>
      <vt:lpstr>inpin heiti</vt:lpstr>
      <vt:lpstr>TsangerFeiBai W04</vt:lpstr>
      <vt:lpstr>思源黑体 CN Bold</vt:lpstr>
      <vt:lpstr>Calibri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2247</cp:revision>
  <dcterms:created xsi:type="dcterms:W3CDTF">2019-01-24T00:58:00Z</dcterms:created>
  <dcterms:modified xsi:type="dcterms:W3CDTF">2023-05-24T03:18:21Z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