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007581128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F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0" y="6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FA19B-64D6-4E59-9205-12CC5EC7BFE6}" type="datetimeFigureOut">
              <a:rPr lang="zh-CN" altLang="en-US" smtClean="0"/>
              <a:t>2025/6/19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7B6C7-AE3F-4A3C-BA4C-267BD82D62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2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39C4BD9-0A05-77BA-6D2D-5A26CFA14A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03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A4F282-EEAA-C548-2535-0186188E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5E7A24-A095-2830-D0B9-AD326E752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D8CAAF-6E36-E70D-35A4-9283C321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5826-0DF6-4631-B40C-15AED41C6CEA}" type="datetimeFigureOut">
              <a:rPr lang="zh-CN" altLang="en-US" smtClean="0"/>
              <a:t>2025/6/19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A95287-CBCE-E2A3-93D3-20C01AE9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32AC1A-5B8D-8B06-8B4A-603D4D5A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CD9-3BA6-453D-A4DD-F94BE30C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96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5AA7693-5C42-1775-A918-DE11B0AE8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153EBE-22CD-9F07-5125-5543B6F0F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FAA514-0139-46A7-9D17-F002FEAF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5826-0DF6-4631-B40C-15AED41C6CEA}" type="datetimeFigureOut">
              <a:rPr lang="zh-CN" altLang="en-US" smtClean="0"/>
              <a:t>2025/6/19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3A5682-324D-19CF-782E-09752DC4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83838B-79C4-FA2D-9B9C-1CFA346D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CD9-3BA6-453D-A4DD-F94BE30C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50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60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076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76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D03AAE-EB3B-D41B-FC19-E3B3A6D1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9E0F2D-E23D-B9AD-6EF0-D6A43F17F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5B862E-CCA9-5DE3-8F0D-3CB3D56FF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6D383-0CEE-7B1A-E6F7-0895CB23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5826-0DF6-4631-B40C-15AED41C6CEA}" type="datetimeFigureOut">
              <a:rPr lang="zh-CN" altLang="en-US" smtClean="0"/>
              <a:t>2025/6/19 Thursday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BA8DD2-D613-3EF4-2A8D-CA1E34B9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D75960-D7C5-944E-B3E5-C79EC6DB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CD9-3BA6-453D-A4DD-F94BE30C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82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5A656-A632-23AA-7C62-58633DA4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72F4C1-C020-B18F-1F0B-4EBCC3DC1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88FEF4-C28B-CBB8-791C-87CC34F23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02B70F-D64E-882D-A849-AF77BDD95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AE1BA45-888D-DB02-0961-6FEE1E9FC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0B6AD2F-E45C-8482-B572-04587CDC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5826-0DF6-4631-B40C-15AED41C6CEA}" type="datetimeFigureOut">
              <a:rPr lang="zh-CN" altLang="en-US" smtClean="0"/>
              <a:t>2025/6/19 Thursday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F3D7AD4-0945-FC88-CFFD-CDBD3FD5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EBDDEE7-852F-3C58-84D1-A274E1F3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CD9-3BA6-453D-A4DD-F94BE30C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18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53A29-ED88-5274-A798-5B79C167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43AE139-FC43-2C53-BBB9-21BA781C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5826-0DF6-4631-B40C-15AED41C6CEA}" type="datetimeFigureOut">
              <a:rPr lang="zh-CN" altLang="en-US" smtClean="0"/>
              <a:t>2025/6/19 Thursday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956CF8-1D60-0ED2-9E92-EB1DA40E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82B4DD-70DC-B7F4-DC15-64BF1209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CD9-3BA6-453D-A4DD-F94BE30C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56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DB7BE58-592D-8FB4-7EE3-5B464922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5826-0DF6-4631-B40C-15AED41C6CEA}" type="datetimeFigureOut">
              <a:rPr lang="zh-CN" altLang="en-US" smtClean="0"/>
              <a:t>2025/6/19 Thursday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503C65F-B2AC-D9C1-C7F9-6B80F076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326282-7BF8-A040-D616-2EB94A01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CD9-3BA6-453D-A4DD-F94BE30C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2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268613-360B-F8CC-2F19-E518D29B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1CB771-5F0B-9DD1-98D2-E2BD23AAE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5C4DD0-BA1B-FA8D-3809-2725BCF2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9FFEA3-66AB-0D6E-9683-452C6F8C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5826-0DF6-4631-B40C-15AED41C6CEA}" type="datetimeFigureOut">
              <a:rPr lang="zh-CN" altLang="en-US" smtClean="0"/>
              <a:t>2025/6/19 Thursday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7AAF73-AC6D-E23E-B553-610F5F70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F8EA2F-6AD7-5A47-49BA-951F2C42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CD9-3BA6-453D-A4DD-F94BE30C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83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B30B7C-8DE1-C9A3-7627-0057ECF8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B77DC75-42E8-10AF-AB25-B05A4360D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CF8AB1-0607-EF30-6402-0111D4C37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69F620-657E-6415-5211-FA36DBFA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5826-0DF6-4631-B40C-15AED41C6CEA}" type="datetimeFigureOut">
              <a:rPr lang="zh-CN" altLang="en-US" smtClean="0"/>
              <a:t>2025/6/19 Thursday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F2E998-5DF5-12F7-20E3-FE8E7572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9A4206-A847-83F9-4734-DC445119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CD9-3BA6-453D-A4DD-F94BE30C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4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092994-7833-50E5-518F-FAF683AE9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5F9833-F8C1-DF1D-BFE7-D9770E6EB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5845F9-6967-7CBC-CFD2-059AFD7C9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D5826-0DF6-4631-B40C-15AED41C6CEA}" type="datetimeFigureOut">
              <a:rPr lang="zh-CN" altLang="en-US" smtClean="0"/>
              <a:t>2025/6/19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B8353B-CF0A-DC34-5F5E-368722140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205501-3ECD-E0D3-FB79-31E1764D4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8CD9-3BA6-453D-A4DD-F94BE30CC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08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 txBox="1"/>
          <p:nvPr/>
        </p:nvSpPr>
        <p:spPr>
          <a:xfrm>
            <a:off x="874474" y="1887498"/>
            <a:ext cx="10443052" cy="19243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lnSpc>
                <a:spcPct val="130000"/>
              </a:lnSpc>
            </a:pPr>
            <a:r>
              <a:rPr lang="zh-CN" altLang="en-US" sz="5400" b="1" dirty="0">
                <a:gradFill flip="none" rotWithShape="1">
                  <a:gsLst>
                    <a:gs pos="32000">
                      <a:schemeClr val="accent4">
                        <a:lumMod val="60000"/>
                        <a:lumOff val="40000"/>
                      </a:schemeClr>
                    </a:gs>
                    <a:gs pos="49000">
                      <a:srgbClr val="FFE699"/>
                    </a:gs>
                    <a:gs pos="69000">
                      <a:srgbClr val="FFE699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8100000" scaled="1"/>
                  <a:tileRect/>
                </a:gra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人民之眼映初心 刀刃向内砺征程</a:t>
            </a:r>
            <a:endParaRPr lang="en-US" altLang="zh-CN" sz="5400" b="1" dirty="0">
              <a:gradFill flip="none" rotWithShape="1">
                <a:gsLst>
                  <a:gs pos="32000">
                    <a:schemeClr val="accent4">
                      <a:lumMod val="60000"/>
                      <a:lumOff val="40000"/>
                    </a:schemeClr>
                  </a:gs>
                  <a:gs pos="49000">
                    <a:srgbClr val="FFE699"/>
                  </a:gs>
                  <a:gs pos="69000">
                    <a:srgbClr val="FFE699"/>
                  </a:gs>
                  <a:gs pos="100000">
                    <a:schemeClr val="accent4">
                      <a:lumMod val="75000"/>
                    </a:schemeClr>
                  </a:gs>
                </a:gsLst>
                <a:lin ang="8100000" scaled="1"/>
                <a:tileRect/>
              </a:gradFill>
              <a:effectLst>
                <a:glow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ea"/>
            </a:endParaRPr>
          </a:p>
          <a:p>
            <a:pPr algn="ctr" defTabSz="1219200">
              <a:lnSpc>
                <a:spcPct val="130000"/>
              </a:lnSpc>
            </a:pPr>
            <a:r>
              <a:rPr lang="en-US" altLang="zh-CN" sz="4800" b="1" dirty="0">
                <a:gradFill flip="none" rotWithShape="1">
                  <a:gsLst>
                    <a:gs pos="32000">
                      <a:schemeClr val="accent4">
                        <a:lumMod val="60000"/>
                        <a:lumOff val="40000"/>
                      </a:schemeClr>
                    </a:gs>
                    <a:gs pos="49000">
                      <a:srgbClr val="FFE699"/>
                    </a:gs>
                    <a:gs pos="69000">
                      <a:srgbClr val="FFE699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8100000" scaled="1"/>
                  <a:tileRect/>
                </a:gra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——</a:t>
            </a:r>
            <a:r>
              <a:rPr lang="zh-CN" altLang="en-US" sz="4800" b="1" dirty="0">
                <a:gradFill flip="none" rotWithShape="1">
                  <a:gsLst>
                    <a:gs pos="32000">
                      <a:schemeClr val="accent4">
                        <a:lumMod val="60000"/>
                        <a:lumOff val="40000"/>
                      </a:schemeClr>
                    </a:gs>
                    <a:gs pos="49000">
                      <a:srgbClr val="FFE699"/>
                    </a:gs>
                    <a:gs pos="69000">
                      <a:srgbClr val="FFE699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8100000" scaled="1"/>
                  <a:tileRect/>
                </a:gradFill>
                <a:effectLst>
                  <a:glow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解码“两个答案”的内在逻辑</a:t>
            </a:r>
            <a:endParaRPr lang="zh-CN" altLang="en-US" sz="4800" b="1" dirty="0">
              <a:gradFill flip="none" rotWithShape="1">
                <a:gsLst>
                  <a:gs pos="32000">
                    <a:schemeClr val="accent4">
                      <a:lumMod val="60000"/>
                      <a:lumOff val="40000"/>
                    </a:schemeClr>
                  </a:gs>
                  <a:gs pos="49000">
                    <a:srgbClr val="FFE699"/>
                  </a:gs>
                  <a:gs pos="69000">
                    <a:srgbClr val="FFE699"/>
                  </a:gs>
                  <a:gs pos="100000">
                    <a:schemeClr val="accent4">
                      <a:lumMod val="75000"/>
                    </a:schemeClr>
                  </a:gs>
                </a:gsLst>
                <a:lin ang="8100000" scaled="1"/>
                <a:tileRect/>
              </a:gradFill>
              <a:effectLst>
                <a:glow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33" name="Text 0"/>
          <p:cNvSpPr txBox="1"/>
          <p:nvPr/>
        </p:nvSpPr>
        <p:spPr>
          <a:xfrm>
            <a:off x="4630924" y="1047901"/>
            <a:ext cx="2930152" cy="5318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>
              <a:lnSpc>
                <a:spcPct val="96000"/>
              </a:lnSpc>
            </a:pPr>
            <a:r>
              <a:rPr lang="zh-CN" altLang="en-US" sz="3600" b="1" dirty="0">
                <a:solidFill>
                  <a:srgbClr val="FFEAAF"/>
                </a:solidFill>
                <a:latin typeface="+mj-ea"/>
                <a:ea typeface="+mj-ea"/>
                <a:sym typeface="思源黑体 CN Medium" panose="020B0600000000000000" pitchFamily="34" charset="-122"/>
              </a:rPr>
              <a:t>【</a:t>
            </a:r>
            <a:r>
              <a:rPr lang="zh-CN" altLang="zh-CN" sz="3600" b="1" dirty="0">
                <a:solidFill>
                  <a:srgbClr val="FFEAAF"/>
                </a:solidFill>
                <a:latin typeface="+mj-ea"/>
                <a:ea typeface="+mj-ea"/>
              </a:rPr>
              <a:t>党员课堂</a:t>
            </a:r>
            <a:r>
              <a:rPr lang="zh-CN" altLang="en-US" sz="3600" b="1" dirty="0">
                <a:solidFill>
                  <a:srgbClr val="FFEAAF"/>
                </a:solidFill>
                <a:latin typeface="+mj-ea"/>
                <a:ea typeface="+mj-ea"/>
                <a:sym typeface="思源黑体 CN Medium" panose="020B0600000000000000" pitchFamily="34" charset="-122"/>
              </a:rPr>
              <a:t>】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9737725" y="4300220"/>
            <a:ext cx="1607185" cy="824230"/>
            <a:chOff x="15335" y="6567"/>
            <a:chExt cx="2531" cy="1298"/>
          </a:xfrm>
        </p:grpSpPr>
        <p:pic>
          <p:nvPicPr>
            <p:cNvPr id="40" name="图片 39" descr="gez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60000">
              <a:off x="15335" y="6567"/>
              <a:ext cx="1400" cy="1072"/>
            </a:xfrm>
            <a:prstGeom prst="rect">
              <a:avLst/>
            </a:prstGeom>
          </p:spPr>
        </p:pic>
        <p:pic>
          <p:nvPicPr>
            <p:cNvPr id="41" name="图片 40" descr="gez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100000">
              <a:off x="16792" y="7043"/>
              <a:ext cx="1075" cy="823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08EA3189-7A25-1B79-91A3-0FB8847E8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26" y="286918"/>
            <a:ext cx="1772862" cy="53185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047CB325-747D-00B2-6E4D-550E8236F3BA}"/>
              </a:ext>
            </a:extLst>
          </p:cNvPr>
          <p:cNvGrpSpPr/>
          <p:nvPr/>
        </p:nvGrpSpPr>
        <p:grpSpPr>
          <a:xfrm>
            <a:off x="3064510" y="4119656"/>
            <a:ext cx="6062980" cy="551180"/>
            <a:chOff x="4488" y="5346"/>
            <a:chExt cx="9548" cy="868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C826505-4AD1-021E-CBEB-D9FBAAF510BF}"/>
                </a:ext>
              </a:extLst>
            </p:cNvPr>
            <p:cNvGrpSpPr/>
            <p:nvPr/>
          </p:nvGrpSpPr>
          <p:grpSpPr>
            <a:xfrm>
              <a:off x="4488" y="5610"/>
              <a:ext cx="2800" cy="340"/>
              <a:chOff x="4488" y="5780"/>
              <a:chExt cx="2800" cy="340"/>
            </a:xfrm>
          </p:grpSpPr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8EF3143C-329E-F15A-4D54-7A235E2439AB}"/>
                  </a:ext>
                </a:extLst>
              </p:cNvPr>
              <p:cNvCxnSpPr/>
              <p:nvPr/>
            </p:nvCxnSpPr>
            <p:spPr>
              <a:xfrm>
                <a:off x="4488" y="5950"/>
                <a:ext cx="2800" cy="0"/>
              </a:xfrm>
              <a:prstGeom prst="line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815F54E1-D715-3AF8-3693-8C279CD31CF2}"/>
                  </a:ext>
                </a:extLst>
              </p:cNvPr>
              <p:cNvCxnSpPr/>
              <p:nvPr/>
            </p:nvCxnSpPr>
            <p:spPr>
              <a:xfrm>
                <a:off x="5893" y="5780"/>
                <a:ext cx="1395" cy="0"/>
              </a:xfrm>
              <a:prstGeom prst="line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604741B7-4CB9-623A-F3C8-44ECF90D3E93}"/>
                  </a:ext>
                </a:extLst>
              </p:cNvPr>
              <p:cNvCxnSpPr/>
              <p:nvPr/>
            </p:nvCxnSpPr>
            <p:spPr>
              <a:xfrm>
                <a:off x="5508" y="6120"/>
                <a:ext cx="1780" cy="0"/>
              </a:xfrm>
              <a:prstGeom prst="line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E3A84B7-FAED-E911-30D9-2D32531706B5}"/>
                </a:ext>
              </a:extLst>
            </p:cNvPr>
            <p:cNvGrpSpPr/>
            <p:nvPr/>
          </p:nvGrpSpPr>
          <p:grpSpPr>
            <a:xfrm flipH="1">
              <a:off x="11236" y="5610"/>
              <a:ext cx="2800" cy="340"/>
              <a:chOff x="4488" y="5780"/>
              <a:chExt cx="2800" cy="340"/>
            </a:xfrm>
          </p:grpSpPr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853CBF3D-6493-61AE-3296-2D897FEA2411}"/>
                  </a:ext>
                </a:extLst>
              </p:cNvPr>
              <p:cNvCxnSpPr/>
              <p:nvPr/>
            </p:nvCxnSpPr>
            <p:spPr>
              <a:xfrm>
                <a:off x="4488" y="5950"/>
                <a:ext cx="2800" cy="0"/>
              </a:xfrm>
              <a:prstGeom prst="line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6724FF06-70EA-58B6-8458-5D7C2C1B5B76}"/>
                  </a:ext>
                </a:extLst>
              </p:cNvPr>
              <p:cNvCxnSpPr/>
              <p:nvPr/>
            </p:nvCxnSpPr>
            <p:spPr>
              <a:xfrm>
                <a:off x="5893" y="5780"/>
                <a:ext cx="1395" cy="0"/>
              </a:xfrm>
              <a:prstGeom prst="line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542F06A3-9FBE-06AE-48B2-1AA0DA0573E0}"/>
                  </a:ext>
                </a:extLst>
              </p:cNvPr>
              <p:cNvCxnSpPr/>
              <p:nvPr/>
            </p:nvCxnSpPr>
            <p:spPr>
              <a:xfrm>
                <a:off x="5508" y="6120"/>
                <a:ext cx="1780" cy="0"/>
              </a:xfrm>
              <a:prstGeom prst="line">
                <a:avLst/>
              </a:prstGeom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37" name="五角星 24">
              <a:extLst>
                <a:ext uri="{FF2B5EF4-FFF2-40B4-BE49-F238E27FC236}">
                  <a16:creationId xmlns:a16="http://schemas.microsoft.com/office/drawing/2014/main" id="{DD04FAF3-D68F-091D-A647-3EAAD9AE07CB}"/>
                </a:ext>
              </a:extLst>
            </p:cNvPr>
            <p:cNvSpPr/>
            <p:nvPr/>
          </p:nvSpPr>
          <p:spPr>
            <a:xfrm>
              <a:off x="8828" y="5346"/>
              <a:ext cx="868" cy="868"/>
            </a:xfrm>
            <a:prstGeom prst="star5">
              <a:avLst>
                <a:gd name="adj" fmla="val 23307"/>
                <a:gd name="hf" fmla="val 105146"/>
                <a:gd name="vf" fmla="val 11055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8" name="五角星 25">
              <a:extLst>
                <a:ext uri="{FF2B5EF4-FFF2-40B4-BE49-F238E27FC236}">
                  <a16:creationId xmlns:a16="http://schemas.microsoft.com/office/drawing/2014/main" id="{021677C5-D78C-124D-0C27-A4A5204ADB5D}"/>
                </a:ext>
              </a:extLst>
            </p:cNvPr>
            <p:cNvSpPr/>
            <p:nvPr/>
          </p:nvSpPr>
          <p:spPr>
            <a:xfrm>
              <a:off x="7512" y="5563"/>
              <a:ext cx="434" cy="434"/>
            </a:xfrm>
            <a:prstGeom prst="star5">
              <a:avLst>
                <a:gd name="adj" fmla="val 23307"/>
                <a:gd name="hf" fmla="val 105146"/>
                <a:gd name="vf" fmla="val 11055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9" name="五角星 26">
              <a:extLst>
                <a:ext uri="{FF2B5EF4-FFF2-40B4-BE49-F238E27FC236}">
                  <a16:creationId xmlns:a16="http://schemas.microsoft.com/office/drawing/2014/main" id="{259F89F0-82A0-45B6-B53A-56DC494756C9}"/>
                </a:ext>
              </a:extLst>
            </p:cNvPr>
            <p:cNvSpPr/>
            <p:nvPr/>
          </p:nvSpPr>
          <p:spPr>
            <a:xfrm>
              <a:off x="10578" y="5563"/>
              <a:ext cx="434" cy="434"/>
            </a:xfrm>
            <a:prstGeom prst="star5">
              <a:avLst>
                <a:gd name="adj" fmla="val 23307"/>
                <a:gd name="hf" fmla="val 105146"/>
                <a:gd name="vf" fmla="val 11055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5" name="五角星 27">
              <a:extLst>
                <a:ext uri="{FF2B5EF4-FFF2-40B4-BE49-F238E27FC236}">
                  <a16:creationId xmlns:a16="http://schemas.microsoft.com/office/drawing/2014/main" id="{2EC72E82-56A2-F76A-57E6-7E9EDA4C16E5}"/>
                </a:ext>
              </a:extLst>
            </p:cNvPr>
            <p:cNvSpPr/>
            <p:nvPr/>
          </p:nvSpPr>
          <p:spPr>
            <a:xfrm>
              <a:off x="8170" y="5563"/>
              <a:ext cx="434" cy="434"/>
            </a:xfrm>
            <a:prstGeom prst="star5">
              <a:avLst>
                <a:gd name="adj" fmla="val 23307"/>
                <a:gd name="hf" fmla="val 105146"/>
                <a:gd name="vf" fmla="val 11055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7" name="五角星 28">
              <a:extLst>
                <a:ext uri="{FF2B5EF4-FFF2-40B4-BE49-F238E27FC236}">
                  <a16:creationId xmlns:a16="http://schemas.microsoft.com/office/drawing/2014/main" id="{6700399E-9DDD-F3C8-7931-6E43BBE15AD3}"/>
                </a:ext>
              </a:extLst>
            </p:cNvPr>
            <p:cNvSpPr/>
            <p:nvPr/>
          </p:nvSpPr>
          <p:spPr>
            <a:xfrm>
              <a:off x="9920" y="5563"/>
              <a:ext cx="434" cy="434"/>
            </a:xfrm>
            <a:prstGeom prst="star5">
              <a:avLst>
                <a:gd name="adj" fmla="val 23307"/>
                <a:gd name="hf" fmla="val 105146"/>
                <a:gd name="vf" fmla="val 11055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725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17</Words>
  <Application>Microsoft Office PowerPoint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思源黑体 CN Medium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dreamsummit</cp:lastModifiedBy>
  <cp:revision>24</cp:revision>
  <dcterms:created xsi:type="dcterms:W3CDTF">2025-05-31T06:21:12Z</dcterms:created>
  <dcterms:modified xsi:type="dcterms:W3CDTF">2025-06-19T01:46:53Z</dcterms:modified>
</cp:coreProperties>
</file>