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5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BEA"/>
    <a:srgbClr val="DFEFFD"/>
    <a:srgbClr val="FDF2F1"/>
    <a:srgbClr val="93001D"/>
    <a:srgbClr val="E56355"/>
    <a:srgbClr val="F5B4B1"/>
    <a:srgbClr val="FBE2E1"/>
    <a:srgbClr val="A7D2F8"/>
    <a:srgbClr val="2B62D1"/>
    <a:srgbClr val="5489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79" autoAdjust="0"/>
  </p:normalViewPr>
  <p:slideViewPr>
    <p:cSldViewPr snapToGrid="0">
      <p:cViewPr varScale="1">
        <p:scale>
          <a:sx n="90" d="100"/>
          <a:sy n="90" d="100"/>
        </p:scale>
        <p:origin x="2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F45E3-B300-4A66-8939-A2453A311C34}" type="datetimeFigureOut">
              <a:rPr lang="zh-CN" altLang="en-US" smtClean="0"/>
              <a:t>2025/7/23 Wednesday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69B325-9301-49C5-9721-1DEED1ED2F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5097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53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214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640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97000">
                <a:srgbClr val="FBE2E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C101FDD-1DF6-9553-A1FC-C06860DF2D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759" y="283426"/>
            <a:ext cx="1438153" cy="43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99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矩形 116">
            <a:extLst>
              <a:ext uri="{FF2B5EF4-FFF2-40B4-BE49-F238E27FC236}">
                <a16:creationId xmlns:a16="http://schemas.microsoft.com/office/drawing/2014/main" id="{3E6F4B1A-3611-F20D-EE10-9E9C2EFCF10B}"/>
              </a:ext>
            </a:extLst>
          </p:cNvPr>
          <p:cNvSpPr/>
          <p:nvPr/>
        </p:nvSpPr>
        <p:spPr>
          <a:xfrm>
            <a:off x="6277854" y="0"/>
            <a:ext cx="5914145" cy="6858000"/>
          </a:xfrm>
          <a:prstGeom prst="rect">
            <a:avLst/>
          </a:prstGeom>
          <a:solidFill>
            <a:srgbClr val="FBE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8" name="任意多边形: 形状 77">
            <a:extLst>
              <a:ext uri="{FF2B5EF4-FFF2-40B4-BE49-F238E27FC236}">
                <a16:creationId xmlns:a16="http://schemas.microsoft.com/office/drawing/2014/main" id="{909704AD-8950-5836-F3C1-998CBDADA1F5}"/>
              </a:ext>
            </a:extLst>
          </p:cNvPr>
          <p:cNvSpPr/>
          <p:nvPr/>
        </p:nvSpPr>
        <p:spPr>
          <a:xfrm>
            <a:off x="0" y="1420740"/>
            <a:ext cx="2174610" cy="4016520"/>
          </a:xfrm>
          <a:custGeom>
            <a:avLst/>
            <a:gdLst>
              <a:gd name="connsiteX0" fmla="*/ 0 w 2174610"/>
              <a:gd name="connsiteY0" fmla="*/ 0 h 4016520"/>
              <a:gd name="connsiteX1" fmla="*/ 2174610 w 2174610"/>
              <a:gd name="connsiteY1" fmla="*/ 0 h 4016520"/>
              <a:gd name="connsiteX2" fmla="*/ 2081054 w 2174610"/>
              <a:gd name="connsiteY2" fmla="*/ 45068 h 4016520"/>
              <a:gd name="connsiteX3" fmla="*/ 912611 w 2174610"/>
              <a:gd name="connsiteY3" fmla="*/ 2008260 h 4016520"/>
              <a:gd name="connsiteX4" fmla="*/ 2081054 w 2174610"/>
              <a:gd name="connsiteY4" fmla="*/ 3971452 h 4016520"/>
              <a:gd name="connsiteX5" fmla="*/ 2174610 w 2174610"/>
              <a:gd name="connsiteY5" fmla="*/ 4016520 h 4016520"/>
              <a:gd name="connsiteX6" fmla="*/ 0 w 2174610"/>
              <a:gd name="connsiteY6" fmla="*/ 4016520 h 4016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4610" h="4016520">
                <a:moveTo>
                  <a:pt x="0" y="0"/>
                </a:moveTo>
                <a:lnTo>
                  <a:pt x="2174610" y="0"/>
                </a:lnTo>
                <a:lnTo>
                  <a:pt x="2081054" y="45068"/>
                </a:lnTo>
                <a:cubicBezTo>
                  <a:pt x="1385077" y="423145"/>
                  <a:pt x="912611" y="1160528"/>
                  <a:pt x="912611" y="2008260"/>
                </a:cubicBezTo>
                <a:cubicBezTo>
                  <a:pt x="912611" y="2855993"/>
                  <a:pt x="1385077" y="3593375"/>
                  <a:pt x="2081054" y="3971452"/>
                </a:cubicBezTo>
                <a:lnTo>
                  <a:pt x="2174610" y="4016520"/>
                </a:lnTo>
                <a:lnTo>
                  <a:pt x="0" y="4016520"/>
                </a:lnTo>
                <a:close/>
              </a:path>
            </a:pathLst>
          </a:custGeom>
          <a:gradFill flip="none" rotWithShape="1">
            <a:gsLst>
              <a:gs pos="0">
                <a:srgbClr val="E56355"/>
              </a:gs>
              <a:gs pos="100000">
                <a:srgbClr val="93001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566A75DB-5FD4-C7C1-B42D-D4175D34EE69}"/>
              </a:ext>
            </a:extLst>
          </p:cNvPr>
          <p:cNvSpPr/>
          <p:nvPr/>
        </p:nvSpPr>
        <p:spPr>
          <a:xfrm>
            <a:off x="3955088" y="945573"/>
            <a:ext cx="8236912" cy="4966854"/>
          </a:xfrm>
          <a:prstGeom prst="roundRect">
            <a:avLst>
              <a:gd name="adj" fmla="val 7087"/>
            </a:avLst>
          </a:prstGeom>
          <a:gradFill flip="none" rotWithShape="1">
            <a:gsLst>
              <a:gs pos="0">
                <a:srgbClr val="E56355"/>
              </a:gs>
              <a:gs pos="100000">
                <a:srgbClr val="93001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571FD5BD-5ADC-CA39-8A39-11D6589ED47B}"/>
              </a:ext>
            </a:extLst>
          </p:cNvPr>
          <p:cNvSpPr/>
          <p:nvPr/>
        </p:nvSpPr>
        <p:spPr>
          <a:xfrm>
            <a:off x="5402067" y="1794417"/>
            <a:ext cx="6365845" cy="3269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6000" b="1" dirty="0">
                <a:solidFill>
                  <a:schemeClr val="bg1"/>
                </a:solidFill>
                <a:effectLst>
                  <a:outerShdw blurRad="101600" dist="38100" dir="2700000" algn="tl">
                    <a:srgbClr val="000000">
                      <a:alpha val="15000"/>
                    </a:srgbClr>
                  </a:outerShdw>
                </a:effectLst>
                <a:latin typeface="+mn-ea"/>
                <a:cs typeface="+mn-ea"/>
                <a:sym typeface="+mn-lt"/>
              </a:rPr>
              <a:t>中国特色社会主义</a:t>
            </a:r>
            <a:endParaRPr lang="en-US" altLang="zh-CN" sz="6000" b="1" dirty="0">
              <a:solidFill>
                <a:schemeClr val="bg1"/>
              </a:solidFill>
              <a:effectLst>
                <a:outerShdw blurRad="101600" dist="38100" dir="2700000" algn="tl">
                  <a:srgbClr val="000000">
                    <a:alpha val="15000"/>
                  </a:srgbClr>
                </a:outerShdw>
              </a:effectLst>
              <a:latin typeface="+mn-ea"/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zh-CN" sz="6000" b="1" dirty="0">
                <a:solidFill>
                  <a:schemeClr val="bg1"/>
                </a:solidFill>
                <a:effectLst>
                  <a:outerShdw blurRad="101600" dist="38100" dir="2700000" algn="tl">
                    <a:srgbClr val="000000">
                      <a:alpha val="15000"/>
                    </a:srgbClr>
                  </a:outerShdw>
                </a:effectLst>
                <a:latin typeface="+mn-ea"/>
                <a:cs typeface="+mn-ea"/>
                <a:sym typeface="+mn-lt"/>
              </a:rPr>
              <a:t>法治道路的</a:t>
            </a:r>
            <a:endParaRPr lang="en-US" altLang="zh-CN" sz="6000" b="1" dirty="0">
              <a:solidFill>
                <a:schemeClr val="bg1"/>
              </a:solidFill>
              <a:effectLst>
                <a:outerShdw blurRad="101600" dist="38100" dir="2700000" algn="tl">
                  <a:srgbClr val="000000">
                    <a:alpha val="15000"/>
                  </a:srgbClr>
                </a:outerShdw>
              </a:effectLst>
              <a:latin typeface="+mn-ea"/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zh-CN" sz="6000" b="1" dirty="0">
                <a:solidFill>
                  <a:schemeClr val="bg1"/>
                </a:solidFill>
                <a:effectLst>
                  <a:outerShdw blurRad="101600" dist="38100" dir="2700000" algn="tl">
                    <a:srgbClr val="000000">
                      <a:alpha val="15000"/>
                    </a:srgbClr>
                  </a:outerShdw>
                </a:effectLst>
                <a:latin typeface="+mn-ea"/>
                <a:cs typeface="+mn-ea"/>
                <a:sym typeface="+mn-lt"/>
              </a:rPr>
              <a:t>基本内容</a:t>
            </a:r>
            <a:endParaRPr lang="zh-CN" altLang="en-US" sz="6000" b="1" dirty="0">
              <a:solidFill>
                <a:schemeClr val="bg1"/>
              </a:solidFill>
              <a:effectLst>
                <a:outerShdw blurRad="101600" dist="38100" dir="2700000" algn="tl">
                  <a:srgbClr val="000000">
                    <a:alpha val="15000"/>
                  </a:srgbClr>
                </a:outerShdw>
              </a:effectLst>
              <a:latin typeface="+mn-ea"/>
              <a:cs typeface="+mn-ea"/>
              <a:sym typeface="+mn-lt"/>
            </a:endParaRPr>
          </a:p>
        </p:txBody>
      </p:sp>
      <p:pic>
        <p:nvPicPr>
          <p:cNvPr id="76" name="图片 75">
            <a:extLst>
              <a:ext uri="{FF2B5EF4-FFF2-40B4-BE49-F238E27FC236}">
                <a16:creationId xmlns:a16="http://schemas.microsoft.com/office/drawing/2014/main" id="{8074B7E4-13B4-3DA4-6BBE-CDA549A1C8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7" r="24487"/>
          <a:stretch/>
        </p:blipFill>
        <p:spPr>
          <a:xfrm>
            <a:off x="1336034" y="1578236"/>
            <a:ext cx="3701528" cy="3701528"/>
          </a:xfrm>
          <a:prstGeom prst="ellipse">
            <a:avLst/>
          </a:prstGeom>
          <a:ln w="76200">
            <a:solidFill>
              <a:schemeClr val="bg1"/>
            </a:solidFill>
          </a:ln>
          <a:effectLst>
            <a:outerShdw blurRad="635000" sx="102000" sy="102000" algn="ctr" rotWithShape="0">
              <a:prstClr val="black">
                <a:alpha val="20000"/>
              </a:prstClr>
            </a:outerShdw>
          </a:effectLst>
        </p:spPr>
      </p:pic>
      <p:grpSp>
        <p:nvGrpSpPr>
          <p:cNvPr id="116" name="组合 115">
            <a:extLst>
              <a:ext uri="{FF2B5EF4-FFF2-40B4-BE49-F238E27FC236}">
                <a16:creationId xmlns:a16="http://schemas.microsoft.com/office/drawing/2014/main" id="{FD539AC6-982C-1853-A098-07FC9BF01BC9}"/>
              </a:ext>
            </a:extLst>
          </p:cNvPr>
          <p:cNvGrpSpPr/>
          <p:nvPr/>
        </p:nvGrpSpPr>
        <p:grpSpPr>
          <a:xfrm rot="5400000">
            <a:off x="34213" y="6089779"/>
            <a:ext cx="734008" cy="802433"/>
            <a:chOff x="0" y="6055567"/>
            <a:chExt cx="734008" cy="802433"/>
          </a:xfrm>
        </p:grpSpPr>
        <p:sp>
          <p:nvSpPr>
            <p:cNvPr id="108" name="矩形 107">
              <a:extLst>
                <a:ext uri="{FF2B5EF4-FFF2-40B4-BE49-F238E27FC236}">
                  <a16:creationId xmlns:a16="http://schemas.microsoft.com/office/drawing/2014/main" id="{448406D9-9FA2-03DF-A836-BF78163EF54E}"/>
                </a:ext>
              </a:extLst>
            </p:cNvPr>
            <p:cNvSpPr/>
            <p:nvPr/>
          </p:nvSpPr>
          <p:spPr>
            <a:xfrm>
              <a:off x="0" y="6055567"/>
              <a:ext cx="734008" cy="802433"/>
            </a:xfrm>
            <a:prstGeom prst="rect">
              <a:avLst/>
            </a:prstGeom>
            <a:gradFill>
              <a:gsLst>
                <a:gs pos="0">
                  <a:srgbClr val="E56355"/>
                </a:gs>
                <a:gs pos="100000">
                  <a:srgbClr val="93001D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3" name="等腰三角形 112">
              <a:extLst>
                <a:ext uri="{FF2B5EF4-FFF2-40B4-BE49-F238E27FC236}">
                  <a16:creationId xmlns:a16="http://schemas.microsoft.com/office/drawing/2014/main" id="{C134C1EA-AA08-5460-E2CB-3B6F86E5BC8C}"/>
                </a:ext>
              </a:extLst>
            </p:cNvPr>
            <p:cNvSpPr/>
            <p:nvPr/>
          </p:nvSpPr>
          <p:spPr>
            <a:xfrm flipH="1">
              <a:off x="208561" y="6304505"/>
              <a:ext cx="316883" cy="254680"/>
            </a:xfrm>
            <a:prstGeom prst="triangle">
              <a:avLst/>
            </a:prstGeom>
            <a:solidFill>
              <a:srgbClr val="FB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5BD8A611-F605-5167-6C86-29356BD39EC9}"/>
              </a:ext>
            </a:extLst>
          </p:cNvPr>
          <p:cNvGrpSpPr/>
          <p:nvPr/>
        </p:nvGrpSpPr>
        <p:grpSpPr>
          <a:xfrm>
            <a:off x="9566938" y="3429000"/>
            <a:ext cx="1892088" cy="222828"/>
            <a:chOff x="9639300" y="3428999"/>
            <a:chExt cx="1892088" cy="209550"/>
          </a:xfrm>
        </p:grpSpPr>
        <p:sp>
          <p:nvSpPr>
            <p:cNvPr id="13" name="图形">
              <a:extLst>
                <a:ext uri="{FF2B5EF4-FFF2-40B4-BE49-F238E27FC236}">
                  <a16:creationId xmlns:a16="http://schemas.microsoft.com/office/drawing/2014/main" id="{F4466E20-CCD0-219D-CE85-CBD823EBDBC5}"/>
                </a:ext>
              </a:extLst>
            </p:cNvPr>
            <p:cNvSpPr/>
            <p:nvPr/>
          </p:nvSpPr>
          <p:spPr>
            <a:xfrm>
              <a:off x="9639300" y="3428999"/>
              <a:ext cx="1892088" cy="139700"/>
            </a:xfrm>
            <a:prstGeom prst="parallelogram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accent1">
                    <a:lumMod val="20000"/>
                    <a:lumOff val="80000"/>
                    <a:alpha val="52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sp>
          <p:nvSpPr>
            <p:cNvPr id="14" name="图形">
              <a:extLst>
                <a:ext uri="{FF2B5EF4-FFF2-40B4-BE49-F238E27FC236}">
                  <a16:creationId xmlns:a16="http://schemas.microsoft.com/office/drawing/2014/main" id="{56E768A9-4050-FADB-6E06-F653C41E4EBF}"/>
                </a:ext>
              </a:extLst>
            </p:cNvPr>
            <p:cNvSpPr/>
            <p:nvPr/>
          </p:nvSpPr>
          <p:spPr>
            <a:xfrm>
              <a:off x="9639300" y="3592239"/>
              <a:ext cx="1892088" cy="46310"/>
            </a:xfrm>
            <a:prstGeom prst="parallelogram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accent1">
                    <a:lumMod val="20000"/>
                    <a:lumOff val="80000"/>
                    <a:alpha val="52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阿里巴巴普惠体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阿里巴巴普惠体" panose="00020600040101010101" pitchFamily="18" charset="-122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3478C457-6D1A-BF0F-7EC7-846976644F62}"/>
              </a:ext>
            </a:extLst>
          </p:cNvPr>
          <p:cNvGrpSpPr/>
          <p:nvPr/>
        </p:nvGrpSpPr>
        <p:grpSpPr>
          <a:xfrm>
            <a:off x="8775700" y="4470400"/>
            <a:ext cx="2683326" cy="230156"/>
            <a:chOff x="9639300" y="3428999"/>
            <a:chExt cx="1892088" cy="209550"/>
          </a:xfrm>
        </p:grpSpPr>
        <p:sp>
          <p:nvSpPr>
            <p:cNvPr id="17" name="图形">
              <a:extLst>
                <a:ext uri="{FF2B5EF4-FFF2-40B4-BE49-F238E27FC236}">
                  <a16:creationId xmlns:a16="http://schemas.microsoft.com/office/drawing/2014/main" id="{C23A6E26-8EDB-FA7B-3A80-D46656112A99}"/>
                </a:ext>
              </a:extLst>
            </p:cNvPr>
            <p:cNvSpPr/>
            <p:nvPr/>
          </p:nvSpPr>
          <p:spPr>
            <a:xfrm>
              <a:off x="9639300" y="3428999"/>
              <a:ext cx="1892088" cy="139700"/>
            </a:xfrm>
            <a:prstGeom prst="parallelogram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accent1">
                    <a:lumMod val="20000"/>
                    <a:lumOff val="80000"/>
                    <a:alpha val="52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阿里巴巴普惠体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sp>
          <p:nvSpPr>
            <p:cNvPr id="18" name="图形">
              <a:extLst>
                <a:ext uri="{FF2B5EF4-FFF2-40B4-BE49-F238E27FC236}">
                  <a16:creationId xmlns:a16="http://schemas.microsoft.com/office/drawing/2014/main" id="{BAB13974-94C6-BCF0-08DB-E0BB74B16C2B}"/>
                </a:ext>
              </a:extLst>
            </p:cNvPr>
            <p:cNvSpPr/>
            <p:nvPr/>
          </p:nvSpPr>
          <p:spPr>
            <a:xfrm>
              <a:off x="9639300" y="3592239"/>
              <a:ext cx="1892088" cy="46310"/>
            </a:xfrm>
            <a:prstGeom prst="parallelogram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accent1">
                    <a:lumMod val="20000"/>
                    <a:lumOff val="80000"/>
                    <a:alpha val="52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阿里巴巴普惠体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阿里巴巴普惠体" panose="00020600040101010101" pitchFamily="18" charset="-122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35806B41-C345-1011-A178-9753157E1DD1}"/>
              </a:ext>
            </a:extLst>
          </p:cNvPr>
          <p:cNvGrpSpPr/>
          <p:nvPr/>
        </p:nvGrpSpPr>
        <p:grpSpPr>
          <a:xfrm>
            <a:off x="9566938" y="3934564"/>
            <a:ext cx="1892088" cy="222828"/>
            <a:chOff x="9639300" y="3428999"/>
            <a:chExt cx="1892088" cy="209550"/>
          </a:xfrm>
        </p:grpSpPr>
        <p:sp>
          <p:nvSpPr>
            <p:cNvPr id="20" name="图形">
              <a:extLst>
                <a:ext uri="{FF2B5EF4-FFF2-40B4-BE49-F238E27FC236}">
                  <a16:creationId xmlns:a16="http://schemas.microsoft.com/office/drawing/2014/main" id="{057FDC80-303A-A8E7-2C20-7D02ED356CDC}"/>
                </a:ext>
              </a:extLst>
            </p:cNvPr>
            <p:cNvSpPr/>
            <p:nvPr/>
          </p:nvSpPr>
          <p:spPr>
            <a:xfrm>
              <a:off x="9639300" y="3428999"/>
              <a:ext cx="1892088" cy="139700"/>
            </a:xfrm>
            <a:prstGeom prst="parallelogram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accent1">
                    <a:lumMod val="20000"/>
                    <a:lumOff val="80000"/>
                    <a:alpha val="52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阿里巴巴普惠体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sp>
          <p:nvSpPr>
            <p:cNvPr id="21" name="图形">
              <a:extLst>
                <a:ext uri="{FF2B5EF4-FFF2-40B4-BE49-F238E27FC236}">
                  <a16:creationId xmlns:a16="http://schemas.microsoft.com/office/drawing/2014/main" id="{1CA2EEF5-8CE4-309C-7D89-52DA57EEF89A}"/>
                </a:ext>
              </a:extLst>
            </p:cNvPr>
            <p:cNvSpPr/>
            <p:nvPr/>
          </p:nvSpPr>
          <p:spPr>
            <a:xfrm>
              <a:off x="9639300" y="3592239"/>
              <a:ext cx="1892088" cy="46310"/>
            </a:xfrm>
            <a:prstGeom prst="parallelogram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accent1">
                    <a:lumMod val="20000"/>
                    <a:lumOff val="80000"/>
                    <a:alpha val="52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阿里巴巴普惠体" panose="00020600040101010101" pitchFamily="18" charset="-122"/>
                <a:ea typeface="阿里巴巴普惠体 Medium" panose="00020600040101010101" pitchFamily="18" charset="-122"/>
                <a:cs typeface="阿里巴巴普惠体 Medium" panose="00020600040101010101" pitchFamily="18" charset="-122"/>
                <a:sym typeface="阿里巴巴普惠体" panose="00020600040101010101" pitchFamily="18" charset="-122"/>
              </a:endParaRPr>
            </a:p>
          </p:txBody>
        </p:sp>
      </p:grpSp>
      <p:pic>
        <p:nvPicPr>
          <p:cNvPr id="24" name="图片 23">
            <a:extLst>
              <a:ext uri="{FF2B5EF4-FFF2-40B4-BE49-F238E27FC236}">
                <a16:creationId xmlns:a16="http://schemas.microsoft.com/office/drawing/2014/main" id="{81D52ABD-04BC-2621-F762-F4908343D5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759" y="283426"/>
            <a:ext cx="1438153" cy="43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8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theme/theme1.xml><?xml version="1.0" encoding="utf-8"?>
<a:theme xmlns:a="http://schemas.openxmlformats.org/drawingml/2006/main" name="Office 主题">
  <a:themeElements>
    <a:clrScheme name="自定义 15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3001D"/>
      </a:accent1>
      <a:accent2>
        <a:srgbClr val="E56355"/>
      </a:accent2>
      <a:accent3>
        <a:srgbClr val="93001D"/>
      </a:accent3>
      <a:accent4>
        <a:srgbClr val="E56355"/>
      </a:accent4>
      <a:accent5>
        <a:srgbClr val="93001D"/>
      </a:accent5>
      <a:accent6>
        <a:srgbClr val="E56355"/>
      </a:accent6>
      <a:hlink>
        <a:srgbClr val="93001D"/>
      </a:hlink>
      <a:folHlink>
        <a:srgbClr val="954F72"/>
      </a:folHlink>
    </a:clrScheme>
    <a:fontScheme name="eb1c9f98-d40c-4abb-a8cd-1c07491b50c9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1299</TotalTime>
  <Words>8</Words>
  <Application>Microsoft Office PowerPoint</Application>
  <PresentationFormat>宽屏</PresentationFormat>
  <Paragraphs>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阿里巴巴普惠体</vt:lpstr>
      <vt:lpstr>等线</vt:lpstr>
      <vt:lpstr>思源黑体</vt:lpstr>
      <vt:lpstr>Arial</vt:lpstr>
      <vt:lpstr>Office 主题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.</dc:creator>
  <cp:lastModifiedBy>dreamsummit</cp:lastModifiedBy>
  <cp:revision>193</cp:revision>
  <dcterms:created xsi:type="dcterms:W3CDTF">2024-08-01T07:05:11Z</dcterms:created>
  <dcterms:modified xsi:type="dcterms:W3CDTF">2025-07-23T06:11:24Z</dcterms:modified>
</cp:coreProperties>
</file>