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8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5ACBF0"/>
          </p15:clr>
        </p15:guide>
        <p15:guide id="3" pos="215" userDrawn="1">
          <p15:clr>
            <a:srgbClr val="5ACBF0"/>
          </p15:clr>
        </p15:guide>
        <p15:guide id="4" pos="7414" userDrawn="1">
          <p15:clr>
            <a:srgbClr val="5ACBF0"/>
          </p15:clr>
        </p15:guide>
        <p15:guide id="5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0B0E"/>
    <a:srgbClr val="EB221C"/>
    <a:srgbClr val="EF2922"/>
    <a:srgbClr val="E72427"/>
    <a:srgbClr val="FB1E1E"/>
    <a:srgbClr val="FBFBB5"/>
    <a:srgbClr val="FFFFFF"/>
    <a:srgbClr val="FFFFF4"/>
    <a:srgbClr val="F9EBC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11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360" y="84"/>
      </p:cViewPr>
      <p:guideLst>
        <p:guide pos="3840"/>
        <p:guide pos="215"/>
        <p:guide pos="741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rPr>
              <a:t>2025/7/29 Tuesday</a:t>
            </a:fld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思源黑体 CN Regular" panose="020B0500000000000000" charset="-122"/>
                <a:ea typeface="思源宋体 CN" panose="02020400000000000000" charset="-122"/>
                <a:cs typeface="思源黑体 CN Regular" panose="020B0500000000000000" charset="-122"/>
              </a:rPr>
              <a:t>‹#›</a:t>
            </a:fld>
            <a:endParaRPr lang="zh-CN" altLang="en-US">
              <a:latin typeface="思源黑体 CN Regular" panose="020B0500000000000000" charset="-122"/>
              <a:ea typeface="思源宋体 CN" panose="02020400000000000000" charset="-122"/>
              <a:cs typeface="思源黑体 CN Regular" panose="020B0500000000000000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fld id="{CCD7375B-645A-4B83-93EC-8A3A766EDBB5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fld id="{DEBF8934-6CED-46F5-B7D3-6CA10363127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Regular" panose="020B0500000000000000" charset="-122"/>
        <a:ea typeface="思源黑体 CN Regular" panose="020B0500000000000000" charset="-122"/>
        <a:cs typeface="思源黑体 CN Regular" panose="020B0500000000000000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BF8934-6CED-46F5-B7D3-6CA10363127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fld id="{583E8761-A14E-4E6E-B19C-D0ABAA7747FF}" type="datetimeFigureOut">
              <a:rPr lang="zh-CN" altLang="en-US" smtClean="0"/>
              <a:t>2025/7/29 Tuesday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charset="-122"/>
                <a:ea typeface="思源黑体 CN Regular" panose="020B0500000000000000" charset="-122"/>
                <a:cs typeface="思源黑体 CN Regular" panose="020B0500000000000000" charset="-122"/>
              </a:defRPr>
            </a:lvl1pPr>
          </a:lstStyle>
          <a:p>
            <a:fld id="{03410F0F-E077-475B-A7EC-03CDC27F5B8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F5FEC51-1959-6299-C476-60DB19ACCCAE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212" y="161899"/>
            <a:ext cx="1848575" cy="55457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思源黑体 CN Regular" panose="020B0500000000000000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思源黑体 CN Regular" panose="020B0500000000000000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思源黑体 CN Regular" panose="020B0500000000000000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思源黑体 CN Regular" panose="020B0500000000000000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思源黑体 CN Regular" panose="020B0500000000000000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charset="-122"/>
          <a:ea typeface="思源黑体 CN Regular" panose="020B0500000000000000" charset="-122"/>
          <a:cs typeface="思源黑体 CN Regular" panose="020B0500000000000000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51986B8-EFC9-20C1-670A-2DBECF1CC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9954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A47C350-EAEF-EBEC-C405-7F9733E639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225732" y="0"/>
            <a:ext cx="3966268" cy="74168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3823CFF-B974-B84E-700B-072DB91B29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42" t="78055" r="-451" b="736"/>
          <a:stretch/>
        </p:blipFill>
        <p:spPr>
          <a:xfrm>
            <a:off x="-254643" y="4475290"/>
            <a:ext cx="12570106" cy="242425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99CDD218-271A-EA25-9926-56EFA01EAE6A}"/>
              </a:ext>
            </a:extLst>
          </p:cNvPr>
          <p:cNvSpPr txBox="1"/>
          <p:nvPr/>
        </p:nvSpPr>
        <p:spPr>
          <a:xfrm>
            <a:off x="1732220" y="2151377"/>
            <a:ext cx="8299048" cy="2178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dist">
              <a:lnSpc>
                <a:spcPct val="150000"/>
              </a:lnSpc>
            </a:pPr>
            <a:r>
              <a:rPr lang="zh-CN" altLang="en-US" sz="6000" kern="100" dirty="0">
                <a:effectLst/>
                <a:latin typeface="华康正颜楷体W7P" panose="03000700000000000000" pitchFamily="66" charset="-122"/>
                <a:ea typeface="华康正颜楷体W7P" panose="03000700000000000000" pitchFamily="66" charset="-122"/>
                <a:cs typeface="Times New Roman" panose="02020603050405020304" pitchFamily="18" charset="0"/>
              </a:rPr>
              <a:t>从抗战烽火到民族复兴</a:t>
            </a:r>
          </a:p>
          <a:p>
            <a:pPr indent="355600" algn="dist">
              <a:lnSpc>
                <a:spcPct val="150000"/>
              </a:lnSpc>
            </a:pPr>
            <a:r>
              <a:rPr lang="en-US" altLang="zh-CN" sz="3200" kern="100" dirty="0">
                <a:effectLst/>
                <a:latin typeface="华康正颜楷体W7P" panose="03000700000000000000" pitchFamily="66" charset="-122"/>
                <a:ea typeface="华康正颜楷体W7P" panose="03000700000000000000" pitchFamily="66" charset="-122"/>
                <a:cs typeface="Times New Roman" panose="02020603050405020304" pitchFamily="18" charset="0"/>
              </a:rPr>
              <a:t>——</a:t>
            </a:r>
            <a:r>
              <a:rPr lang="zh-CN" altLang="en-US" sz="3200" kern="100" dirty="0">
                <a:effectLst/>
                <a:latin typeface="华康正颜楷体W7P" panose="03000700000000000000" pitchFamily="66" charset="-122"/>
                <a:ea typeface="华康正颜楷体W7P" panose="03000700000000000000" pitchFamily="66" charset="-122"/>
                <a:cs typeface="Times New Roman" panose="02020603050405020304" pitchFamily="18" charset="0"/>
              </a:rPr>
              <a:t>伟大抗战精神的丰富内涵和时代价值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6CB35A4-FF70-0880-315F-C64B6AEB47BF}"/>
              </a:ext>
            </a:extLst>
          </p:cNvPr>
          <p:cNvSpPr txBox="1"/>
          <p:nvPr/>
        </p:nvSpPr>
        <p:spPr>
          <a:xfrm>
            <a:off x="2537563" y="963819"/>
            <a:ext cx="6256116" cy="1027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en-US" altLang="zh-CN" sz="4800" kern="100" dirty="0">
                <a:solidFill>
                  <a:srgbClr val="C00000"/>
                </a:solidFill>
                <a:effectLst/>
                <a:latin typeface="华康正颜楷体W7P" panose="03000700000000000000" pitchFamily="66" charset="-122"/>
                <a:ea typeface="华康正颜楷体W7P" panose="03000700000000000000" pitchFamily="66" charset="-122"/>
                <a:cs typeface="Times New Roman" panose="02020603050405020304" pitchFamily="18" charset="0"/>
              </a:rPr>
              <a:t>【</a:t>
            </a:r>
            <a:r>
              <a:rPr lang="zh-CN" altLang="en-US" sz="4800" kern="100" dirty="0">
                <a:solidFill>
                  <a:srgbClr val="C00000"/>
                </a:solidFill>
                <a:effectLst/>
                <a:latin typeface="华康正颜楷体W7P" panose="03000700000000000000" pitchFamily="66" charset="-122"/>
                <a:ea typeface="华康正颜楷体W7P" panose="03000700000000000000" pitchFamily="66" charset="-122"/>
                <a:cs typeface="Times New Roman" panose="02020603050405020304" pitchFamily="18" charset="0"/>
              </a:rPr>
              <a:t>铭记历史 缅怀先烈</a:t>
            </a:r>
            <a:r>
              <a:rPr lang="en-US" altLang="zh-CN" sz="4800" kern="100" dirty="0">
                <a:solidFill>
                  <a:srgbClr val="C00000"/>
                </a:solidFill>
                <a:effectLst/>
                <a:latin typeface="华康正颜楷体W7P" panose="03000700000000000000" pitchFamily="66" charset="-122"/>
                <a:ea typeface="华康正颜楷体W7P" panose="03000700000000000000" pitchFamily="66" charset="-122"/>
                <a:cs typeface="Times New Roman" panose="02020603050405020304" pitchFamily="18" charset="0"/>
              </a:rPr>
              <a:t>】</a:t>
            </a:r>
            <a:endParaRPr lang="zh-CN" altLang="en-US" sz="2400" kern="100" dirty="0">
              <a:solidFill>
                <a:srgbClr val="C00000"/>
              </a:solidFill>
              <a:effectLst/>
              <a:latin typeface="华康正颜楷体W7P" panose="03000700000000000000" pitchFamily="66" charset="-122"/>
              <a:ea typeface="华康正颜楷体W7P" panose="03000700000000000000" pitchFamily="66" charset="-122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3F6F9D3-B2E5-9841-24B7-64690762FF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93" y="4627881"/>
            <a:ext cx="1848575" cy="5545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000">
        <p14:gallery dir="l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jQzMzhmMGZmZGM5YmQ2M2JlMDNkNWRmOGRiY2ZhM2U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"/>
        <a:cs typeface=""/>
        <a:font script="Jpan" typeface="游ゴシック Light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游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思源黑体 CN Regular"/>
        <a:ea typeface=""/>
        <a:cs typeface=""/>
        <a:font script="Jpan" typeface="游ゴシック Light"/>
        <a:font script="Hang" typeface="맑은 고딕"/>
        <a:font script="Hans" typeface="思源黑体 CN Regular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游ゴシック"/>
        <a:font script="Hang" typeface="맑은 고딕"/>
        <a:font script="Hans" typeface="思源黑体 CN Regular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思源黑体 CN Regular"/>
        <a:ea typeface=""/>
        <a:cs typeface=""/>
        <a:font script="Jpan" typeface="ＭＳ Ｐゴシック"/>
        <a:font script="Hang" typeface="맑은 고딕"/>
        <a:font script="Hans" typeface="思源宋体 CN"/>
        <a:font script="Hant" typeface="新細明體"/>
        <a:font script="Arab" typeface="思源黑体 CN Regular"/>
        <a:font script="Hebr" typeface="思源黑体 CN Regular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思源黑体 CN Regular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685</TotalTime>
  <Words>19</Words>
  <Application>Microsoft Office PowerPoint</Application>
  <PresentationFormat>宽屏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5" baseType="lpstr">
      <vt:lpstr>华康正颜楷体W7P</vt:lpstr>
      <vt:lpstr>思源黑体 CN Regular</vt:lpstr>
      <vt:lpstr>Arial</vt:lpstr>
      <vt:lpstr>Office 主题​​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Bing-</dc:creator>
  <cp:lastModifiedBy>dreamsummit</cp:lastModifiedBy>
  <cp:revision>67</cp:revision>
  <dcterms:created xsi:type="dcterms:W3CDTF">2020-03-02T02:09:00Z</dcterms:created>
  <dcterms:modified xsi:type="dcterms:W3CDTF">2025-07-29T01:21:11Z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6A9468EB16D94D629E00AB882AC77031_13</vt:lpwstr>
  </property>
  <property fmtid="{D5CDD505-2E9C-101B-9397-08002B2CF9AE}" pid="3" name="KSOProductBuildVer">
    <vt:lpwstr>2052-12.1.0.19770</vt:lpwstr>
  </property>
</Properties>
</file>