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2961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6" autoAdjust="0"/>
    <p:restoredTop sz="94660"/>
  </p:normalViewPr>
  <p:slideViewPr>
    <p:cSldViewPr snapToGrid="0" showGuides="1">
      <p:cViewPr varScale="1">
        <p:scale>
          <a:sx n="52" d="100"/>
          <a:sy n="52" d="100"/>
        </p:scale>
        <p:origin x="3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FD6E9-539C-07FC-AD6B-AB3CCD7E9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8AF74C7-3656-AF91-279F-35D77A82C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A1A1E2-BF6E-0E7D-3BCC-B0AB8FAB6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429E-4203-481E-BB59-FF06F64A76D7}" type="datetimeFigureOut">
              <a:rPr lang="zh-CN" altLang="en-US" smtClean="0"/>
              <a:t>2025/8/5 Tuesday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A27886-8BAA-F546-4B7C-C6FBE222E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60C9DA-FC2D-EBC0-DC65-700619BB4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AD5D-6349-4D12-803B-69FF8F330C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84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EB4F7A-073C-2D46-AADC-BC0843E22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BA7705-2DDA-04F5-66D8-6B8F146E2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2CC579-26E6-79D7-8768-B5C9A2CE4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429E-4203-481E-BB59-FF06F64A76D7}" type="datetimeFigureOut">
              <a:rPr lang="zh-CN" altLang="en-US" smtClean="0"/>
              <a:t>2025/8/5 Tuesday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597431-8837-D104-0FA6-96E429CF0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D477EF-2067-2944-F171-CD96F4C99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AD5D-6349-4D12-803B-69FF8F330C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436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906795-7B38-4D5A-1365-D03AF6CF45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DEE9C8-373F-2C95-34A7-156EFB6FD5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A2C2DA-C09D-BDD8-BC3C-70689DC6B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429E-4203-481E-BB59-FF06F64A76D7}" type="datetimeFigureOut">
              <a:rPr lang="zh-CN" altLang="en-US" smtClean="0"/>
              <a:t>2025/8/5 Tuesday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8169B7-6261-7754-37F0-7FCF41E6B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257FA8-EEFE-D8E9-96D4-B839C255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AD5D-6349-4D12-803B-69FF8F330C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22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8723CA-EED1-69C4-38C5-2592F0971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226FB15-1EE8-97B7-81DE-507C432B6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69C89C-7E30-03BC-7F22-21428B193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429E-4203-481E-BB59-FF06F64A76D7}" type="datetimeFigureOut">
              <a:rPr lang="zh-CN" altLang="en-US" smtClean="0"/>
              <a:t>2025/8/5 Tuesday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3EC851-11A1-ED9E-4E8B-E18EFCC82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C25164-1D96-5263-7AB8-E8E538321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AD5D-6349-4D12-803B-69FF8F330C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90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331F00-AFC7-2D70-76DD-3ABDF18CA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1671C0-C316-C26E-99D9-2EBB904F7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048518-0DF5-132C-057D-99C08AFA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429E-4203-481E-BB59-FF06F64A76D7}" type="datetimeFigureOut">
              <a:rPr lang="zh-CN" altLang="en-US" smtClean="0"/>
              <a:t>2025/8/5 Tuesday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73AEDB-5A8C-EAAF-392B-BB8451E50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27C2B4-6B07-F4BA-F276-A45CD1E6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AD5D-6349-4D12-803B-69FF8F330C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364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03C467-3F58-2724-DCD7-1C6165773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EE92FA-51B4-43B5-97A5-F135CEF36D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5F4166-2B24-F0FC-4D43-B30588FC3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BE47A2-1018-6345-948C-331984BED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429E-4203-481E-BB59-FF06F64A76D7}" type="datetimeFigureOut">
              <a:rPr lang="zh-CN" altLang="en-US" smtClean="0"/>
              <a:t>2025/8/5 Tuesday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3268ECE-96D0-F378-20AD-89C0D646F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98B4DE-B557-2034-5FAC-CD96F7296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AD5D-6349-4D12-803B-69FF8F330C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467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2BF4BE-A3F2-1F08-BF89-B4B950C9F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91F83D-9D48-8DC0-5BE1-F2768A431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C4F951-6220-27C5-390F-EB413465F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BDDD9FF-D1CF-22CD-16AB-2AB6A4CA9A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6DAF5-C0B3-5C4E-8B92-CB4747981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5A0235E-9762-54C9-CEAD-559A76B3D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429E-4203-481E-BB59-FF06F64A76D7}" type="datetimeFigureOut">
              <a:rPr lang="zh-CN" altLang="en-US" smtClean="0"/>
              <a:t>2025/8/5 Tuesday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9A2321E-FAA3-819E-2F69-5B0713F7E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BA5E750-2613-CBF2-224D-41D5A9CFD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AD5D-6349-4D12-803B-69FF8F330C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420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0E8E6A-45A1-88C0-8D9E-5441DD425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45387F6-FF7F-CA03-68E4-E47F515C1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429E-4203-481E-BB59-FF06F64A76D7}" type="datetimeFigureOut">
              <a:rPr lang="zh-CN" altLang="en-US" smtClean="0"/>
              <a:t>2025/8/5 Tuesday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6CF3C02-084B-5AFF-C5A4-F5E321789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B4D58DF-D328-1F9F-EDBE-C046B6F98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AD5D-6349-4D12-803B-69FF8F330C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27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4C0B557-981B-AD50-A584-E0DA32CF3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429E-4203-481E-BB59-FF06F64A76D7}" type="datetimeFigureOut">
              <a:rPr lang="zh-CN" altLang="en-US" smtClean="0"/>
              <a:t>2025/8/5 Tuesday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F81DA23-51CB-6793-0D53-C1C5CBC7A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C24E88-EC22-C23C-5EC0-F9F53AE9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AD5D-6349-4D12-803B-69FF8F330C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708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45E562-5174-7A82-BACC-FF753BA16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33FFD2-FEBE-725C-DD01-13E5B5188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00CDD6-E5B8-A141-FA91-34FD9ADF5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C1D313-3A3B-F9E3-BDC2-1056BE024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429E-4203-481E-BB59-FF06F64A76D7}" type="datetimeFigureOut">
              <a:rPr lang="zh-CN" altLang="en-US" smtClean="0"/>
              <a:t>2025/8/5 Tuesday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6B9146F-272A-53DC-AC5F-E61A2FC07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F59C29-3EF8-65DC-7F86-EF8E7244C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AD5D-6349-4D12-803B-69FF8F330C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050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75CD74-C8C6-049D-85DD-C07627738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C0ECD28-6A8E-B531-9884-25B54A58D0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EE1F5ED-C8D8-E93C-92DA-82092EEB5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62EDCD-F2CF-54E1-828E-72A59B3FC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E429E-4203-481E-BB59-FF06F64A76D7}" type="datetimeFigureOut">
              <a:rPr lang="zh-CN" altLang="en-US" smtClean="0"/>
              <a:t>2025/8/5 Tuesday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455FEB-F981-9E8F-ECCF-E5AFC96D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231D43-3C71-47B3-EDD2-A2E905262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8AD5D-6349-4D12-803B-69FF8F330C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599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D7D6DB7-564B-7D23-DDAD-D513724EB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48481F-87FF-8E52-9DD0-20CE73D7D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019A3F-C737-9594-2917-FFD2EE3C8B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E429E-4203-481E-BB59-FF06F64A76D7}" type="datetimeFigureOut">
              <a:rPr lang="zh-CN" altLang="en-US" smtClean="0"/>
              <a:t>2025/8/5 Tuesday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F7F16E-EDC3-1A7E-BC4F-9B3DBA8BDE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B7DF8-FC60-BDDD-8390-1A36FD93D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8AD5D-6349-4D12-803B-69FF8F330C98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3EA1A1C-D875-BB93-4733-EDE0F249067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53E51BC-4512-7317-7311-1231D0A57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000"/>
              <a:ext cx="12192000" cy="6096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B3C6212-14B5-C3CF-89DE-607FDCDB4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500"/>
            <a:stretch/>
          </p:blipFill>
          <p:spPr>
            <a:xfrm flipV="1">
              <a:off x="0" y="0"/>
              <a:ext cx="12192000" cy="762000"/>
            </a:xfrm>
            <a:prstGeom prst="rect">
              <a:avLst/>
            </a:prstGeom>
          </p:spPr>
        </p:pic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C6F7A611-F2AF-DFFF-675B-791B944D3D0F}"/>
              </a:ext>
            </a:extLst>
          </p:cNvPr>
          <p:cNvSpPr/>
          <p:nvPr userDrawn="1"/>
        </p:nvSpPr>
        <p:spPr>
          <a:xfrm>
            <a:off x="0" y="136525"/>
            <a:ext cx="12192000" cy="658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228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9F5AF-6AEB-A5BA-544D-1D17EE533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B932FB8F-61C4-A20D-BC1F-6EBE4F6EDDDE}"/>
              </a:ext>
            </a:extLst>
          </p:cNvPr>
          <p:cNvGrpSpPr/>
          <p:nvPr/>
        </p:nvGrpSpPr>
        <p:grpSpPr>
          <a:xfrm>
            <a:off x="-4" y="0"/>
            <a:ext cx="12192004" cy="6744430"/>
            <a:chOff x="-4" y="181875"/>
            <a:chExt cx="12192004" cy="670265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57264FD-66E7-114B-B1CA-89E9AB707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" y="788529"/>
              <a:ext cx="12192000" cy="6096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5E4B181-0A89-CBF6-F047-64527F256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798"/>
            <a:stretch>
              <a:fillRect/>
            </a:stretch>
          </p:blipFill>
          <p:spPr>
            <a:xfrm flipV="1">
              <a:off x="0" y="181875"/>
              <a:ext cx="12192000" cy="621901"/>
            </a:xfrm>
            <a:prstGeom prst="rect">
              <a:avLst/>
            </a:prstGeom>
          </p:spPr>
        </p:pic>
      </p:grpSp>
      <p:sp>
        <p:nvSpPr>
          <p:cNvPr id="8" name="圆角矩形 13">
            <a:extLst>
              <a:ext uri="{FF2B5EF4-FFF2-40B4-BE49-F238E27FC236}">
                <a16:creationId xmlns:a16="http://schemas.microsoft.com/office/drawing/2014/main" id="{0207CF9B-4D18-0859-8255-DF951A4F017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555240" y="3980532"/>
            <a:ext cx="6809740" cy="753745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9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  <a:cs typeface="+mn-ea"/>
              <a:sym typeface="+mn-lt"/>
            </a:endParaRPr>
          </a:p>
        </p:txBody>
      </p:sp>
      <p:sp>
        <p:nvSpPr>
          <p:cNvPr id="9" name="圆角矩形 9">
            <a:extLst>
              <a:ext uri="{FF2B5EF4-FFF2-40B4-BE49-F238E27FC236}">
                <a16:creationId xmlns:a16="http://schemas.microsoft.com/office/drawing/2014/main" id="{176CBB93-ABFB-8172-D710-796F1E1E7062}"/>
              </a:ext>
            </a:extLst>
          </p:cNvPr>
          <p:cNvSpPr/>
          <p:nvPr/>
        </p:nvSpPr>
        <p:spPr>
          <a:xfrm>
            <a:off x="1274131" y="661657"/>
            <a:ext cx="9643730" cy="3220601"/>
          </a:xfrm>
          <a:prstGeom prst="roundRect">
            <a:avLst>
              <a:gd name="adj" fmla="val 2788"/>
            </a:avLst>
          </a:prstGeom>
          <a:solidFill>
            <a:schemeClr val="accent2">
              <a:alpha val="69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  <a:cs typeface="+mn-ea"/>
              <a:sym typeface="+mn-lt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AF8B911-3E8D-DE9A-41C8-D653DAB4BB83}"/>
              </a:ext>
            </a:extLst>
          </p:cNvPr>
          <p:cNvGrpSpPr/>
          <p:nvPr/>
        </p:nvGrpSpPr>
        <p:grpSpPr>
          <a:xfrm>
            <a:off x="1534601" y="3669900"/>
            <a:ext cx="9122792" cy="572475"/>
            <a:chOff x="4491" y="5304"/>
            <a:chExt cx="9050" cy="911"/>
          </a:xfrm>
        </p:grpSpPr>
        <p:sp>
          <p:nvSpPr>
            <p:cNvPr id="12" name="图形">
              <a:extLst>
                <a:ext uri="{FF2B5EF4-FFF2-40B4-BE49-F238E27FC236}">
                  <a16:creationId xmlns:a16="http://schemas.microsoft.com/office/drawing/2014/main" id="{AC3419F6-00E1-7086-2552-6788E55EFCA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491" y="5304"/>
              <a:ext cx="9050" cy="91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2739E69-C80E-AC9F-91AE-38E42BC4F860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5219" y="5383"/>
              <a:ext cx="7474" cy="7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dist">
                <a:defRPr/>
              </a:pPr>
              <a:r>
                <a:rPr lang="zh-CN" altLang="zh-CN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+mn-ea"/>
                </a:rPr>
                <a:t>学习贯彻《教育强国建设规划纲要（</a:t>
              </a:r>
              <a:r>
                <a:rPr lang="en-US" altLang="zh-CN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+mn-ea"/>
                </a:rPr>
                <a:t>2024</a:t>
              </a:r>
              <a:r>
                <a:rPr lang="zh-CN" altLang="zh-CN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+mn-ea"/>
                </a:rPr>
                <a:t>－</a:t>
              </a:r>
              <a:r>
                <a:rPr lang="en-US" altLang="zh-CN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+mn-ea"/>
                </a:rPr>
                <a:t>2035</a:t>
              </a:r>
              <a:r>
                <a:rPr lang="zh-CN" altLang="zh-CN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黑体" panose="02010609060101010101" pitchFamily="49" charset="-122"/>
                  <a:cs typeface="+mn-ea"/>
                </a:rPr>
                <a:t>年）》</a:t>
              </a:r>
              <a:endPara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2C8F5457-B238-FFC9-E931-D173A8874217}"/>
              </a:ext>
            </a:extLst>
          </p:cNvPr>
          <p:cNvSpPr txBox="1"/>
          <p:nvPr/>
        </p:nvSpPr>
        <p:spPr>
          <a:xfrm>
            <a:off x="1857690" y="811644"/>
            <a:ext cx="8476615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zh-CN" sz="9600" b="1" dirty="0">
                <a:solidFill>
                  <a:srgbClr val="FFC000"/>
                </a:solidFill>
                <a:effectLst>
                  <a:outerShdw blurRad="469900" sx="102000" sy="102000" algn="ctr" rotWithShape="0">
                    <a:prstClr val="black">
                      <a:alpha val="36000"/>
                    </a:prst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教育强国</a:t>
            </a:r>
            <a:r>
              <a:rPr lang="zh-CN" altLang="zh-CN" sz="7200" b="1" dirty="0">
                <a:solidFill>
                  <a:schemeClr val="bg1"/>
                </a:solidFill>
                <a:effectLst>
                  <a:outerShdw blurRad="469900" sx="102000" sy="102000" algn="ctr" rotWithShape="0">
                    <a:prstClr val="black">
                      <a:alpha val="36000"/>
                    </a:prst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建设的</a:t>
            </a:r>
            <a:endParaRPr lang="en-US" altLang="zh-CN" sz="7200" b="1" dirty="0">
              <a:solidFill>
                <a:schemeClr val="bg1"/>
              </a:solidFill>
              <a:effectLst>
                <a:outerShdw blurRad="469900" sx="102000" sy="102000" algn="ctr" rotWithShape="0">
                  <a:prstClr val="black">
                    <a:alpha val="36000"/>
                  </a:prst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  <a:cs typeface="+mn-ea"/>
            </a:endParaRPr>
          </a:p>
          <a:p>
            <a:pPr algn="dist"/>
            <a:r>
              <a:rPr lang="zh-CN" altLang="zh-CN" sz="7200" b="1" dirty="0">
                <a:solidFill>
                  <a:schemeClr val="bg1"/>
                </a:solidFill>
                <a:effectLst>
                  <a:outerShdw blurRad="469900" sx="102000" sy="102000" algn="ctr" rotWithShape="0">
                    <a:prstClr val="black">
                      <a:alpha val="36000"/>
                    </a:prstClr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基本逻辑与实践策略</a:t>
            </a:r>
            <a:endParaRPr lang="zh-CN" altLang="en-US" sz="7200" b="1" dirty="0">
              <a:solidFill>
                <a:schemeClr val="bg1"/>
              </a:solidFill>
              <a:effectLst>
                <a:outerShdw blurRad="469900" sx="102000" sy="102000" algn="ctr" rotWithShape="0">
                  <a:prstClr val="black">
                    <a:alpha val="36000"/>
                  </a:prst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51CFE96-8124-9A41-2F4C-381F005F217C}"/>
              </a:ext>
            </a:extLst>
          </p:cNvPr>
          <p:cNvSpPr txBox="1"/>
          <p:nvPr/>
        </p:nvSpPr>
        <p:spPr>
          <a:xfrm>
            <a:off x="714411" y="6563830"/>
            <a:ext cx="10763171" cy="2921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dist"/>
            <a:r>
              <a:rPr lang="zh-CN" altLang="en-US" sz="1400" spc="50" dirty="0">
                <a:solidFill>
                  <a:schemeClr val="bg1">
                    <a:alpha val="78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加快建设具有强大思政引领力、人才竞争力、科技支撑力、民生保障力、社会协同力、国际影响力的中国特色社会主义教育强国</a:t>
            </a:r>
            <a:endParaRPr lang="zh-CN" altLang="en-US" sz="1400" spc="50" dirty="0">
              <a:solidFill>
                <a:schemeClr val="bg1">
                  <a:alpha val="78000"/>
                </a:schemeClr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D0F2C8B-6B25-6FAD-DD86-E33F70C85B2D}"/>
              </a:ext>
            </a:extLst>
          </p:cNvPr>
          <p:cNvGrpSpPr/>
          <p:nvPr/>
        </p:nvGrpSpPr>
        <p:grpSpPr>
          <a:xfrm>
            <a:off x="582295" y="374015"/>
            <a:ext cx="439420" cy="109220"/>
            <a:chOff x="660" y="519"/>
            <a:chExt cx="692" cy="172"/>
          </a:xfrm>
          <a:noFill/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29AB575-5D6E-86A7-E004-DCFCE2972E4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60" y="519"/>
              <a:ext cx="173" cy="173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432FDC5B-8669-F9D1-CBA8-133AAA6E0EF5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20" y="519"/>
              <a:ext cx="173" cy="173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18BBE2AA-7FC1-3EA5-E82B-C9B8C0660F4D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180" y="519"/>
              <a:ext cx="173" cy="173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  <a:cs typeface="+mn-ea"/>
                <a:sym typeface="+mn-lt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CA33A88F-F38D-7A50-F21D-078F49F8EC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610" y="324149"/>
            <a:ext cx="1594502" cy="47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自定义 5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87EB0"/>
      </a:accent1>
      <a:accent2>
        <a:srgbClr val="5BBAE8"/>
      </a:accent2>
      <a:accent3>
        <a:srgbClr val="9CD5F1"/>
      </a:accent3>
      <a:accent4>
        <a:srgbClr val="1D98D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55</Words>
  <Application>Microsoft Office PowerPoint</Application>
  <PresentationFormat>宽屏</PresentationFormat>
  <Paragraphs>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3" baseType="lpstr">
      <vt:lpstr>Arial</vt:lpstr>
      <vt:lpstr>Office 主题​​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燚 肖</dc:creator>
  <cp:lastModifiedBy>dreamsummit</cp:lastModifiedBy>
  <cp:revision>29</cp:revision>
  <dcterms:created xsi:type="dcterms:W3CDTF">2024-03-05T02:47:47Z</dcterms:created>
  <dcterms:modified xsi:type="dcterms:W3CDTF">2025-08-05T01:49:28Z</dcterms:modified>
</cp:coreProperties>
</file>