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12192000" cy="6858000"/>
  <p:notesSz cx="6858000" cy="9144000"/>
  <p:embeddedFontLst>
    <p:embeddedFont>
      <p:font typeface="思源黑体 CN Medium" panose="02010600030101010101" charset="-122"/>
      <p:regular r:id="rId5"/>
    </p:embeddedFont>
    <p:embeddedFont>
      <p:font typeface="黑体" panose="02010609060101010101" pitchFamily="49" charset="-122"/>
      <p:regular r:id="rId6"/>
    </p:embeddedFont>
  </p:embeddedFontLst>
  <p:custDataLst>
    <p:tags r:id="rId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97" userDrawn="1">
          <p15:clr>
            <a:srgbClr val="A4A3A4"/>
          </p15:clr>
        </p15:guide>
        <p15:guide id="4" pos="7272" userDrawn="1">
          <p15:clr>
            <a:srgbClr val="A4A3A4"/>
          </p15:clr>
        </p15:guide>
        <p15:guide id="5" orient="horz" pos="533" userDrawn="1">
          <p15:clr>
            <a:srgbClr val="A4A3A4"/>
          </p15:clr>
        </p15:guide>
        <p15:guide id="6" orient="horz" pos="39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{9B23C45E-6A9E-2F80-7F98-0CE583877B2C}">
      <wppc:sldGuideLockLst xmlns:wppc="http://www.wps.cn/officeDocument/PresentationCustomData" xmlns="">
        <wppc:guide id="1"/>
        <wppc:guide id="2"/>
        <wppc:guide id="3"/>
        <wppc:guide id="4"/>
        <wppc:guide id="5"/>
        <wppc:guide id="6"/>
      </wppc:sldGuideLock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eamsummit" initials="dream" lastIdx="3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4C5E"/>
    <a:srgbClr val="8B4539"/>
    <a:srgbClr val="FCEAE7"/>
    <a:srgbClr val="4874CB"/>
    <a:srgbClr val="D44C27"/>
    <a:srgbClr val="FEF0ED"/>
    <a:srgbClr val="F7ACA0"/>
    <a:srgbClr val="962319"/>
    <a:srgbClr val="FDE0DA"/>
    <a:srgbClr val="FCE1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630" y="84"/>
      </p:cViewPr>
      <p:guideLst>
        <p:guide orient="horz" pos="1986"/>
        <p:guide pos="3840"/>
        <p:guide pos="497"/>
        <p:guide pos="7272"/>
        <p:guide orient="horz" pos="533"/>
        <p:guide orient="horz" pos="395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notesMaster" Target="notesMasters/notesMaster1.xml"/><Relationship Id="rId7" Type="http://schemas.openxmlformats.org/officeDocument/2006/relationships/tags" Target="tags/tag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theme" Target="theme/theme1.xml"/><Relationship Id="rId5" Type="http://schemas.openxmlformats.org/officeDocument/2006/relationships/font" Target="fonts/font1.fntdata"/><Relationship Id="rId10" Type="http://schemas.openxmlformats.org/officeDocument/2006/relationships/viewProps" Target="viewProps.xml"/><Relationship Id="rId4" Type="http://schemas.openxmlformats.org/officeDocument/2006/relationships/handoutMaster" Target="handoutMasters/handout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2025/8/27 Wednesday</a:t>
            </a:fld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‹#›</a:t>
            </a:fld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2025/8/27 Wednesday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Medium" panose="020B0600000000000000" charset="-122"/>
        <a:ea typeface="思源黑体 CN Medium" panose="020B0600000000000000" charset="-122"/>
        <a:cs typeface="思源黑体 CN Medium" panose="020B06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Medium" panose="020B0600000000000000" charset="-122"/>
        <a:ea typeface="思源黑体 CN Medium" panose="020B0600000000000000" charset="-122"/>
        <a:cs typeface="思源黑体 CN Medium" panose="020B06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Medium" panose="020B0600000000000000" charset="-122"/>
        <a:ea typeface="思源黑体 CN Medium" panose="020B0600000000000000" charset="-122"/>
        <a:cs typeface="思源黑体 CN Medium" panose="020B06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Medium" panose="020B0600000000000000" charset="-122"/>
        <a:ea typeface="思源黑体 CN Medium" panose="020B0600000000000000" charset="-122"/>
        <a:cs typeface="思源黑体 CN Medium" panose="020B06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Medium" panose="020B0600000000000000" charset="-122"/>
        <a:ea typeface="思源黑体 CN Medium" panose="020B0600000000000000" charset="-122"/>
        <a:cs typeface="思源黑体 CN Medium" panose="020B06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0">
              <a:schemeClr val="accent2">
                <a:lumMod val="20000"/>
                <a:lumOff val="80000"/>
                <a:alpha val="13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road-through-desert-with-road-leading-horizon"/>
          <p:cNvPicPr>
            <a:picLocks noChangeAspect="1"/>
          </p:cNvPicPr>
          <p:nvPr userDrawn="1"/>
        </p:nvPicPr>
        <p:blipFill>
          <a:blip r:embed="rId2"/>
          <a:srcRect t="32778" b="28980"/>
          <a:stretch>
            <a:fillRect/>
          </a:stretch>
        </p:blipFill>
        <p:spPr>
          <a:xfrm>
            <a:off x="0" y="3822065"/>
            <a:ext cx="12192000" cy="3035935"/>
          </a:xfrm>
          <a:prstGeom prst="rect">
            <a:avLst/>
          </a:prstGeom>
        </p:spPr>
      </p:pic>
      <p:pic>
        <p:nvPicPr>
          <p:cNvPr id="2" name="图片 1" descr="road-through-desert-with-road-leading-horizon"/>
          <p:cNvPicPr>
            <a:picLocks noChangeAspect="1"/>
          </p:cNvPicPr>
          <p:nvPr userDrawn="1"/>
        </p:nvPicPr>
        <p:blipFill>
          <a:blip r:embed="rId3"/>
          <a:srcRect t="23944" b="5815"/>
          <a:stretch>
            <a:fillRect/>
          </a:stretch>
        </p:blipFill>
        <p:spPr>
          <a:xfrm>
            <a:off x="0" y="3538220"/>
            <a:ext cx="12192000" cy="333248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635"/>
            <a:ext cx="12192635" cy="6654800"/>
          </a:xfrm>
          <a:prstGeom prst="rect">
            <a:avLst/>
          </a:prstGeom>
          <a:gradFill>
            <a:gsLst>
              <a:gs pos="0">
                <a:srgbClr val="FFFEFD"/>
              </a:gs>
              <a:gs pos="55000">
                <a:srgbClr val="FEE5DD"/>
              </a:gs>
              <a:gs pos="81000">
                <a:srgbClr val="EE6D2E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2025/8/27 Wednesday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  <a:lvl2pPr>
              <a:defRPr>
                <a:cs typeface="思源黑体 CN Medium" panose="020B0600000000000000" charset="-122"/>
              </a:defRPr>
            </a:lvl2pPr>
            <a:lvl3pPr>
              <a:defRPr>
                <a:cs typeface="思源黑体 CN Medium" panose="020B0600000000000000" charset="-122"/>
              </a:defRPr>
            </a:lvl3pPr>
            <a:lvl4pPr>
              <a:defRPr>
                <a:cs typeface="思源黑体 CN Medium" panose="020B0600000000000000" charset="-122"/>
              </a:defRPr>
            </a:lvl4pPr>
            <a:lvl5pPr>
              <a:defRPr>
                <a:cs typeface="思源黑体 CN Medium" panose="020B06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2025/8/27 Wednesday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>
                <a:cs typeface="思源黑体 CN Medium" panose="020B0600000000000000" charset="-122"/>
              </a:defRPr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>
                <a:cs typeface="思源黑体 CN Medium" panose="020B0600000000000000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rgbClr val="FFF6F4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李曼/Desktop/图片1.png图片1"/>
          <p:cNvPicPr/>
          <p:nvPr userDrawn="1">
            <p:custDataLst>
              <p:tags r:id="rId1"/>
            </p:custDataLst>
          </p:nvPr>
        </p:nvPicPr>
        <p:blipFill>
          <a:blip r:embed="rId3">
            <a:lum bright="-24000" contrast="18000"/>
          </a:blip>
          <a:srcRect t="26366" b="50"/>
          <a:stretch>
            <a:fillRect/>
          </a:stretch>
        </p:blipFill>
        <p:spPr>
          <a:xfrm>
            <a:off x="0" y="3808095"/>
            <a:ext cx="12192000" cy="30499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  <a:cs typeface="思源黑体 CN Medium" panose="020B0600000000000000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>
              <a:defRPr>
                <a:cs typeface="思源黑体 CN Medium" panose="020B0600000000000000" charset="-122"/>
              </a:defRPr>
            </a:lvl1pPr>
            <a:lvl2pPr>
              <a:defRPr>
                <a:cs typeface="思源黑体 CN Medium" panose="020B0600000000000000" charset="-122"/>
              </a:defRPr>
            </a:lvl2pPr>
            <a:lvl3pPr>
              <a:defRPr>
                <a:cs typeface="思源黑体 CN Medium" panose="020B0600000000000000" charset="-122"/>
              </a:defRPr>
            </a:lvl3pPr>
            <a:lvl4pPr>
              <a:defRPr>
                <a:cs typeface="思源黑体 CN Medium" panose="020B0600000000000000" charset="-122"/>
              </a:defRPr>
            </a:lvl4pPr>
            <a:lvl5pPr>
              <a:defRPr>
                <a:cs typeface="思源黑体 CN Medium" panose="020B0600000000000000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  <a:cs typeface="思源黑体 CN Medium" panose="020B0600000000000000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>
              <a:defRPr>
                <a:cs typeface="思源黑体 CN Medium" panose="020B0600000000000000" charset="-122"/>
              </a:defRPr>
            </a:lvl1pPr>
            <a:lvl2pPr>
              <a:defRPr>
                <a:cs typeface="思源黑体 CN Medium" panose="020B0600000000000000" charset="-122"/>
              </a:defRPr>
            </a:lvl2pPr>
            <a:lvl3pPr>
              <a:defRPr>
                <a:cs typeface="思源黑体 CN Medium" panose="020B0600000000000000" charset="-122"/>
              </a:defRPr>
            </a:lvl3pPr>
            <a:lvl4pPr>
              <a:defRPr>
                <a:cs typeface="思源黑体 CN Medium" panose="020B0600000000000000" charset="-122"/>
              </a:defRPr>
            </a:lvl4pPr>
            <a:lvl5pPr>
              <a:defRPr>
                <a:cs typeface="思源黑体 CN Medium" panose="020B0600000000000000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2025/8/27 Wednesday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2025/8/27 Wednesday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2025/8/27 Wednesday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>
                <a:cs typeface="思源黑体 CN Medium" panose="020B0600000000000000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2025/8/27 Wednesday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>
                <a:cs typeface="思源黑体 CN Medium" panose="020B0600000000000000" charset="-122"/>
              </a:defRPr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>
                <a:cs typeface="思源黑体 CN Medium" panose="020B0600000000000000" charset="-122"/>
              </a:defRPr>
            </a:lvl1pPr>
            <a:lvl2pPr marL="685800" indent="-228600">
              <a:defRPr spc="300">
                <a:cs typeface="思源黑体 CN Medium" panose="020B0600000000000000" charset="-122"/>
              </a:defRPr>
            </a:lvl2pPr>
            <a:lvl3pPr marL="1143000" indent="-228600">
              <a:defRPr spc="300">
                <a:cs typeface="思源黑体 CN Medium" panose="020B0600000000000000" charset="-122"/>
              </a:defRPr>
            </a:lvl3pPr>
            <a:lvl4pPr marL="1600200" indent="-228600">
              <a:defRPr spc="300">
                <a:cs typeface="思源黑体 CN Medium" panose="020B0600000000000000" charset="-122"/>
              </a:defRPr>
            </a:lvl4pPr>
            <a:lvl5pPr marL="2057400" indent="-228600">
              <a:defRPr spc="300">
                <a:cs typeface="思源黑体 CN Medium" panose="020B06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2025/8/27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思源黑体 CN Medium" panose="020B06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5.png"/><Relationship Id="rId2" Type="http://schemas.openxmlformats.org/officeDocument/2006/relationships/tags" Target="../tags/tag3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  <a:alpha val="33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1e0bc6c49214a60de724b91a6fd8b2afec627de351b6-Ns4NMS"/>
          <p:cNvPicPr>
            <a:picLocks noChangeAspect="1"/>
          </p:cNvPicPr>
          <p:nvPr/>
        </p:nvPicPr>
        <p:blipFill>
          <a:blip r:embed="rId6">
            <a:alphaModFix amt="27000"/>
          </a:blip>
          <a:srcRect l="22120" t="11153" r="38121"/>
          <a:stretch>
            <a:fillRect/>
          </a:stretch>
        </p:blipFill>
        <p:spPr>
          <a:xfrm>
            <a:off x="0" y="406400"/>
            <a:ext cx="12192000" cy="60699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" y="205105"/>
            <a:ext cx="1191260" cy="357505"/>
          </a:xfrm>
          <a:prstGeom prst="rect">
            <a:avLst/>
          </a:prstGeom>
        </p:spPr>
      </p:pic>
      <p:sp>
        <p:nvSpPr>
          <p:cNvPr id="10" name="明月设计8"/>
          <p:cNvSpPr txBox="1"/>
          <p:nvPr>
            <p:custDataLst>
              <p:tags r:id="rId3"/>
            </p:custDataLst>
          </p:nvPr>
        </p:nvSpPr>
        <p:spPr>
          <a:xfrm>
            <a:off x="288290" y="1149985"/>
            <a:ext cx="11845290" cy="2653030"/>
          </a:xfrm>
          <a:prstGeom prst="rect">
            <a:avLst/>
          </a:prstGeom>
          <a:noFill/>
        </p:spPr>
        <p:txBody>
          <a:bodyPr vert="horz" wrap="square" rtlCol="0" anchor="t">
            <a:no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4800" b="1">
                <a:gradFill>
                  <a:gsLst>
                    <a:gs pos="0">
                      <a:srgbClr val="F9906B"/>
                    </a:gs>
                    <a:gs pos="82000">
                      <a:srgbClr val="86110C"/>
                    </a:gs>
                  </a:gsLst>
                  <a:lin ang="5400000" scaled="0"/>
                </a:gradFill>
                <a:latin typeface="黑体" panose="02010609060101010101" charset="-122"/>
                <a:ea typeface="黑体" panose="02010609060101010101" charset="-122"/>
                <a:cs typeface="思源黑体 CN Medium" panose="020B0600000000000000" charset="-122"/>
                <a:sym typeface="+mn-ea"/>
              </a:rPr>
              <a:t>当前全球政治经济格局下</a:t>
            </a: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4800" b="1">
                <a:gradFill>
                  <a:gsLst>
                    <a:gs pos="0">
                      <a:srgbClr val="F9906B"/>
                    </a:gs>
                    <a:gs pos="82000">
                      <a:srgbClr val="86110C"/>
                    </a:gs>
                  </a:gsLst>
                  <a:lin ang="5400000" scaled="0"/>
                </a:gradFill>
                <a:latin typeface="黑体" panose="02010609060101010101" charset="-122"/>
                <a:ea typeface="黑体" panose="02010609060101010101" charset="-122"/>
                <a:cs typeface="思源黑体 CN Medium" panose="020B0600000000000000" charset="-122"/>
                <a:sym typeface="+mn-ea"/>
              </a:rPr>
              <a:t>共建</a:t>
            </a:r>
            <a:r>
              <a:rPr lang="en-US" altLang="zh-CN" sz="4800" b="1">
                <a:gradFill>
                  <a:gsLst>
                    <a:gs pos="0">
                      <a:srgbClr val="F9906B"/>
                    </a:gs>
                    <a:gs pos="82000">
                      <a:srgbClr val="86110C"/>
                    </a:gs>
                  </a:gsLst>
                  <a:lin ang="5400000" scaled="0"/>
                </a:gradFill>
                <a:latin typeface="黑体" panose="02010609060101010101" charset="-122"/>
                <a:ea typeface="黑体" panose="02010609060101010101" charset="-122"/>
                <a:cs typeface="思源黑体 CN Medium" panose="020B0600000000000000" charset="-122"/>
                <a:sym typeface="+mn-ea"/>
              </a:rPr>
              <a:t>“</a:t>
            </a:r>
            <a:r>
              <a:rPr lang="zh-CN" altLang="en-US" sz="4800" b="1">
                <a:gradFill>
                  <a:gsLst>
                    <a:gs pos="0">
                      <a:srgbClr val="F9906B"/>
                    </a:gs>
                    <a:gs pos="82000">
                      <a:srgbClr val="86110C"/>
                    </a:gs>
                  </a:gsLst>
                  <a:lin ang="5400000" scaled="0"/>
                </a:gradFill>
                <a:latin typeface="黑体" panose="02010609060101010101" charset="-122"/>
                <a:ea typeface="黑体" panose="02010609060101010101" charset="-122"/>
                <a:cs typeface="思源黑体 CN Medium" panose="020B0600000000000000" charset="-122"/>
                <a:sym typeface="+mn-ea"/>
              </a:rPr>
              <a:t>一带一路</a:t>
            </a:r>
            <a:r>
              <a:rPr lang="en-US" altLang="zh-CN" sz="4800" b="1">
                <a:gradFill>
                  <a:gsLst>
                    <a:gs pos="0">
                      <a:srgbClr val="F9906B"/>
                    </a:gs>
                    <a:gs pos="82000">
                      <a:srgbClr val="86110C"/>
                    </a:gs>
                  </a:gsLst>
                  <a:lin ang="5400000" scaled="0"/>
                </a:gradFill>
                <a:latin typeface="黑体" panose="02010609060101010101" charset="-122"/>
                <a:ea typeface="黑体" panose="02010609060101010101" charset="-122"/>
                <a:cs typeface="思源黑体 CN Medium" panose="020B0600000000000000" charset="-122"/>
                <a:sym typeface="+mn-ea"/>
              </a:rPr>
              <a:t>”</a:t>
            </a:r>
            <a:r>
              <a:rPr lang="zh-CN" altLang="en-US" sz="4800" b="1">
                <a:gradFill>
                  <a:gsLst>
                    <a:gs pos="0">
                      <a:srgbClr val="F9906B"/>
                    </a:gs>
                    <a:gs pos="82000">
                      <a:srgbClr val="86110C"/>
                    </a:gs>
                  </a:gsLst>
                  <a:lin ang="5400000" scaled="0"/>
                </a:gradFill>
                <a:latin typeface="黑体" panose="02010609060101010101" charset="-122"/>
                <a:ea typeface="黑体" panose="02010609060101010101" charset="-122"/>
                <a:cs typeface="思源黑体 CN Medium" panose="020B0600000000000000" charset="-122"/>
                <a:sym typeface="+mn-ea"/>
              </a:rPr>
              <a:t>经贸合作的发展路径</a:t>
            </a: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DY2YTE4NGUxZTNkM2IyNzMzMjBlNzA1N2RiYjcwMjEifQ=="/>
  <p:tag name="RESOURCE_RECORD_KEY" val="{&quot;12&quot;:[25002278],&quot;13&quot;:[4364912,19950693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Medium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Medium"/>
        <a:ea typeface=""/>
        <a:cs typeface=""/>
        <a:font script="Jpan" typeface="ＭＳ Ｐゴシック"/>
        <a:font script="Hang" typeface="맑은 고딕"/>
        <a:font script="Hans" typeface="思源黑体 CN Medium"/>
        <a:font script="Hant" typeface="新細明體"/>
        <a:font script="Arab" typeface="思源黑体 CN Medium"/>
        <a:font script="Hebr" typeface="思源黑体 CN Medium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Medium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Medium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Medium"/>
        <a:ea typeface=""/>
        <a:cs typeface=""/>
        <a:font script="Jpan" typeface="ＭＳ Ｐゴシック"/>
        <a:font script="Hang" typeface="맑은 고딕"/>
        <a:font script="Hans" typeface="思源黑体 CN Medium"/>
        <a:font script="Hant" typeface="新細明體"/>
        <a:font script="Arab" typeface="思源黑体 CN Medium"/>
        <a:font script="Hebr" typeface="思源黑体 CN Medium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Medium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PS">
    <a:dk1>
      <a:sysClr val="windowText" lastClr="000000"/>
    </a:dk1>
    <a:lt1>
      <a:sysClr val="window" lastClr="FFFFFF"/>
    </a:lt1>
    <a:dk2>
      <a:srgbClr val="0F1423"/>
    </a:dk2>
    <a:lt2>
      <a:srgbClr val="FFFFFF"/>
    </a:lt2>
    <a:accent1>
      <a:srgbClr val="4874CB"/>
    </a:accent1>
    <a:accent2>
      <a:srgbClr val="EE822F"/>
    </a:accent2>
    <a:accent3>
      <a:srgbClr val="F2BA02"/>
    </a:accent3>
    <a:accent4>
      <a:srgbClr val="75BD42"/>
    </a:accent4>
    <a:accent5>
      <a:srgbClr val="30C0B4"/>
    </a:accent5>
    <a:accent6>
      <a:srgbClr val="E54C5E"/>
    </a:accent6>
    <a:hlink>
      <a:srgbClr val="0026E5"/>
    </a:hlink>
    <a:folHlink>
      <a:srgbClr val="7E1FA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16</Words>
  <Application>Microsoft Office PowerPoint</Application>
  <PresentationFormat>宽屏</PresentationFormat>
  <Paragraphs>2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6" baseType="lpstr">
      <vt:lpstr>Arial</vt:lpstr>
      <vt:lpstr>思源黑体 CN Medium</vt:lpstr>
      <vt:lpstr>黑体</vt:lpstr>
      <vt:lpstr>Wingdings</vt:lpstr>
      <vt:lpstr>WPS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dreamsummit</cp:lastModifiedBy>
  <cp:revision>445</cp:revision>
  <dcterms:created xsi:type="dcterms:W3CDTF">2019-06-19T02:08:00Z</dcterms:created>
  <dcterms:modified xsi:type="dcterms:W3CDTF">2025-08-27T02:18:38Z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0E88FB8CF13A4FD19B59355CC120E9AE_13</vt:lpwstr>
  </property>
  <property fmtid="{D5CDD505-2E9C-101B-9397-08002B2CF9AE}" pid="4" name="KSOTemplateUUID">
    <vt:lpwstr>v1.0_mb_QEQYPiMxAC0Az8iDZpaDmA==</vt:lpwstr>
  </property>
</Properties>
</file>