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1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E8E8"/>
    <a:srgbClr val="EBEBEB"/>
    <a:srgbClr val="F9F9F9"/>
    <a:srgbClr val="EFEFEF"/>
    <a:srgbClr val="FCFCFC"/>
    <a:srgbClr val="B5261A"/>
    <a:srgbClr val="FADADB"/>
    <a:srgbClr val="7692F0"/>
    <a:srgbClr val="D36F57"/>
    <a:srgbClr val="01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746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329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2025/10/17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48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85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水平矢量插图的一个空的深亮红色或栗色的垃圾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8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水平矢量插图的一个空的深亮红色或栗色的垃圾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790893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水平矢量插图的一个空的深亮红色或栗色的垃圾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891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水平矢量插图的一个空的深亮红色或栗色的垃圾纹理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8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抽象的背景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23875" y="0"/>
            <a:ext cx="281686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白色灰色的缎子质地，是白色的银白色面料，丝绸的背景与美丽的模糊图案自然。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-635" y="0"/>
            <a:ext cx="9335135" cy="524827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115" y="154813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44745" y="289496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7b0a2020202022776f7264617274223a2022220a7d0a"/>
          <p:cNvSpPr/>
          <p:nvPr/>
        </p:nvSpPr>
        <p:spPr>
          <a:xfrm>
            <a:off x="94298" y="960438"/>
            <a:ext cx="9145905" cy="3327400"/>
          </a:xfrm>
          <a:prstGeom prst="rect">
            <a:avLst/>
          </a:prstGeom>
          <a:noFill/>
          <a:ln>
            <a:noFill/>
          </a:ln>
        </p:spPr>
        <p:txBody>
          <a:bodyPr wrap="square" bIns="107950" rtlCol="0" anchor="t">
            <a:spAutoFit/>
            <a:scene3d>
              <a:camera prst="perspectiveFront" fov="2700000">
                <a:rot lat="21299999" lon="0" rev="0"/>
              </a:camera>
              <a:lightRig rig="flat" dir="t"/>
            </a:scene3d>
            <a:sp3d extrusionH="603250" contourW="25400" prstMaterial="plastic">
              <a:extrusionClr>
                <a:schemeClr val="bg2">
                  <a:lumMod val="90000"/>
                </a:schemeClr>
              </a:extrusionClr>
              <a:contourClr>
                <a:schemeClr val="bg1">
                  <a:lumMod val="50000"/>
                </a:schemeClr>
              </a:contourClr>
            </a:sp3d>
          </a:bodyPr>
          <a:lstStyle/>
          <a:p>
            <a:pPr marL="0" indent="0" algn="ctr" eaLnBrk="1" latinLnBrk="0" hangingPunct="1">
              <a:lnSpc>
                <a:spcPct val="125000"/>
              </a:lnSpc>
            </a:pPr>
            <a:r>
              <a:rPr lang="zh-CN" altLang="en-US" sz="5500">
                <a:ln w="82550">
                  <a:solidFill>
                    <a:schemeClr val="bg1"/>
                  </a:solidFill>
                </a:ln>
                <a:gradFill>
                  <a:gsLst>
                    <a:gs pos="0">
                      <a:schemeClr val="bg1"/>
                    </a:gs>
                    <a:gs pos="100000">
                      <a:srgbClr val="FAA344"/>
                    </a:gs>
                  </a:gsLst>
                  <a:lin ang="16200000" scaled="1"/>
                </a:gradFill>
                <a:effectLst>
                  <a:glow rad="12700">
                    <a:srgbClr val="FAA344"/>
                  </a:glow>
                  <a:outerShdw dist="38100" dir="5400000" algn="t" rotWithShape="0">
                    <a:srgbClr val="FAD04F"/>
                  </a:outerShdw>
                </a:effectLst>
                <a:latin typeface="思源黑体 Heavy" panose="020B0A00000000000000" charset="-122"/>
                <a:ea typeface="思源黑体 Heavy" panose="020B0A00000000000000" charset="-122"/>
              </a:rPr>
              <a:t>习近平总书记关于党性修养</a:t>
            </a:r>
          </a:p>
          <a:p>
            <a:pPr marL="0" indent="0" algn="ctr" eaLnBrk="1" latinLnBrk="0" hangingPunct="1">
              <a:lnSpc>
                <a:spcPct val="125000"/>
              </a:lnSpc>
            </a:pPr>
            <a:r>
              <a:rPr lang="zh-CN" altLang="en-US" sz="5500">
                <a:ln w="82550">
                  <a:solidFill>
                    <a:schemeClr val="bg1"/>
                  </a:solidFill>
                </a:ln>
                <a:gradFill>
                  <a:gsLst>
                    <a:gs pos="0">
                      <a:schemeClr val="bg1"/>
                    </a:gs>
                    <a:gs pos="100000">
                      <a:srgbClr val="FAA344"/>
                    </a:gs>
                  </a:gsLst>
                  <a:lin ang="16200000" scaled="1"/>
                </a:gradFill>
                <a:effectLst>
                  <a:glow rad="12700">
                    <a:srgbClr val="FAA344"/>
                  </a:glow>
                  <a:outerShdw dist="38100" dir="5400000" algn="t" rotWithShape="0">
                    <a:srgbClr val="FAD04F"/>
                  </a:outerShdw>
                </a:effectLst>
                <a:latin typeface="思源黑体 Heavy" panose="020B0A00000000000000" charset="-122"/>
                <a:ea typeface="思源黑体 Heavy" panose="020B0A00000000000000" charset="-122"/>
              </a:rPr>
              <a:t>重要论述的内容体系</a:t>
            </a:r>
          </a:p>
          <a:p>
            <a:pPr marL="0" indent="0" algn="ctr" eaLnBrk="1" latinLnBrk="0" hangingPunct="1">
              <a:lnSpc>
                <a:spcPct val="125000"/>
              </a:lnSpc>
            </a:pPr>
            <a:r>
              <a:rPr lang="zh-CN" altLang="en-US" sz="5500">
                <a:ln w="82550">
                  <a:solidFill>
                    <a:schemeClr val="bg1"/>
                  </a:solidFill>
                </a:ln>
                <a:gradFill>
                  <a:gsLst>
                    <a:gs pos="0">
                      <a:schemeClr val="bg1"/>
                    </a:gs>
                    <a:gs pos="100000">
                      <a:srgbClr val="FAA344"/>
                    </a:gs>
                  </a:gsLst>
                  <a:lin ang="16200000" scaled="1"/>
                </a:gradFill>
                <a:effectLst>
                  <a:glow rad="12700">
                    <a:srgbClr val="FAA344"/>
                  </a:glow>
                  <a:outerShdw dist="38100" dir="5400000" algn="t" rotWithShape="0">
                    <a:srgbClr val="FAD04F"/>
                  </a:outerShdw>
                </a:effectLst>
                <a:latin typeface="思源黑体 Heavy" panose="020B0A00000000000000" charset="-122"/>
                <a:ea typeface="思源黑体 Heavy" panose="020B0A00000000000000" charset="-122"/>
              </a:rPr>
              <a:t>和增强党性修养的实践要求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20481688,4364912,4364950,4364881,4364888,4364957,19951219,4563109,4364879,4670873,4634995],&quot;19&quot;:[20342118,20342209,20342202,20346273,20348534,20342111,20342110,20347406,20342116,20348560,20348570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思源黑体 Heavy</vt:lpstr>
      <vt:lpstr>宋体</vt:lpstr>
      <vt:lpstr>黑体</vt:lpstr>
      <vt:lpstr>Arial</vt:lpstr>
      <vt:lpstr>Calibri</vt:lpstr>
      <vt:lpstr>思源宋体 CN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2774</cp:revision>
  <dcterms:created xsi:type="dcterms:W3CDTF">2019-01-24T00:58:00Z</dcterms:created>
  <dcterms:modified xsi:type="dcterms:W3CDTF">2025-10-17T02:40:27Z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882F85BE505B42E1BE46E7255721618D_13</vt:lpwstr>
  </property>
</Properties>
</file>