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仓耳渔阳体 W05" panose="02020400000000000000" pitchFamily="18" charset="-122"/>
      <p:regular r:id="rId5"/>
    </p:embeddedFont>
    <p:embeddedFont>
      <p:font typeface="黑体" panose="02010609060101010101" pitchFamily="49" charset="-122"/>
      <p:regular r:id="rId6"/>
    </p:embeddedFont>
    <p:embeddedFont>
      <p:font typeface="千图笔锋手写体" panose="00000500000000000000" pitchFamily="2" charset="-122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2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E4FE"/>
    <a:srgbClr val="DAFAD6"/>
    <a:srgbClr val="A1B4A0"/>
    <a:srgbClr val="012B70"/>
    <a:srgbClr val="B19B8D"/>
    <a:srgbClr val="C88047"/>
    <a:srgbClr val="EB4D2D"/>
    <a:srgbClr val="42210B"/>
    <a:srgbClr val="B5261A"/>
    <a:srgbClr val="FA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2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06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2025/10/17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94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79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经济诊断图，经济增长分析"/>
          <p:cNvPicPr>
            <a:picLocks noChangeAspect="1"/>
          </p:cNvPicPr>
          <p:nvPr userDrawn="1"/>
        </p:nvPicPr>
        <p:blipFill>
          <a:blip r:embed="rId2" cstate="print">
            <a:alphaModFix amt="85000"/>
          </a:blip>
          <a:srcRect/>
          <a:stretch>
            <a:fillRect/>
          </a:stretch>
        </p:blipFill>
        <p:spPr>
          <a:xfrm>
            <a:off x="0" y="-317"/>
            <a:ext cx="9334500" cy="52489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经济诊断图，经济增长分析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-635"/>
            <a:ext cx="9334500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经济诊断图，经济增长分析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-635"/>
            <a:ext cx="9334500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经济诊断图，经济增长分析"/>
          <p:cNvPicPr>
            <a:picLocks noChangeAspect="1"/>
          </p:cNvPicPr>
          <p:nvPr userDrawn="1"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>
          <a:xfrm>
            <a:off x="0" y="0"/>
            <a:ext cx="9334500" cy="52489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可爱的秋天形象框架与分散的橙色宇宙花和花瓣在白色软布背景，垂直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44830" y="0"/>
            <a:ext cx="304546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椭圆 2"/>
          <p:cNvSpPr/>
          <p:nvPr userDrawn="1">
            <p:custDataLst>
              <p:tags r:id="rId1"/>
            </p:custDataLst>
          </p:nvPr>
        </p:nvSpPr>
        <p:spPr>
          <a:xfrm>
            <a:off x="129540" y="127635"/>
            <a:ext cx="429895" cy="429895"/>
          </a:xfrm>
          <a:prstGeom prst="ellipse">
            <a:avLst/>
          </a:prstGeom>
          <a:gradFill>
            <a:gsLst>
              <a:gs pos="100000">
                <a:srgbClr val="8CE3FF"/>
              </a:gs>
              <a:gs pos="0">
                <a:srgbClr val="E3FDB4"/>
              </a:gs>
            </a:gsLst>
            <a:lin ang="4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5261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4857115" y="154813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44745" y="289496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47236" y="1110615"/>
            <a:ext cx="7839869" cy="3027680"/>
            <a:chOff x="1544" y="1775"/>
            <a:chExt cx="12346" cy="4768"/>
          </a:xfrm>
        </p:grpSpPr>
        <p:sp>
          <p:nvSpPr>
            <p:cNvPr id="10" name="文本框 9"/>
            <p:cNvSpPr txBox="1"/>
            <p:nvPr/>
          </p:nvSpPr>
          <p:spPr>
            <a:xfrm>
              <a:off x="1544" y="3130"/>
              <a:ext cx="12346" cy="3413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tIns="0" bIns="90170" anchor="ctr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5000"/>
                </a:lnSpc>
                <a:defRPr/>
              </a:pPr>
              <a:r>
                <a:rPr lang="zh-CN" altLang="en-US" sz="5400" b="1" noProof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千图笔锋手写体" panose="00000500000000000000" pitchFamily="2" charset="-122"/>
                  <a:sym typeface="+mn-ea"/>
                </a:rPr>
                <a:t>纵深推进全国统一大市场</a:t>
              </a:r>
            </a:p>
            <a:p>
              <a:pPr marL="0" indent="0" algn="ctr" eaLnBrk="1" fontAlgn="auto" latinLnBrk="0" hangingPunct="1">
                <a:lnSpc>
                  <a:spcPct val="125000"/>
                </a:lnSpc>
                <a:defRPr/>
              </a:pPr>
              <a:r>
                <a:rPr lang="zh-CN" altLang="en-US" sz="5400" b="1" noProof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千图笔锋手写体" panose="00000500000000000000" pitchFamily="2" charset="-122"/>
                  <a:sym typeface="+mn-ea"/>
                </a:rPr>
                <a:t>建设的基本要求</a:t>
              </a:r>
            </a:p>
          </p:txBody>
        </p:sp>
        <p:sp>
          <p:nvSpPr>
            <p:cNvPr id="6" name="矩形 5" descr="7b0a2020202022776f7264617274223a2022220a7d0a"/>
            <p:cNvSpPr/>
            <p:nvPr/>
          </p:nvSpPr>
          <p:spPr>
            <a:xfrm>
              <a:off x="1545" y="1775"/>
              <a:ext cx="12345" cy="135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bliqueBottomRight"/>
                <a:lightRig rig="threePt" dir="t"/>
              </a:scene3d>
              <a:sp3d prstMaterial="dkEdge">
                <a:bevelT w="31750" h="25400" prst="coolSlant"/>
                <a:contourClr>
                  <a:srgbClr val="204E79"/>
                </a:contourClr>
              </a:sp3d>
            </a:bodyPr>
            <a:lstStyle/>
            <a:p>
              <a:pPr algn="l"/>
              <a:r>
                <a:rPr lang="zh-CN" altLang="en-US" sz="5000" b="1">
                  <a:ln w="25400">
                    <a:solidFill>
                      <a:srgbClr val="204E79"/>
                    </a:solidFill>
                  </a:ln>
                  <a:blipFill>
                    <a:blip r:embed="rId3"/>
                    <a:tile tx="0" ty="0" sx="100000" sy="60000" flip="xy" algn="ctr"/>
                  </a:blipFill>
                  <a:effectLst>
                    <a:outerShdw dist="38100" dir="2700000" algn="tl" rotWithShape="0">
                      <a:srgbClr val="204E79">
                        <a:alpha val="100000"/>
                      </a:srgbClr>
                    </a:outerShdw>
                  </a:effectLst>
                  <a:latin typeface="仓耳渔阳体 W05" panose="02020400000000000000" charset="-122"/>
                  <a:ea typeface="仓耳渔阳体 W05" panose="02020400000000000000" charset="-122"/>
                  <a:cs typeface="仓耳渔阳体 W05" panose="02020400000000000000" charset="-122"/>
                </a:rPr>
                <a:t>坚持</a:t>
              </a:r>
              <a:r>
                <a:rPr lang="en-US" altLang="zh-CN" sz="5000" b="1">
                  <a:ln w="25400">
                    <a:solidFill>
                      <a:srgbClr val="204E79"/>
                    </a:solidFill>
                  </a:ln>
                  <a:blipFill>
                    <a:blip r:embed="rId3"/>
                    <a:tile tx="0" ty="0" sx="100000" sy="60000" flip="xy" algn="ctr"/>
                  </a:blipFill>
                  <a:effectLst>
                    <a:outerShdw dist="38100" dir="2700000" algn="tl" rotWithShape="0">
                      <a:srgbClr val="204E79">
                        <a:alpha val="100000"/>
                      </a:srgbClr>
                    </a:outerShdw>
                  </a:effectLst>
                  <a:latin typeface="仓耳渔阳体 W05" panose="02020400000000000000" charset="-122"/>
                  <a:ea typeface="仓耳渔阳体 W05" panose="02020400000000000000" charset="-122"/>
                  <a:cs typeface="仓耳渔阳体 W05" panose="02020400000000000000" charset="-122"/>
                </a:rPr>
                <a:t>“</a:t>
              </a:r>
              <a:r>
                <a:rPr lang="zh-CN" altLang="en-US" sz="5000" b="1">
                  <a:ln w="25400">
                    <a:solidFill>
                      <a:srgbClr val="204E79"/>
                    </a:solidFill>
                  </a:ln>
                  <a:blipFill>
                    <a:blip r:embed="rId3"/>
                    <a:tile tx="0" ty="0" sx="100000" sy="60000" flip="xy" algn="ctr"/>
                  </a:blipFill>
                  <a:effectLst>
                    <a:outerShdw dist="38100" dir="2700000" algn="tl" rotWithShape="0">
                      <a:srgbClr val="204E79">
                        <a:alpha val="100000"/>
                      </a:srgbClr>
                    </a:outerShdw>
                  </a:effectLst>
                  <a:latin typeface="仓耳渔阳体 W05" panose="02020400000000000000" charset="-122"/>
                  <a:ea typeface="仓耳渔阳体 W05" panose="02020400000000000000" charset="-122"/>
                  <a:cs typeface="仓耳渔阳体 W05" panose="02020400000000000000" charset="-122"/>
                </a:rPr>
                <a:t>五统一、一开放</a:t>
              </a:r>
              <a:r>
                <a:rPr lang="en-US" altLang="zh-CN" sz="5000" b="1">
                  <a:ln w="25400">
                    <a:solidFill>
                      <a:srgbClr val="204E79"/>
                    </a:solidFill>
                  </a:ln>
                  <a:blipFill>
                    <a:blip r:embed="rId3"/>
                    <a:tile tx="0" ty="0" sx="100000" sy="60000" flip="xy" algn="ctr"/>
                  </a:blipFill>
                  <a:effectLst>
                    <a:outerShdw dist="38100" dir="2700000" algn="tl" rotWithShape="0">
                      <a:srgbClr val="204E79">
                        <a:alpha val="100000"/>
                      </a:srgbClr>
                    </a:outerShdw>
                  </a:effectLst>
                  <a:latin typeface="仓耳渔阳体 W05" panose="02020400000000000000" charset="-122"/>
                  <a:ea typeface="仓耳渔阳体 W05" panose="02020400000000000000" charset="-122"/>
                  <a:cs typeface="仓耳渔阳体 W05" panose="02020400000000000000" charset="-122"/>
                </a:rPr>
                <a:t>”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仓耳渔阳体 W05</vt:lpstr>
      <vt:lpstr>黑体</vt:lpstr>
      <vt:lpstr>Arial</vt:lpstr>
      <vt:lpstr>宋体</vt:lpstr>
      <vt:lpstr>千图笔锋手写体</vt:lpstr>
      <vt:lpstr>Calibri</vt:lpstr>
      <vt:lpstr>思源宋体 CN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2786</cp:revision>
  <dcterms:created xsi:type="dcterms:W3CDTF">2019-01-24T00:58:00Z</dcterms:created>
  <dcterms:modified xsi:type="dcterms:W3CDTF">2025-10-17T03:23:19Z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882F85BE505B42E1BE46E7255721618D_13</vt:lpwstr>
  </property>
</Properties>
</file>