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93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苇 赵" initials="苇赵" lastIdx="1" clrIdx="0">
    <p:extLst>
      <p:ext uri="{19B8F6BF-5375-455C-9EA6-DF929625EA0E}">
        <p15:presenceInfo xmlns:p15="http://schemas.microsoft.com/office/powerpoint/2012/main" userId="7ee1ef9191ce6b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FFBFB"/>
    <a:srgbClr val="FFF4EF"/>
    <a:srgbClr val="FFFFFF"/>
    <a:srgbClr val="FBFBFB"/>
    <a:srgbClr val="000000"/>
    <a:srgbClr val="391F28"/>
    <a:srgbClr val="0285C6"/>
    <a:srgbClr val="AF8552"/>
    <a:srgbClr val="5E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682" autoAdjust="0"/>
  </p:normalViewPr>
  <p:slideViewPr>
    <p:cSldViewPr snapToGrid="0">
      <p:cViewPr varScale="1">
        <p:scale>
          <a:sx n="90" d="100"/>
          <a:sy n="90" d="100"/>
        </p:scale>
        <p:origin x="2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552" y="-21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7DD8D-F9F5-4EE0-92CF-24E706B99FBB}" type="datetimeFigureOut">
              <a:rPr lang="zh-CN" altLang="en-US" smtClean="0"/>
              <a:t>2026/1/27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9463A-C9D8-4FA4-9E96-AAB30EFF7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3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2026/1/27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BFF8-78BB-4EAE-A443-19C9417E54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1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9605"/>
          <a:stretch>
            <a:fillRect/>
          </a:stretch>
        </p:blipFill>
        <p:spPr>
          <a:xfrm>
            <a:off x="1524" y="-72000"/>
            <a:ext cx="12188954" cy="78539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-1524" y="65306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A93C71-F226-07C6-05DC-5527BD437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3" y="233834"/>
            <a:ext cx="1326548" cy="3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8202833" y="3248630"/>
            <a:ext cx="3448148" cy="2780328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285480" y="3328639"/>
            <a:ext cx="3295142" cy="2634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4" name="图片 13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7" name="图片 26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27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基层党员干部要坚持本领高标准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3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5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12515850" cy="70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2" name="图片 11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基层党员干部要坚持格局高起点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30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2" name="图片 11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基层党员干部要坚持本领高标准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88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2" name="图片 11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第四部分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基层党员干部要坚持纪律高压线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66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230805" y="2579538"/>
            <a:ext cx="2026745" cy="3081208"/>
          </a:xfrm>
          <a:custGeom>
            <a:avLst/>
            <a:gdLst>
              <a:gd name="connsiteX0" fmla="*/ 0 w 1908102"/>
              <a:gd name="connsiteY0" fmla="*/ 0 h 2932260"/>
              <a:gd name="connsiteX1" fmla="*/ 1908102 w 1908102"/>
              <a:gd name="connsiteY1" fmla="*/ 0 h 2932260"/>
              <a:gd name="connsiteX2" fmla="*/ 1908102 w 1908102"/>
              <a:gd name="connsiteY2" fmla="*/ 2932260 h 2932260"/>
              <a:gd name="connsiteX3" fmla="*/ 0 w 1908102"/>
              <a:gd name="connsiteY3" fmla="*/ 2932260 h 2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102" h="2932260">
                <a:moveTo>
                  <a:pt x="0" y="0"/>
                </a:moveTo>
                <a:lnTo>
                  <a:pt x="1908102" y="0"/>
                </a:lnTo>
                <a:lnTo>
                  <a:pt x="1908102" y="2932260"/>
                </a:lnTo>
                <a:lnTo>
                  <a:pt x="0" y="29322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3" name="图片 12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基层党员干部要坚持格局高起点</a:t>
            </a:r>
          </a:p>
        </p:txBody>
      </p:sp>
      <p:sp>
        <p:nvSpPr>
          <p:cNvPr id="23" name="矩形 22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80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7723950" y="2276727"/>
            <a:ext cx="3916182" cy="4094658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7811781" y="2374905"/>
            <a:ext cx="3740518" cy="39179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4" name="图片 13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" name="图片 17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基层党员干部要坚持格局高起点</a:t>
            </a:r>
          </a:p>
        </p:txBody>
      </p:sp>
      <p:sp>
        <p:nvSpPr>
          <p:cNvPr id="21" name="矩形 20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9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8755380" y="3653460"/>
            <a:ext cx="2575989" cy="2640659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8816340" y="3710928"/>
            <a:ext cx="2448045" cy="25146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7" name="图片 16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第一部分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" name="图片 19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/>
        </p:nvSpPr>
        <p:spPr>
          <a:xfrm>
            <a:off x="3017915" y="438467"/>
            <a:ext cx="682752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algn="l">
              <a:buFontTx/>
              <a:buNone/>
            </a:pPr>
            <a:r>
              <a:rPr lang="en-US" altLang="zh-CN" sz="26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6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基层党员干部要坚持政治高站位</a:t>
            </a:r>
            <a:endParaRPr lang="zh-CN" sz="2600" b="0" dirty="0">
              <a:solidFill>
                <a:srgbClr val="C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6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478658" y="1560701"/>
            <a:ext cx="3254611" cy="4598799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80571" y="1657349"/>
            <a:ext cx="3057979" cy="44005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4" name="图片 13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" name="图片 17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基层党员干部要坚持本领高标准</a:t>
            </a:r>
          </a:p>
        </p:txBody>
      </p:sp>
      <p:sp>
        <p:nvSpPr>
          <p:cNvPr id="20" name="矩形 19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5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s">
    <p:bg>
      <p:bgPr>
        <a:solidFill>
          <a:srgbClr val="FF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5212"/>
          <a:stretch/>
        </p:blipFill>
        <p:spPr>
          <a:xfrm>
            <a:off x="-19050" y="-1"/>
            <a:ext cx="12240000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045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089" r:id="rId2"/>
    <p:sldLayoutId id="2147484122" r:id="rId3"/>
    <p:sldLayoutId id="2147484090" r:id="rId4"/>
    <p:sldLayoutId id="2147484063" r:id="rId5"/>
    <p:sldLayoutId id="2147484061" r:id="rId6"/>
    <p:sldLayoutId id="2147484074" r:id="rId7"/>
    <p:sldLayoutId id="2147484069" r:id="rId8"/>
    <p:sldLayoutId id="2147484048" r:id="rId9"/>
    <p:sldLayoutId id="2147484126" r:id="rId10"/>
    <p:sldLayoutId id="2147484128" r:id="rId11"/>
    <p:sldLayoutId id="21474841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图片 128">
            <a:extLst>
              <a:ext uri="{FF2B5EF4-FFF2-40B4-BE49-F238E27FC236}">
                <a16:creationId xmlns:a16="http://schemas.microsoft.com/office/drawing/2014/main" id="{E327AE05-03E1-4520-0778-2E9F8C134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9"/>
          <a:stretch/>
        </p:blipFill>
        <p:spPr>
          <a:xfrm>
            <a:off x="0" y="5375616"/>
            <a:ext cx="12192000" cy="148238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3083441"/>
            <a:ext cx="12192000" cy="16161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-945" y="4731481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5" y="1704340"/>
            <a:ext cx="3353330" cy="51536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09DF96-1941-A9C1-F3EF-7A670ED13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87" y="265813"/>
            <a:ext cx="1571096" cy="4713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8FE6AB1-5C69-DE62-26B2-0DB08D9E18EA}"/>
              </a:ext>
            </a:extLst>
          </p:cNvPr>
          <p:cNvSpPr txBox="1"/>
          <p:nvPr/>
        </p:nvSpPr>
        <p:spPr>
          <a:xfrm>
            <a:off x="3708640" y="1863934"/>
            <a:ext cx="7277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ln w="6350">
                  <a:noFill/>
                </a:ln>
                <a:gradFill>
                  <a:gsLst>
                    <a:gs pos="0">
                      <a:srgbClr val="C00000"/>
                    </a:gs>
                    <a:gs pos="74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bg1">
                      <a:alpha val="94000"/>
                    </a:schemeClr>
                  </a:glow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latin typeface="字魂111号-金榜招牌体" panose="00000500000000000000" pitchFamily="2" charset="-122"/>
                <a:ea typeface="字魂111号-金榜招牌体" panose="00000500000000000000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6000" kern="0" cap="all" spc="100" dirty="0">
                <a:ln w="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</a:rPr>
              <a:t>全面深刻理解和把握</a:t>
            </a:r>
            <a:endParaRPr lang="zh-CN" altLang="en-US" sz="6000" kern="0" cap="all" spc="100" dirty="0">
              <a:ln w="0"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1031EB61-C26D-ABEB-1904-AB8B7526FAB7}"/>
              </a:ext>
            </a:extLst>
          </p:cNvPr>
          <p:cNvSpPr txBox="1"/>
          <p:nvPr/>
        </p:nvSpPr>
        <p:spPr>
          <a:xfrm>
            <a:off x="2503103" y="3317126"/>
            <a:ext cx="9688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100000">
                      <a:srgbClr val="FFC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</a:gsLst>
                  <a:lin ang="5400000" scaled="1"/>
                </a:gradFill>
                <a:cs typeface="+mn-ea"/>
              </a:defRPr>
            </a:lvl1pPr>
          </a:lstStyle>
          <a:p>
            <a:r>
              <a:rPr lang="zh-CN" altLang="zh-CN" sz="6600" dirty="0"/>
              <a:t>“增强党的思想引领力”</a:t>
            </a:r>
            <a:endParaRPr lang="zh-CN" altLang="en-US" sz="6600" dirty="0"/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B1441622-F526-2D27-2E2F-EDB0D946A8E7}"/>
              </a:ext>
            </a:extLst>
          </p:cNvPr>
          <p:cNvSpPr txBox="1"/>
          <p:nvPr/>
        </p:nvSpPr>
        <p:spPr>
          <a:xfrm>
            <a:off x="6196302" y="869929"/>
            <a:ext cx="230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ln w="6350">
                  <a:noFill/>
                </a:ln>
                <a:gradFill>
                  <a:gsLst>
                    <a:gs pos="0">
                      <a:srgbClr val="C00000"/>
                    </a:gs>
                    <a:gs pos="74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bg1">
                      <a:alpha val="94000"/>
                    </a:schemeClr>
                  </a:glow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latin typeface="字魂111号-金榜招牌体" panose="00000500000000000000" pitchFamily="2" charset="-122"/>
                <a:ea typeface="字魂111号-金榜招牌体" panose="00000500000000000000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kern="0" cap="all" spc="100" dirty="0">
                <a:ln w="0">
                  <a:noFill/>
                </a:ln>
                <a:solidFill>
                  <a:schemeClr val="accent2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kern="0" cap="all" spc="100" dirty="0">
                <a:ln w="0">
                  <a:noFill/>
                </a:ln>
                <a:solidFill>
                  <a:schemeClr val="accent2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党员课堂</a:t>
            </a:r>
            <a:r>
              <a:rPr lang="en-US" altLang="zh-CN" sz="3200" kern="0" cap="all" spc="100" dirty="0">
                <a:ln w="0">
                  <a:noFill/>
                </a:ln>
                <a:solidFill>
                  <a:schemeClr val="accent2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】</a:t>
            </a:r>
            <a:endParaRPr lang="zh-CN" altLang="en-US" sz="3200" kern="0" cap="all" spc="100" dirty="0">
              <a:ln w="0">
                <a:noFill/>
              </a:ln>
              <a:solidFill>
                <a:schemeClr val="accent2"/>
              </a:solidFill>
              <a:effectLst/>
              <a:latin typeface="+mn-ea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2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1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38" grpId="0" animBg="1"/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党建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E70003"/>
      </a:accent1>
      <a:accent2>
        <a:srgbClr val="BC000D"/>
      </a:accent2>
      <a:accent3>
        <a:srgbClr val="E70003"/>
      </a:accent3>
      <a:accent4>
        <a:srgbClr val="8C1D22"/>
      </a:accent4>
      <a:accent5>
        <a:srgbClr val="DE0005"/>
      </a:accent5>
      <a:accent6>
        <a:srgbClr val="AA000B"/>
      </a:accent6>
      <a:hlink>
        <a:srgbClr val="E70003"/>
      </a:hlink>
      <a:folHlink>
        <a:srgbClr val="C00000"/>
      </a:folHlink>
    </a:clrScheme>
    <a:fontScheme name="53b088c4-6e05-4e92-ae5e-6a3f27662d7d">
      <a:majorFont>
        <a:latin typeface="黑体" panose="020F0302020204030204"/>
        <a:ea typeface="黑体"/>
        <a:cs typeface=""/>
      </a:majorFont>
      <a:minorFont>
        <a:latin typeface="黑体" panose="020F0502020204030204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alpha val="10000"/>
              </a:schemeClr>
            </a:gs>
            <a:gs pos="100000">
              <a:schemeClr val="accent1"/>
            </a:gs>
          </a:gsLst>
          <a:lin ang="5400000" scaled="0"/>
          <a:tileRect/>
        </a:gradFill>
        <a:ln>
          <a:noFill/>
        </a:ln>
        <a:effectLst/>
      </a:spPr>
      <a:bodyPr rtlCol="0" anchor="ctr"/>
      <a:lstStyle>
        <a:defPPr algn="ctr">
          <a:defRPr dirty="0">
            <a:latin typeface="思源宋体 CN" panose="02020400000000000000" pitchFamily="18" charset="-122"/>
            <a:ea typeface="思源宋体 CN" panose="02020400000000000000" pitchFamily="18" charset="-122"/>
            <a:sym typeface="思源宋体 CN" panose="02020400000000000000" pitchFamily="18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11693</TotalTime>
  <Words>16</Words>
  <Application>Microsoft Office PowerPoint</Application>
  <PresentationFormat>宽屏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微软雅黑</vt:lpstr>
      <vt:lpstr>字魂59号-创粗黑</vt:lpstr>
      <vt:lpstr>Arial</vt:lpstr>
      <vt:lpstr>Calibri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Vagun Vagun</dc:creator>
  <cp:lastModifiedBy>dreamsummit</cp:lastModifiedBy>
  <cp:revision>4207</cp:revision>
  <dcterms:created xsi:type="dcterms:W3CDTF">2019-07-04T08:14:45Z</dcterms:created>
  <dcterms:modified xsi:type="dcterms:W3CDTF">2026-01-27T08:13:36Z</dcterms:modified>
</cp:coreProperties>
</file>