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黑体" panose="02010609060101010101" pitchFamily="49" charset="-122"/>
      <p:regular r:id="rId9"/>
    </p:embeddedFont>
  </p:embeddedFontLst>
  <p:custDataLst>
    <p:tags r:id="rId1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1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0000"/>
    <a:srgbClr val="84F9A7"/>
    <a:srgbClr val="36907E"/>
    <a:srgbClr val="F5F5F5"/>
    <a:srgbClr val="233C7C"/>
    <a:srgbClr val="FFCE21"/>
    <a:srgbClr val="012B70"/>
    <a:srgbClr val="C5374A"/>
    <a:srgbClr val="D0445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501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576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2026/5/20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71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90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image" Target="../media/image4.png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3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日落时山峦映衬天空的剪影风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6540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文本框"/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9545"/>
            <a:ext cx="8913495" cy="5013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95542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日落时山峦映衬天空的剪影风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67030" y="610235"/>
            <a:ext cx="8601075" cy="4027805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6540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日落时山峦映衬天空的剪影风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16" name="图片 15" descr="白色亚麻织物质地起皱或底纹。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rcRect t="49352"/>
          <a:stretch>
            <a:fillRect/>
          </a:stretch>
        </p:blipFill>
        <p:spPr>
          <a:xfrm>
            <a:off x="0" y="1048703"/>
            <a:ext cx="9334500" cy="31508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6540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0" y="0"/>
            <a:ext cx="9334500" cy="5248910"/>
            <a:chOff x="-767" y="1952"/>
            <a:chExt cx="14700" cy="8266"/>
          </a:xfrm>
        </p:grpSpPr>
        <p:pic>
          <p:nvPicPr>
            <p:cNvPr id="5" name="图片 4" descr="白色的宣纸纹理背景为中国绘画和日本工艺品书法的老米色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767" y="1952"/>
              <a:ext cx="14699" cy="826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 userDrawn="1"/>
          </p:nvSpPr>
          <p:spPr>
            <a:xfrm>
              <a:off x="-767" y="195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 descr="实践活动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05" y="127000"/>
            <a:ext cx="430530" cy="430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 rot="1560000">
            <a:off x="7717473" y="3295967"/>
            <a:ext cx="901065" cy="1043940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lIns="90170" tIns="0" rIns="90170" bIns="46990" anchor="ctr" anchorCtr="1">
            <a:spAutoFit/>
            <a:scene3d>
              <a:camera prst="isometricOffAxis1Right"/>
              <a:lightRig rig="threePt" dir="t"/>
            </a:scene3d>
          </a:bodyPr>
          <a:lstStyle/>
          <a:p>
            <a:pPr marL="0" indent="0" algn="ctr" eaLnBrk="1" fontAlgn="auto" latinLnBrk="0" hangingPunct="1">
              <a:lnSpc>
                <a:spcPct val="120000"/>
              </a:lnSpc>
              <a:defRPr/>
            </a:pPr>
            <a:r>
              <a:rPr lang="zh-CN" altLang="en-US" sz="5400" noProof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  <a:sym typeface="+mn-ea"/>
              </a:rPr>
              <a:t>的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951230" y="434340"/>
            <a:ext cx="7432040" cy="4379595"/>
            <a:chOff x="1498" y="684"/>
            <a:chExt cx="11704" cy="6897"/>
          </a:xfrm>
        </p:grpSpPr>
        <p:sp>
          <p:nvSpPr>
            <p:cNvPr id="32" name="文本框 31"/>
            <p:cNvSpPr txBox="1"/>
            <p:nvPr/>
          </p:nvSpPr>
          <p:spPr>
            <a:xfrm>
              <a:off x="1919" y="6461"/>
              <a:ext cx="10862" cy="1120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1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zh-CN" altLang="en-US" sz="3600" noProof="1" smtClean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思源黑体 Heavy" panose="020B0A00000000000000" charset="-122"/>
                  <a:ea typeface="思源黑体 Heavy" panose="020B0A00000000000000" charset="-122"/>
                  <a:cs typeface="思源黑体 Heavy" panose="020B0A00000000000000" charset="-122"/>
                  <a:sym typeface="+mn-ea"/>
                </a:rPr>
                <a:t>核心要义、问题检视与实践路径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98" y="684"/>
              <a:ext cx="11704" cy="5474"/>
              <a:chOff x="1498" y="684"/>
              <a:chExt cx="11704" cy="5474"/>
            </a:xfrm>
          </p:grpSpPr>
          <p:pic>
            <p:nvPicPr>
              <p:cNvPr id="37" name="图片 36" descr="主题教育党课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/>
              <a:srcRect l="1237" t="2237" r="821" b="2556"/>
              <a:stretch>
                <a:fillRect/>
              </a:stretch>
            </p:blipFill>
            <p:spPr>
              <a:xfrm>
                <a:off x="2454" y="684"/>
                <a:ext cx="9792" cy="5474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/>
            </p:nvSpPr>
            <p:spPr>
              <a:xfrm>
                <a:off x="1498" y="1104"/>
                <a:ext cx="956" cy="1209"/>
              </a:xfrm>
              <a:prstGeom prst="rect">
                <a:avLst/>
              </a:prstGeom>
              <a:noFill/>
              <a:effectLst/>
              <a:scene3d>
                <a:camera prst="perspectiveFront"/>
                <a:lightRig rig="threePt" dir="t"/>
              </a:scene3d>
            </p:spPr>
            <p:txBody>
              <a:bodyPr wrap="square" lIns="0" tIns="0" rIns="0" bIns="0" anchor="t" anchorCtr="0">
                <a:noAutofit/>
                <a:scene3d>
                  <a:camera prst="isometricOffAxis1Right"/>
                  <a:lightRig rig="threePt" dir="t"/>
                </a:scene3d>
              </a:bodyPr>
              <a:lstStyle/>
              <a:p>
                <a:pPr marL="0" indent="0" algn="ctr" eaLnBrk="1" fontAlgn="auto" latinLnBrk="0" hangingPunct="1">
                  <a:lnSpc>
                    <a:spcPct val="120000"/>
                  </a:lnSpc>
                  <a:defRPr/>
                </a:pPr>
                <a:r>
                  <a:rPr lang="en-US" altLang="zh-CN" sz="8000" noProof="1" smtClean="0">
                    <a:ln w="635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/>
                    <a:latin typeface="思源黑体 Heavy" panose="020B0A00000000000000" charset="-122"/>
                    <a:ea typeface="思源黑体 Heavy" panose="020B0A00000000000000" charset="-122"/>
                    <a:cs typeface="思源黑体 Heavy" panose="020B0A00000000000000" charset="-122"/>
                    <a:sym typeface="+mn-ea"/>
                  </a:rPr>
                  <a:t>“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246" y="4310"/>
                <a:ext cx="956" cy="1209"/>
              </a:xfrm>
              <a:prstGeom prst="rect">
                <a:avLst/>
              </a:prstGeom>
              <a:noFill/>
              <a:effectLst/>
              <a:scene3d>
                <a:camera prst="perspectiveFront"/>
                <a:lightRig rig="threePt" dir="t"/>
              </a:scene3d>
            </p:spPr>
            <p:txBody>
              <a:bodyPr wrap="square" lIns="0" tIns="0" rIns="0" bIns="0" anchor="t" anchorCtr="0">
                <a:noAutofit/>
                <a:scene3d>
                  <a:camera prst="isometricOffAxis1Right"/>
                  <a:lightRig rig="threePt" dir="t"/>
                </a:scene3d>
              </a:bodyPr>
              <a:lstStyle/>
              <a:p>
                <a:pPr marL="0" indent="0" algn="ctr" eaLnBrk="1" fontAlgn="auto" latinLnBrk="0" hangingPunct="1">
                  <a:lnSpc>
                    <a:spcPct val="120000"/>
                  </a:lnSpc>
                  <a:defRPr/>
                </a:pPr>
                <a:r>
                  <a:rPr lang="en-US" altLang="zh-CN" sz="8000" noProof="1" smtClean="0">
                    <a:ln w="6350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effectLst/>
                    <a:latin typeface="思源黑体 Heavy" panose="020B0A00000000000000" charset="-122"/>
                    <a:ea typeface="思源黑体 Heavy" panose="020B0A00000000000000" charset="-122"/>
                    <a:cs typeface="思源黑体 Heavy" panose="020B0A00000000000000" charset="-122"/>
                    <a:sym typeface="+mn-ea"/>
                  </a:rPr>
                  <a:t>”</a:t>
                </a: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,50059538,4122981,4530226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18086050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18086050&quot;,&quot;origin&quot;:0,&quot;type&quot;:&quot;pictures&quot;,&quot;user&quot;:&quot;550025039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18086050&quot;,&quot;origin&quot;:0,&quot;type&quot;:&quot;pictures&quot;,&quot;user&quot;:&quot;550025039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00345788&quot;,&quot;origin&quot;:0,&quot;type&quot;:&quot;pictures&quot;,&quot;user&quot;:&quot;550025039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4530226&quot;,&quot;origin&quot;:0,&quot;type&quot;:&quot;icons&quot;,&quot;user&quot;:&quot;550025039&quot;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4598_1778304145294&quot;,&quot;md5&quot;:&quot;c8600b19d2586edcf9ded547c855a223&quot;}"/>
  <p:tag name="KSO_DOCER_RESOURCE_TRACE_INFO" val="{&quot;id&quot;:&quot;12934974598_1778304145294&quot;,&quot;origin&quot;:0,&quot;type&quot;:&quot;pictures&quot;,&quot;user&quot;:&quot;550025039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Calibri</vt:lpstr>
      <vt:lpstr>思源黑体 Heavy</vt:lpstr>
      <vt:lpstr>宋体</vt:lpstr>
      <vt:lpstr>黑体</vt:lpstr>
      <vt:lpstr>Arial</vt:lpstr>
      <vt:lpstr>思源宋体 CN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2909</cp:revision>
  <dcterms:created xsi:type="dcterms:W3CDTF">2019-01-24T00:58:00Z</dcterms:created>
  <dcterms:modified xsi:type="dcterms:W3CDTF">2026-05-20T06:05:27Z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882F85BE505B42E1BE46E7255721618D_13</vt:lpwstr>
  </property>
</Properties>
</file>