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93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C16"/>
    <a:srgbClr val="FFC000"/>
    <a:srgbClr val="F9F9F9"/>
    <a:srgbClr val="FFFBFB"/>
    <a:srgbClr val="FFF4EF"/>
    <a:srgbClr val="FFFFFF"/>
    <a:srgbClr val="FBFBFB"/>
    <a:srgbClr val="000000"/>
    <a:srgbClr val="391F28"/>
    <a:srgbClr val="028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682" autoAdjust="0"/>
  </p:normalViewPr>
  <p:slideViewPr>
    <p:cSldViewPr snapToGrid="0">
      <p:cViewPr varScale="1">
        <p:scale>
          <a:sx n="90" d="100"/>
          <a:sy n="90" d="100"/>
        </p:scale>
        <p:origin x="2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552" y="-21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7DD8D-F9F5-4EE0-92CF-24E706B99FBB}" type="datetimeFigureOut">
              <a:rPr lang="zh-CN" altLang="en-US" smtClean="0"/>
              <a:t>2026/5/20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9463A-C9D8-4FA4-9E96-AAB30EFF77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3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2026/5/20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BFF8-78BB-4EAE-A443-19C9417E54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1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第一部分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algn="l">
              <a:buFontTx/>
              <a:buNone/>
            </a:pPr>
            <a:r>
              <a:rPr lang="en-US" altLang="zh-CN" sz="26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6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基层党员干部要坚持政治高站位</a:t>
            </a:r>
            <a:endParaRPr lang="zh-CN" sz="2600" b="0" dirty="0">
              <a:solidFill>
                <a:srgbClr val="C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8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0"/>
            <a:ext cx="12515850" cy="70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基层党员干部要坚持格局高起点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30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基层党员干部要坚持本领高标准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88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2" name="图片 11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第四部分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基层党员干部要坚持纪律高压线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66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230805" y="2579538"/>
            <a:ext cx="2026745" cy="3081208"/>
          </a:xfrm>
          <a:custGeom>
            <a:avLst/>
            <a:gdLst>
              <a:gd name="connsiteX0" fmla="*/ 0 w 1908102"/>
              <a:gd name="connsiteY0" fmla="*/ 0 h 2932260"/>
              <a:gd name="connsiteX1" fmla="*/ 1908102 w 1908102"/>
              <a:gd name="connsiteY1" fmla="*/ 0 h 2932260"/>
              <a:gd name="connsiteX2" fmla="*/ 1908102 w 1908102"/>
              <a:gd name="connsiteY2" fmla="*/ 2932260 h 2932260"/>
              <a:gd name="connsiteX3" fmla="*/ 0 w 1908102"/>
              <a:gd name="connsiteY3" fmla="*/ 2932260 h 2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102" h="2932260">
                <a:moveTo>
                  <a:pt x="0" y="0"/>
                </a:moveTo>
                <a:lnTo>
                  <a:pt x="1908102" y="0"/>
                </a:lnTo>
                <a:lnTo>
                  <a:pt x="1908102" y="2932260"/>
                </a:lnTo>
                <a:lnTo>
                  <a:pt x="0" y="29322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3" name="图片 12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基层党员干部要坚持格局高起点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80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7723950" y="2276727"/>
            <a:ext cx="3916182" cy="4094658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7811781" y="2374905"/>
            <a:ext cx="3740518" cy="39179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4" name="图片 13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" name="图片 17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基层党员干部要坚持格局高起点</a:t>
            </a:r>
          </a:p>
        </p:txBody>
      </p:sp>
      <p:sp>
        <p:nvSpPr>
          <p:cNvPr id="21" name="矩形 20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9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8755380" y="3653460"/>
            <a:ext cx="2575989" cy="2640659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816340" y="3710928"/>
            <a:ext cx="2448045" cy="25146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7" name="图片 16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第一部分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" name="图片 19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/>
        </p:nvSpPr>
        <p:spPr>
          <a:xfrm>
            <a:off x="3017915" y="438467"/>
            <a:ext cx="682752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algn="l">
              <a:buFontTx/>
              <a:buNone/>
            </a:pPr>
            <a:r>
              <a:rPr lang="en-US" altLang="zh-CN" sz="26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6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基层党员干部要坚持政治高站位</a:t>
            </a:r>
            <a:endParaRPr lang="zh-CN" sz="2600" b="0" dirty="0">
              <a:solidFill>
                <a:srgbClr val="C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6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478658" y="1560701"/>
            <a:ext cx="3254611" cy="4598799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80571" y="1657349"/>
            <a:ext cx="3057979" cy="44005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4" name="图片 13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" name="图片 17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基层党员干部要坚持本领高标准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5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38256"/>
            <a:ext cx="12192000" cy="11974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113493-2B52-460E-8AAC-CBCFC2FACEB4}"/>
              </a:ext>
            </a:extLst>
          </p:cNvPr>
          <p:cNvSpPr/>
          <p:nvPr userDrawn="1"/>
        </p:nvSpPr>
        <p:spPr>
          <a:xfrm>
            <a:off x="8202833" y="3248630"/>
            <a:ext cx="3448148" cy="2780328"/>
          </a:xfrm>
          <a:prstGeom prst="roundRect">
            <a:avLst>
              <a:gd name="adj" fmla="val 218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285480" y="3328639"/>
            <a:ext cx="3295142" cy="2634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85834"/>
          <a:stretch/>
        </p:blipFill>
        <p:spPr>
          <a:xfrm>
            <a:off x="1524" y="-72000"/>
            <a:ext cx="12188954" cy="1044000"/>
          </a:xfrm>
          <a:prstGeom prst="rect">
            <a:avLst/>
          </a:prstGeom>
        </p:spPr>
      </p:pic>
      <p:pic>
        <p:nvPicPr>
          <p:cNvPr id="14" name="图片 13" descr="E:\0000000我图PPT\00001PNG素材\01党委政府\小鸟4646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513888" y="98425"/>
            <a:ext cx="531812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5" y="209550"/>
            <a:ext cx="698980" cy="70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 userDrawn="1"/>
        </p:nvSpPr>
        <p:spPr>
          <a:xfrm>
            <a:off x="1046480" y="438467"/>
            <a:ext cx="211105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l"/>
            </a:pPr>
            <a:r>
              <a:rPr lang="zh-CN" altLang="en-US" sz="2600" b="0" dirty="0">
                <a:solidFill>
                  <a:schemeClr val="tx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sz="2600" b="0" dirty="0">
              <a:solidFill>
                <a:schemeClr val="tx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7" name="图片 26" descr="image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1712" y="-76200"/>
            <a:ext cx="2300288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/>
          <p:cNvSpPr/>
          <p:nvPr userDrawn="1"/>
        </p:nvSpPr>
        <p:spPr>
          <a:xfrm>
            <a:off x="3017915" y="438467"/>
            <a:ext cx="68275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  <a:tabLst>
                <a:tab pos="171450" algn="l"/>
              </a:tabLst>
            </a:pPr>
            <a:r>
              <a:rPr lang="en-US" altLang="zh-CN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/</a:t>
            </a:r>
            <a:r>
              <a:rPr lang="zh-CN" altLang="en-US" sz="2400" b="0" dirty="0">
                <a:solidFill>
                  <a:srgbClr val="C0000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" panose="00020600040101010101" pitchFamily="18" charset="-122"/>
                <a:sym typeface="+mn-lt"/>
              </a:rPr>
              <a:t>基层党员干部要坚持本领高标准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0" y="968375"/>
            <a:ext cx="12192000" cy="60325"/>
          </a:xfrm>
          <a:prstGeom prst="rect">
            <a:avLst/>
          </a:prstGeom>
          <a:pattFill prst="dkUpDiag">
            <a:fgClr>
              <a:srgbClr val="D41611"/>
            </a:fgClr>
            <a:bgClr>
              <a:schemeClr val="bg1"/>
            </a:bgClr>
          </a:pattFill>
          <a:ln w="6350" cap="flat" cmpd="sng" algn="ctr">
            <a:solidFill>
              <a:srgbClr val="D4161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3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B8E41A-8174-C901-F1C5-226DFBEBBB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rcRect l="9302" t="7101" r="9302"/>
          <a:stretch>
            <a:fillRect/>
          </a:stretch>
        </p:blipFill>
        <p:spPr>
          <a:xfrm>
            <a:off x="10633" y="0"/>
            <a:ext cx="12181368" cy="68580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32C19D-F5A1-9482-C0EF-9807DE06819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3" y="304309"/>
            <a:ext cx="1336670" cy="4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089" r:id="rId2"/>
    <p:sldLayoutId id="2147484122" r:id="rId3"/>
    <p:sldLayoutId id="2147484090" r:id="rId4"/>
    <p:sldLayoutId id="2147484063" r:id="rId5"/>
    <p:sldLayoutId id="2147484061" r:id="rId6"/>
    <p:sldLayoutId id="2147484074" r:id="rId7"/>
    <p:sldLayoutId id="2147484069" r:id="rId8"/>
    <p:sldLayoutId id="2147484126" r:id="rId9"/>
    <p:sldLayoutId id="2147484128" r:id="rId10"/>
    <p:sldLayoutId id="21474841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" y="1927455"/>
            <a:ext cx="12202628" cy="30030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4949" y="2348414"/>
            <a:ext cx="10992735" cy="219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6000" b="1" dirty="0">
                <a:gradFill>
                  <a:gsLst>
                    <a:gs pos="100000">
                      <a:srgbClr val="FFC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黑体" panose="02010609060101010101" pitchFamily="49" charset="-122"/>
              </a:rPr>
              <a:t>深刻把握正确政绩观的内涵要求</a:t>
            </a:r>
            <a:endParaRPr lang="en-US" altLang="zh-CN" sz="6000" b="1" dirty="0">
              <a:gradFill>
                <a:gsLst>
                  <a:gs pos="100000">
                    <a:srgbClr val="FFC000"/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6000" b="1" dirty="0">
                <a:gradFill>
                  <a:gsLst>
                    <a:gs pos="100000">
                      <a:srgbClr val="FFC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黑体" panose="02010609060101010101" pitchFamily="49" charset="-122"/>
              </a:rPr>
              <a:t>切实扛起新时代新征程使命担当</a:t>
            </a:r>
            <a:endParaRPr lang="zh-CN" altLang="en-US" sz="6000" b="1" dirty="0">
              <a:gradFill>
                <a:gsLst>
                  <a:gs pos="100000">
                    <a:srgbClr val="FFC000"/>
                  </a:gs>
                  <a:gs pos="0">
                    <a:schemeClr val="accent1">
                      <a:lumMod val="5000"/>
                      <a:lumOff val="95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0" y="4930544"/>
            <a:ext cx="1220263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>
            <a:extLst>
              <a:ext uri="{FF2B5EF4-FFF2-40B4-BE49-F238E27FC236}">
                <a16:creationId xmlns:a16="http://schemas.microsoft.com/office/drawing/2014/main" id="{57FD7E13-BEA5-50DE-751F-35410D8AAF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62" y="1297416"/>
            <a:ext cx="1286649" cy="839118"/>
          </a:xfrm>
          <a:prstGeom prst="rect">
            <a:avLst/>
          </a:prstGeom>
          <a:ln>
            <a:headEnd type="none"/>
            <a:tailEnd type="none"/>
          </a:ln>
        </p:spPr>
      </p:pic>
    </p:spTree>
    <p:extLst>
      <p:ext uri="{BB962C8B-B14F-4D97-AF65-F5344CB8AC3E}">
        <p14:creationId xmlns:p14="http://schemas.microsoft.com/office/powerpoint/2010/main" val="14812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2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党建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70003"/>
      </a:accent1>
      <a:accent2>
        <a:srgbClr val="BC000D"/>
      </a:accent2>
      <a:accent3>
        <a:srgbClr val="E70003"/>
      </a:accent3>
      <a:accent4>
        <a:srgbClr val="8C1D22"/>
      </a:accent4>
      <a:accent5>
        <a:srgbClr val="DE0005"/>
      </a:accent5>
      <a:accent6>
        <a:srgbClr val="AA000B"/>
      </a:accent6>
      <a:hlink>
        <a:srgbClr val="E70003"/>
      </a:hlink>
      <a:folHlink>
        <a:srgbClr val="C00000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11741</TotalTime>
  <Words>17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微软雅黑</vt:lpstr>
      <vt:lpstr>字魂59号-创粗黑</vt:lpstr>
      <vt:lpstr>Arial</vt:lpstr>
      <vt:lpstr>Calibri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Vagun Vagun</dc:creator>
  <cp:lastModifiedBy>dreamsummit</cp:lastModifiedBy>
  <cp:revision>4214</cp:revision>
  <dcterms:created xsi:type="dcterms:W3CDTF">2019-07-04T08:14:45Z</dcterms:created>
  <dcterms:modified xsi:type="dcterms:W3CDTF">2026-05-20T06:35:57Z</dcterms:modified>
</cp:coreProperties>
</file>