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7" r:id="rId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" initials="z" lastIdx="2" clrIdx="0">
    <p:extLst>
      <p:ext uri="{19B8F6BF-5375-455C-9EA6-DF929625EA0E}">
        <p15:presenceInfo xmlns:p15="http://schemas.microsoft.com/office/powerpoint/2012/main" userId="J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300"/>
    <a:srgbClr val="F50200"/>
    <a:srgbClr val="B7181C"/>
    <a:srgbClr val="FBC99A"/>
    <a:srgbClr val="BD3537"/>
    <a:srgbClr val="C40900"/>
    <a:srgbClr val="FD0000"/>
    <a:srgbClr val="E51002"/>
    <a:srgbClr val="AD0F0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DF798-840C-45AD-931E-4F27EE13D113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A114-5FB7-462F-A468-0E20D713F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5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A114-5FB7-462F-A468-0E20D713F7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1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b="34891"/>
          <a:stretch/>
        </p:blipFill>
        <p:spPr>
          <a:xfrm>
            <a:off x="0" y="0"/>
            <a:ext cx="1220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7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982" cy="68484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QQ图片20170922233404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095646" y="6104900"/>
            <a:ext cx="2308993" cy="638822"/>
          </a:xfrm>
          <a:prstGeom prst="rect">
            <a:avLst/>
          </a:prstGeom>
        </p:spPr>
      </p:pic>
      <p:pic>
        <p:nvPicPr>
          <p:cNvPr id="9" name="Picture 2" descr="C:\Users\PC\Desktop\聚焦两会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5" y="168307"/>
            <a:ext cx="1055859" cy="684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 userDrawn="1"/>
        </p:nvGrpSpPr>
        <p:grpSpPr>
          <a:xfrm flipV="1">
            <a:off x="1" y="5562602"/>
            <a:ext cx="12200622" cy="1295398"/>
            <a:chOff x="-13" y="-2"/>
            <a:chExt cx="12192001" cy="129540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-13" y="-2"/>
              <a:ext cx="12192001" cy="1295401"/>
            </a:xfrm>
            <a:prstGeom prst="rect">
              <a:avLst/>
            </a:prstGeom>
          </p:spPr>
        </p:pic>
        <p:pic>
          <p:nvPicPr>
            <p:cNvPr id="12" name="图片 11" descr="liangxueyizuo3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-15000"/>
                      </a14:imgEffect>
                    </a14:imgLayer>
                  </a14:imgProps>
                </a:ext>
              </a:extLst>
            </a:blip>
            <a:srcRect l="56875" t="72408" b="8908"/>
            <a:stretch>
              <a:fillRect/>
            </a:stretch>
          </p:blipFill>
          <p:spPr>
            <a:xfrm flipV="1">
              <a:off x="1" y="-2"/>
              <a:ext cx="12191982" cy="1104901"/>
            </a:xfrm>
            <a:prstGeom prst="rect">
              <a:avLst/>
            </a:prstGeom>
          </p:spPr>
        </p:pic>
      </p:grpSp>
      <p:pic>
        <p:nvPicPr>
          <p:cNvPr id="15" name="图片 14" descr="QQ图片20170922233404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529853" y="6123961"/>
            <a:ext cx="2308993" cy="638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29" y="5869756"/>
            <a:ext cx="2113018" cy="87159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 bwMode="auto">
          <a:xfrm>
            <a:off x="929242" y="2629422"/>
            <a:ext cx="1406077" cy="1406077"/>
          </a:xfrm>
          <a:prstGeom prst="ellipse">
            <a:avLst/>
          </a:prstGeom>
          <a:gradFill>
            <a:gsLst>
              <a:gs pos="90000">
                <a:srgbClr val="C00000"/>
              </a:gs>
              <a:gs pos="30000">
                <a:srgbClr val="FF3300"/>
              </a:gs>
            </a:gsLst>
            <a:lin ang="5400000" scaled="0"/>
          </a:gra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427237" y="3066508"/>
            <a:ext cx="3750961" cy="531906"/>
            <a:chOff x="6081826" y="3489906"/>
            <a:chExt cx="4763989" cy="531906"/>
          </a:xfrm>
          <a:gradFill>
            <a:gsLst>
              <a:gs pos="90000">
                <a:srgbClr val="C00000"/>
              </a:gs>
              <a:gs pos="30000">
                <a:srgbClr val="FF3300"/>
              </a:gs>
            </a:gsLst>
            <a:lin ang="54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581212" y="3489906"/>
              <a:ext cx="4264603" cy="53190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6081826" y="3489906"/>
              <a:ext cx="499386" cy="531906"/>
            </a:xfrm>
            <a:custGeom>
              <a:avLst/>
              <a:gdLst>
                <a:gd name="connsiteX0" fmla="*/ 593196 w 593196"/>
                <a:gd name="connsiteY0" fmla="*/ 0 h 631825"/>
                <a:gd name="connsiteX1" fmla="*/ 593196 w 593196"/>
                <a:gd name="connsiteY1" fmla="*/ 631825 h 631825"/>
                <a:gd name="connsiteX2" fmla="*/ 0 w 593196"/>
                <a:gd name="connsiteY2" fmla="*/ 510619 h 631825"/>
                <a:gd name="connsiteX3" fmla="*/ 15934 w 593196"/>
                <a:gd name="connsiteY3" fmla="*/ 406217 h 631825"/>
                <a:gd name="connsiteX4" fmla="*/ 21696 w 593196"/>
                <a:gd name="connsiteY4" fmla="*/ 292100 h 631825"/>
                <a:gd name="connsiteX5" fmla="*/ 15934 w 593196"/>
                <a:gd name="connsiteY5" fmla="*/ 177983 h 631825"/>
                <a:gd name="connsiteX6" fmla="*/ 6631 w 593196"/>
                <a:gd name="connsiteY6" fmla="*/ 117031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196" h="631825">
                  <a:moveTo>
                    <a:pt x="593196" y="0"/>
                  </a:moveTo>
                  <a:lnTo>
                    <a:pt x="593196" y="631825"/>
                  </a:lnTo>
                  <a:lnTo>
                    <a:pt x="0" y="510619"/>
                  </a:lnTo>
                  <a:lnTo>
                    <a:pt x="15934" y="406217"/>
                  </a:lnTo>
                  <a:cubicBezTo>
                    <a:pt x="19744" y="368696"/>
                    <a:pt x="21696" y="330626"/>
                    <a:pt x="21696" y="292100"/>
                  </a:cubicBezTo>
                  <a:cubicBezTo>
                    <a:pt x="21696" y="253574"/>
                    <a:pt x="19744" y="215504"/>
                    <a:pt x="15934" y="177983"/>
                  </a:cubicBezTo>
                  <a:lnTo>
                    <a:pt x="6631" y="1170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56897" y="3848769"/>
            <a:ext cx="4097479" cy="1287896"/>
            <a:chOff x="5811486" y="4272167"/>
            <a:chExt cx="4097479" cy="1287896"/>
          </a:xfrm>
          <a:gradFill>
            <a:gsLst>
              <a:gs pos="90000">
                <a:srgbClr val="C00000"/>
              </a:gs>
              <a:gs pos="30000">
                <a:srgbClr val="FF3300"/>
              </a:gs>
            </a:gsLst>
            <a:lin ang="54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6581212" y="5016129"/>
              <a:ext cx="3327753" cy="54393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5811486" y="4272167"/>
              <a:ext cx="769726" cy="1287896"/>
            </a:xfrm>
            <a:custGeom>
              <a:avLst/>
              <a:gdLst>
                <a:gd name="connsiteX0" fmla="*/ 142427 w 914320"/>
                <a:gd name="connsiteY0" fmla="*/ 0 h 1529828"/>
                <a:gd name="connsiteX1" fmla="*/ 914320 w 914320"/>
                <a:gd name="connsiteY1" fmla="*/ 883716 h 1529828"/>
                <a:gd name="connsiteX2" fmla="*/ 914320 w 914320"/>
                <a:gd name="connsiteY2" fmla="*/ 1529828 h 1529828"/>
                <a:gd name="connsiteX3" fmla="*/ 0 w 914320"/>
                <a:gd name="connsiteY3" fmla="*/ 165241 h 1529828"/>
                <a:gd name="connsiteX4" fmla="*/ 15915 w 914320"/>
                <a:gd name="connsiteY4" fmla="*/ 152110 h 1529828"/>
                <a:gd name="connsiteX5" fmla="*/ 87952 w 914320"/>
                <a:gd name="connsiteY5" fmla="*/ 72850 h 15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20" h="1529828">
                  <a:moveTo>
                    <a:pt x="142427" y="0"/>
                  </a:moveTo>
                  <a:lnTo>
                    <a:pt x="914320" y="883716"/>
                  </a:lnTo>
                  <a:lnTo>
                    <a:pt x="914320" y="1529828"/>
                  </a:lnTo>
                  <a:lnTo>
                    <a:pt x="0" y="165241"/>
                  </a:lnTo>
                  <a:lnTo>
                    <a:pt x="15915" y="152110"/>
                  </a:lnTo>
                  <a:cubicBezTo>
                    <a:pt x="41162" y="126863"/>
                    <a:pt x="65206" y="100411"/>
                    <a:pt x="87952" y="728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178134" y="1528256"/>
            <a:ext cx="4000064" cy="1251082"/>
            <a:chOff x="2110898" y="1837539"/>
            <a:chExt cx="4000064" cy="1251082"/>
          </a:xfrm>
        </p:grpSpPr>
        <p:grpSp>
          <p:nvGrpSpPr>
            <p:cNvPr id="5" name="组合 4"/>
            <p:cNvGrpSpPr/>
            <p:nvPr/>
          </p:nvGrpSpPr>
          <p:grpSpPr>
            <a:xfrm>
              <a:off x="2110898" y="1837539"/>
              <a:ext cx="4000064" cy="1251082"/>
              <a:chOff x="5832724" y="1951655"/>
              <a:chExt cx="4000064" cy="1251081"/>
            </a:xfr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0"/>
            </a:gradFill>
            <a:effectLst>
              <a:outerShdw blurRad="152400" dist="1016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6581212" y="1951655"/>
                <a:ext cx="3251576" cy="53858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044000" tIns="45720" rIns="91440" bIns="45720" numCol="1" anchor="ctr" anchorCtr="0" compatLnSpc="1"/>
              <a:lstStyle/>
              <a:p>
                <a:endPara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 bwMode="auto">
              <a:xfrm>
                <a:off x="5832724" y="1951656"/>
                <a:ext cx="748489" cy="1251080"/>
              </a:xfrm>
              <a:custGeom>
                <a:avLst/>
                <a:gdLst>
                  <a:gd name="connsiteX0" fmla="*/ 889093 w 889093"/>
                  <a:gd name="connsiteY0" fmla="*/ 0 h 1486097"/>
                  <a:gd name="connsiteX1" fmla="*/ 889093 w 889093"/>
                  <a:gd name="connsiteY1" fmla="*/ 639763 h 1486097"/>
                  <a:gd name="connsiteX2" fmla="*/ 120112 w 889093"/>
                  <a:gd name="connsiteY2" fmla="*/ 1486097 h 1486097"/>
                  <a:gd name="connsiteX3" fmla="*/ 62725 w 889093"/>
                  <a:gd name="connsiteY3" fmla="*/ 1409355 h 1486097"/>
                  <a:gd name="connsiteX4" fmla="*/ 0 w 889093"/>
                  <a:gd name="connsiteY4" fmla="*/ 1340341 h 148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093" h="1486097">
                    <a:moveTo>
                      <a:pt x="889093" y="0"/>
                    </a:moveTo>
                    <a:lnTo>
                      <a:pt x="889093" y="639763"/>
                    </a:lnTo>
                    <a:lnTo>
                      <a:pt x="120112" y="1486097"/>
                    </a:lnTo>
                    <a:lnTo>
                      <a:pt x="62725" y="1409355"/>
                    </a:lnTo>
                    <a:lnTo>
                      <a:pt x="0" y="13403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3199455" y="1930297"/>
              <a:ext cx="284861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推进强国建设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266691" y="3127234"/>
            <a:ext cx="2848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实施强国战略</a:t>
            </a:r>
          </a:p>
        </p:txBody>
      </p:sp>
      <p:sp>
        <p:nvSpPr>
          <p:cNvPr id="39" name="矩形 38"/>
          <p:cNvSpPr/>
          <p:nvPr/>
        </p:nvSpPr>
        <p:spPr>
          <a:xfrm>
            <a:off x="3266691" y="4676634"/>
            <a:ext cx="2848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落实质量兴国举措</a:t>
            </a: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082668" y="2858909"/>
            <a:ext cx="1087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Impact" panose="020B0806030902050204" pitchFamily="34" charset="0"/>
              </a:rPr>
              <a:t>三</a:t>
            </a:r>
            <a:r>
              <a:rPr lang="zh-CN" altLang="en-US" sz="2800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Impact" panose="020B0806030902050204" pitchFamily="34" charset="0"/>
              </a:rPr>
              <a:t>个维度</a:t>
            </a:r>
            <a:endParaRPr lang="zh-CN" altLang="en-US" sz="28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6541544" y="2391183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541544" y="1046741"/>
            <a:ext cx="25961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法治中国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平安中国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美丽中国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数字中国建设</a:t>
            </a: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健康中国建设</a:t>
            </a:r>
          </a:p>
        </p:txBody>
      </p:sp>
      <p:sp>
        <p:nvSpPr>
          <p:cNvPr id="48" name="双大括号 47"/>
          <p:cNvSpPr/>
          <p:nvPr/>
        </p:nvSpPr>
        <p:spPr>
          <a:xfrm>
            <a:off x="6303314" y="1141966"/>
            <a:ext cx="2859568" cy="1361695"/>
          </a:xfrm>
          <a:prstGeom prst="bracePair">
            <a:avLst>
              <a:gd name="adj" fmla="val 6778"/>
            </a:avLst>
          </a:prstGeom>
          <a:ln w="25400">
            <a:gradFill>
              <a:gsLst>
                <a:gs pos="27000">
                  <a:srgbClr val="FF0000"/>
                </a:gs>
                <a:gs pos="92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648063" y="4115292"/>
            <a:ext cx="25961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经济发展质量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社会发展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生态建设质量</a:t>
            </a:r>
            <a:endParaRPr lang="en-US" altLang="zh-CN" dirty="0" smtClean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军队建设质量</a:t>
            </a:r>
          </a:p>
          <a:p>
            <a:pPr algn="just">
              <a:lnSpc>
                <a:spcPct val="110000"/>
              </a:lnSpc>
            </a:pPr>
            <a:r>
              <a:rPr lang="en-US" altLang="zh-CN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党的建设质量</a:t>
            </a:r>
          </a:p>
        </p:txBody>
      </p:sp>
      <p:sp>
        <p:nvSpPr>
          <p:cNvPr id="60" name="双大括号 59"/>
          <p:cNvSpPr/>
          <p:nvPr/>
        </p:nvSpPr>
        <p:spPr>
          <a:xfrm>
            <a:off x="6409833" y="4210517"/>
            <a:ext cx="2859568" cy="1361695"/>
          </a:xfrm>
          <a:prstGeom prst="bracePair">
            <a:avLst>
              <a:gd name="adj" fmla="val 6778"/>
            </a:avLst>
          </a:prstGeom>
          <a:ln w="25400">
            <a:gradFill>
              <a:gsLst>
                <a:gs pos="27000">
                  <a:srgbClr val="FF0000"/>
                </a:gs>
                <a:gs pos="92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571393" y="2771175"/>
            <a:ext cx="422610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dirty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十九大报告提到了科技强国、质量强国、航天强国、网络强国、交通强国、贸易强国、教育强国、人才强国、体育强国、海洋强国等等</a:t>
            </a:r>
            <a:r>
              <a:rPr lang="zh-CN" altLang="en-US" dirty="0" smtClean="0">
                <a:solidFill>
                  <a:srgbClr val="B2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B201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双大括号 62"/>
          <p:cNvSpPr/>
          <p:nvPr/>
        </p:nvSpPr>
        <p:spPr>
          <a:xfrm>
            <a:off x="6385122" y="2798719"/>
            <a:ext cx="4654914" cy="1085197"/>
          </a:xfrm>
          <a:prstGeom prst="bracePair">
            <a:avLst>
              <a:gd name="adj" fmla="val 6778"/>
            </a:avLst>
          </a:prstGeom>
          <a:ln w="25400">
            <a:gradFill>
              <a:gsLst>
                <a:gs pos="27000">
                  <a:srgbClr val="FF0000"/>
                </a:gs>
                <a:gs pos="92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94130" y="263525"/>
            <a:ext cx="448246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强</a:t>
            </a:r>
            <a:r>
              <a:rPr lang="zh-CN" altLang="en-US" sz="2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起来</a:t>
            </a:r>
            <a:r>
              <a:rPr lang="zh-CN" altLang="en-US" sz="2800" b="1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的战略</a:t>
            </a:r>
            <a:endParaRPr lang="zh-CN" altLang="en-US" sz="2800" b="1" dirty="0">
              <a:ln w="190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3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"/>
    </mc:Choice>
    <mc:Fallback xmlns="">
      <p:transition spd="slow" advTm="15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106</Words>
  <Application>Microsoft Office PowerPoint</Application>
  <PresentationFormat>宽屏</PresentationFormat>
  <Paragraphs>17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xj71000</cp:lastModifiedBy>
  <cp:revision>12</cp:revision>
  <dcterms:created xsi:type="dcterms:W3CDTF">2017-10-18T15:33:36Z</dcterms:created>
  <dcterms:modified xsi:type="dcterms:W3CDTF">2017-12-05T09:52:24Z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